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9" r:id="rId4"/>
    <p:sldId id="259" r:id="rId5"/>
    <p:sldId id="274" r:id="rId6"/>
    <p:sldId id="270" r:id="rId7"/>
    <p:sldId id="268" r:id="rId8"/>
    <p:sldId id="271" r:id="rId9"/>
    <p:sldId id="263" r:id="rId10"/>
    <p:sldId id="272" r:id="rId11"/>
    <p:sldId id="267" r:id="rId12"/>
    <p:sldId id="266" r:id="rId13"/>
    <p:sldId id="261" r:id="rId14"/>
    <p:sldId id="262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A5002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A5002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A5002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A5002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A5002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A5002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A5002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A5002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A5002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A50021"/>
    <a:srgbClr val="FFFF00"/>
    <a:srgbClr val="666699"/>
    <a:srgbClr val="360000"/>
    <a:srgbClr val="460000"/>
    <a:srgbClr val="52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50" d="100"/>
          <a:sy n="50" d="100"/>
        </p:scale>
        <p:origin x="3944" y="1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x-none"/>
              <a:t>Interview for Acting Director - 23/8/05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x-none"/>
              <a:t>Mrs Deirdre Turkington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1B6B7BA-28AD-C146-964D-DAFDE5E5B47B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x-none"/>
              <a:t>Interview for Acting Director - 23/8/05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 noProof="0" smtClean="0"/>
              <a:t>Click to edit Master text styles</a:t>
            </a:r>
          </a:p>
          <a:p>
            <a:pPr lvl="1"/>
            <a:r>
              <a:rPr lang="en-GB" altLang="x-none" noProof="0" smtClean="0"/>
              <a:t>Second level</a:t>
            </a:r>
          </a:p>
          <a:p>
            <a:pPr lvl="2"/>
            <a:r>
              <a:rPr lang="en-GB" altLang="x-none" noProof="0" smtClean="0"/>
              <a:t>Third level</a:t>
            </a:r>
          </a:p>
          <a:p>
            <a:pPr lvl="3"/>
            <a:r>
              <a:rPr lang="en-GB" altLang="x-none" noProof="0" smtClean="0"/>
              <a:t>Fourth level</a:t>
            </a:r>
          </a:p>
          <a:p>
            <a:pPr lvl="4"/>
            <a:r>
              <a:rPr lang="en-GB" altLang="x-none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x-none"/>
              <a:t>Mrs Deirdre Turkington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B7BBDC4-13E4-2B41-9348-C0A59C67B290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Interview for Acting Director - 23/8/05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Mrs Deirdre Turkington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E5B387-614A-834B-B2C7-E5D47BBBC35E}" type="slidenum">
              <a:rPr lang="en-GB" altLang="x-none"/>
              <a:pPr>
                <a:defRPr/>
              </a:pPr>
              <a:t>1</a:t>
            </a:fld>
            <a:endParaRPr lang="en-GB" altLang="x-non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x-non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altLang="x-none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n-GB" altLang="x-none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B30D8-7508-704A-8E95-92EDEC1C40DB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7812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08365-9B8D-AF4B-A723-FE6AAFD9177D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8671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715E-2EF8-FF45-8A85-2629F8A72017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865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63AE1-DFB0-704A-B357-66B516D6102A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526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DC3A-E924-7547-9FB8-DB18A70EDE7F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27880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46B3-E2AE-E04E-8796-0052E671FD52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7371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AFD4-FE65-6E40-A826-90A38181DA7A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3248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4DCB7-6174-6E45-8F37-1ACE3D70DF43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8918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B619-19CB-DF45-9D43-327746ADBEC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79739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8840A-6CB0-7E46-92F0-95ECF3DF54E1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9509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35069-85A3-8241-92D3-27E08520B36F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61470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47D1-3D10-EE4F-812F-BE675CC1BB5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98279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Click to edit Master text styles</a:t>
            </a:r>
          </a:p>
          <a:p>
            <a:pPr lvl="1"/>
            <a:r>
              <a:rPr lang="en-GB" altLang="x-none"/>
              <a:t>Second level</a:t>
            </a:r>
          </a:p>
          <a:p>
            <a:pPr lvl="2"/>
            <a:r>
              <a:rPr lang="en-GB" altLang="x-none"/>
              <a:t>Third level</a:t>
            </a:r>
          </a:p>
          <a:p>
            <a:pPr lvl="3"/>
            <a:r>
              <a:rPr lang="en-GB" altLang="x-none"/>
              <a:t>Fourth level</a:t>
            </a:r>
          </a:p>
          <a:p>
            <a:pPr lvl="4"/>
            <a:r>
              <a:rPr lang="en-GB" altLang="x-none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7425B11-069F-C34C-88B5-9E0A2503D30A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5122" name="Picture 5" descr="crest mar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3795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42988" y="2565400"/>
            <a:ext cx="70866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x-none" sz="4800" smtClean="0"/>
              <a:t>E-commerce</a:t>
            </a:r>
            <a:br>
              <a:rPr lang="en-GB" altLang="x-none" sz="4800" smtClean="0"/>
            </a:br>
            <a:r>
              <a:rPr lang="en-GB" altLang="x-none" sz="4800" smtClean="0"/>
              <a:t> Wh</a:t>
            </a:r>
            <a:r>
              <a:rPr lang="en-GB" altLang="x-none" sz="4000" smtClean="0"/>
              <a:t>at is it?</a:t>
            </a:r>
            <a:endParaRPr lang="en-US" altLang="x-none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00113" y="1844675"/>
            <a:ext cx="74882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600" b="1">
                <a:solidFill>
                  <a:schemeClr val="tx1"/>
                </a:solidFill>
              </a:rPr>
              <a:t>What do you think are the </a:t>
            </a:r>
            <a:r>
              <a:rPr lang="en-GB" altLang="x-none" sz="3600" b="1"/>
              <a:t>disadvantages</a:t>
            </a:r>
            <a:r>
              <a:rPr lang="en-GB" altLang="x-none" sz="3600" b="1">
                <a:solidFill>
                  <a:schemeClr val="tx1"/>
                </a:solidFill>
              </a:rPr>
              <a:t> for </a:t>
            </a:r>
            <a:r>
              <a:rPr lang="en-GB" altLang="x-none" sz="3600" b="1">
                <a:solidFill>
                  <a:srgbClr val="FFFF00"/>
                </a:solidFill>
              </a:rPr>
              <a:t>businesses</a:t>
            </a:r>
            <a:r>
              <a:rPr lang="en-GB" altLang="x-none" sz="3600" b="1">
                <a:solidFill>
                  <a:schemeClr val="tx1"/>
                </a:solidFill>
              </a:rPr>
              <a:t> of  using e-commerce?</a:t>
            </a:r>
            <a:endParaRPr lang="en-US" altLang="x-none" sz="3600" b="1">
              <a:solidFill>
                <a:schemeClr val="tx1"/>
              </a:solidFill>
            </a:endParaRPr>
          </a:p>
        </p:txBody>
      </p:sp>
      <p:pic>
        <p:nvPicPr>
          <p:cNvPr id="15363" name="Picture 5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31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j01979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500438"/>
            <a:ext cx="26638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6386" name="Picture 4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31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827088" y="333375"/>
            <a:ext cx="648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/>
              <a:t>Disadvantages</a:t>
            </a:r>
            <a:r>
              <a:rPr lang="en-GB" altLang="x-none" sz="3200" b="1">
                <a:solidFill>
                  <a:schemeClr val="tx1"/>
                </a:solidFill>
              </a:rPr>
              <a:t> of e-commerce for a </a:t>
            </a:r>
            <a:r>
              <a:rPr lang="en-GB" altLang="x-none" sz="3200" b="1">
                <a:solidFill>
                  <a:srgbClr val="FFFF00"/>
                </a:solidFill>
              </a:rPr>
              <a:t>business</a:t>
            </a:r>
            <a:endParaRPr lang="en-US" altLang="x-none" sz="3200" b="1">
              <a:solidFill>
                <a:srgbClr val="FFFF00"/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900113" y="1700213"/>
            <a:ext cx="7488237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Being part of the global market means the business is in competition with lots of others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Designing and keeping the website up-to-date is expensive and requires specialists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Market research needs to be very detailed to meet the needs of customers in such a wide market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Packing and distribution of products can be very costly and involve long distances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Not all the businesses target customers have access to the internet.</a:t>
            </a:r>
            <a:endParaRPr lang="en-US" altLang="x-none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5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5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5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5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5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5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/>
      <p:bldP spid="35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7410" name="Picture 6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88913"/>
            <a:ext cx="1357312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900113" y="1844675"/>
            <a:ext cx="74882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600" b="1">
                <a:solidFill>
                  <a:schemeClr val="tx1"/>
                </a:solidFill>
              </a:rPr>
              <a:t>What do you think are the </a:t>
            </a:r>
            <a:r>
              <a:rPr lang="en-GB" altLang="x-none" sz="3600" b="1"/>
              <a:t>disadvantages</a:t>
            </a:r>
            <a:r>
              <a:rPr lang="en-GB" altLang="x-none" sz="3600" b="1">
                <a:solidFill>
                  <a:schemeClr val="tx1"/>
                </a:solidFill>
              </a:rPr>
              <a:t> for </a:t>
            </a:r>
            <a:r>
              <a:rPr lang="en-GB" altLang="x-none" sz="3600" b="1">
                <a:solidFill>
                  <a:srgbClr val="FFFF00"/>
                </a:solidFill>
              </a:rPr>
              <a:t>customers</a:t>
            </a:r>
            <a:r>
              <a:rPr lang="en-GB" altLang="x-none" sz="3600" b="1">
                <a:solidFill>
                  <a:schemeClr val="tx1"/>
                </a:solidFill>
              </a:rPr>
              <a:t> of  using e-commerce?</a:t>
            </a:r>
            <a:endParaRPr lang="en-US" altLang="x-none" sz="3600" b="1">
              <a:solidFill>
                <a:schemeClr val="tx1"/>
              </a:solidFill>
            </a:endParaRPr>
          </a:p>
        </p:txBody>
      </p:sp>
      <p:pic>
        <p:nvPicPr>
          <p:cNvPr id="17412" name="Picture 13" descr="j03605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84538"/>
            <a:ext cx="201136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4341" name="Picture 5" descr="crest mar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188913"/>
            <a:ext cx="1357312" cy="1485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87450" y="5157788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27088" y="333375"/>
            <a:ext cx="648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/>
              <a:t>Disadvantages</a:t>
            </a:r>
            <a:r>
              <a:rPr lang="en-GB" altLang="x-none" sz="3200" b="1">
                <a:solidFill>
                  <a:schemeClr val="tx1"/>
                </a:solidFill>
              </a:rPr>
              <a:t> of e-commerce for </a:t>
            </a:r>
            <a:r>
              <a:rPr lang="en-GB" altLang="x-none" sz="3200" b="1">
                <a:solidFill>
                  <a:srgbClr val="FFFF00"/>
                </a:solidFill>
              </a:rPr>
              <a:t>customers</a:t>
            </a:r>
            <a:endParaRPr lang="en-US" altLang="x-none" sz="3200" b="1">
              <a:solidFill>
                <a:srgbClr val="FFFF00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900113" y="1916113"/>
            <a:ext cx="748823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Customers need to own or have access to a computer and be on-line and know how to use the Internet.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It is not easy to assess the quality and suitability of many products on the screen.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Inconvenience of returning unwanted goods.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 Customers usually have to have a credit card to make Internet purchases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Security risks of buying on-line</a:t>
            </a:r>
            <a:endParaRPr lang="en-US" altLang="x-none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79930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charset="2"/>
              <a:buNone/>
              <a:defRPr/>
            </a:pPr>
            <a:endParaRPr lang="en-GB" altLang="x-none" sz="32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 typeface="Wingdings" charset="2"/>
              <a:buNone/>
              <a:defRPr/>
            </a:pPr>
            <a:endParaRPr lang="en-GB" altLang="x-none" sz="3200">
              <a:solidFill>
                <a:schemeClr val="tx1"/>
              </a:solidFill>
            </a:endParaRPr>
          </a:p>
        </p:txBody>
      </p:sp>
      <p:pic>
        <p:nvPicPr>
          <p:cNvPr id="16389" name="Picture 5" descr="crest mar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7625" y="260350"/>
            <a:ext cx="1290638" cy="14144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2293" name="Picture 5" descr="crest mar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260350"/>
            <a:ext cx="1357313" cy="1485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9" name="Rectangle 11"/>
          <p:cNvSpPr>
            <a:spLocks noGrp="1" noChangeArrowheads="1"/>
          </p:cNvSpPr>
          <p:nvPr>
            <p:ph type="title"/>
          </p:nvPr>
        </p:nvSpPr>
        <p:spPr>
          <a:xfrm>
            <a:off x="900113" y="1989138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x-none" sz="3200" smtClean="0"/>
              <a:t>E-commerce is short for ‘electronic commerce’</a:t>
            </a:r>
            <a:endParaRPr lang="en-US" altLang="x-none" sz="3200" smtClean="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971550" y="3789363"/>
            <a:ext cx="7272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>
                <a:solidFill>
                  <a:schemeClr val="tx1"/>
                </a:solidFill>
              </a:rPr>
              <a:t>It means </a:t>
            </a:r>
            <a:r>
              <a:rPr lang="en-GB" altLang="x-none" sz="3200" b="1">
                <a:solidFill>
                  <a:schemeClr val="accent1"/>
                </a:solidFill>
              </a:rPr>
              <a:t>buying and selling goods using the Internet.</a:t>
            </a:r>
            <a:endParaRPr lang="en-US" altLang="x-none"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GB" altLang="x-none" sz="2800" smtClean="0"/>
              <a:t>Using E-commerce gives businesses access to customers all over the word.</a:t>
            </a:r>
          </a:p>
          <a:p>
            <a:pPr eaLnBrk="1" hangingPunct="1">
              <a:buFont typeface="Wingdings" charset="2"/>
              <a:buNone/>
              <a:defRPr/>
            </a:pPr>
            <a:endParaRPr lang="en-GB" altLang="x-none" sz="2800" smtClean="0"/>
          </a:p>
          <a:p>
            <a:pPr eaLnBrk="1" hangingPunct="1">
              <a:buFont typeface="Wingdings" charset="2"/>
              <a:buNone/>
              <a:defRPr/>
            </a:pPr>
            <a:r>
              <a:rPr lang="en-GB" altLang="x-none" sz="2800" smtClean="0"/>
              <a:t>This is known as ‘</a:t>
            </a:r>
            <a:r>
              <a:rPr lang="en-GB" altLang="x-none" sz="2800" b="1" smtClean="0">
                <a:solidFill>
                  <a:srgbClr val="FFFF00"/>
                </a:solidFill>
              </a:rPr>
              <a:t>The global market</a:t>
            </a:r>
            <a:r>
              <a:rPr lang="en-GB" altLang="x-none" sz="2800" smtClean="0"/>
              <a:t>’ which is reached by means of a </a:t>
            </a:r>
            <a:r>
              <a:rPr lang="en-GB" altLang="x-none" sz="2800" b="1" smtClean="0">
                <a:solidFill>
                  <a:srgbClr val="FFFF00"/>
                </a:solidFill>
              </a:rPr>
              <a:t>website</a:t>
            </a:r>
            <a:r>
              <a:rPr lang="en-GB" altLang="x-none" sz="2800" smtClean="0"/>
              <a:t>.</a:t>
            </a:r>
          </a:p>
          <a:p>
            <a:pPr eaLnBrk="1" hangingPunct="1">
              <a:buFont typeface="Wingdings" charset="2"/>
              <a:buNone/>
              <a:defRPr/>
            </a:pPr>
            <a:endParaRPr lang="en-GB" altLang="x-none" sz="2800" smtClean="0"/>
          </a:p>
          <a:p>
            <a:pPr eaLnBrk="1" hangingPunct="1">
              <a:buFont typeface="Wingdings" charset="2"/>
              <a:buNone/>
              <a:defRPr/>
            </a:pPr>
            <a:r>
              <a:rPr lang="en-GB" altLang="x-none" sz="2800" smtClean="0"/>
              <a:t>Think of examples of websites you or your family frequently use to make purchases.</a:t>
            </a:r>
            <a:endParaRPr lang="en-US" altLang="x-none" sz="2800" smtClean="0"/>
          </a:p>
        </p:txBody>
      </p:sp>
      <p:pic>
        <p:nvPicPr>
          <p:cNvPr id="8195" name="Picture 4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60350"/>
            <a:ext cx="131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0244" name="Picture 4" descr="crest mar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7625" y="260350"/>
            <a:ext cx="1314450" cy="14398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49" b="35153"/>
          <a:stretch>
            <a:fillRect/>
          </a:stretch>
        </p:blipFill>
        <p:spPr bwMode="auto">
          <a:xfrm>
            <a:off x="971550" y="836613"/>
            <a:ext cx="411480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377190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76475"/>
            <a:ext cx="4000500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r="12500" b="6822"/>
          <a:stretch>
            <a:fillRect/>
          </a:stretch>
        </p:blipFill>
        <p:spPr bwMode="auto">
          <a:xfrm>
            <a:off x="5003800" y="3068638"/>
            <a:ext cx="3657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5596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>
                <a:solidFill>
                  <a:schemeClr val="tx1"/>
                </a:solidFill>
              </a:rPr>
              <a:t>Divide into four groups and each group take one of the following to discuss</a:t>
            </a:r>
            <a:endParaRPr lang="en-US" altLang="x-none" sz="3200" b="1">
              <a:solidFill>
                <a:schemeClr val="tx1"/>
              </a:solidFill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3492500" y="1557338"/>
            <a:ext cx="5329238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What do you think are the </a:t>
            </a:r>
            <a:r>
              <a:rPr lang="en-GB" altLang="x-none" b="1">
                <a:solidFill>
                  <a:srgbClr val="008080"/>
                </a:solidFill>
              </a:rPr>
              <a:t>advantages</a:t>
            </a:r>
            <a:r>
              <a:rPr lang="en-GB" altLang="x-none" b="1">
                <a:solidFill>
                  <a:schemeClr val="bg1"/>
                </a:solidFill>
              </a:rPr>
              <a:t> for </a:t>
            </a:r>
          </a:p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businesses of  using e-commerce?</a:t>
            </a:r>
            <a:endParaRPr lang="en-US" altLang="x-none" b="1">
              <a:solidFill>
                <a:schemeClr val="bg1"/>
              </a:solidFill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900113" y="2636838"/>
            <a:ext cx="5329237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What do you think are the </a:t>
            </a:r>
            <a:r>
              <a:rPr lang="en-GB" altLang="x-none" b="1">
                <a:solidFill>
                  <a:srgbClr val="008080"/>
                </a:solidFill>
              </a:rPr>
              <a:t>advantages</a:t>
            </a:r>
            <a:r>
              <a:rPr lang="en-GB" altLang="x-none" b="1">
                <a:solidFill>
                  <a:schemeClr val="bg1"/>
                </a:solidFill>
              </a:rPr>
              <a:t> for </a:t>
            </a:r>
          </a:p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customers of  using e-commerce?</a:t>
            </a:r>
            <a:endParaRPr lang="en-US" altLang="x-none" b="1">
              <a:solidFill>
                <a:schemeClr val="bg1"/>
              </a:solidFill>
            </a:endParaRP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3814763" y="3716338"/>
            <a:ext cx="5329237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x-none" b="1">
                <a:solidFill>
                  <a:schemeClr val="bg1"/>
                </a:solidFill>
              </a:rPr>
              <a:t>What do you think are the </a:t>
            </a:r>
            <a:r>
              <a:rPr lang="en-GB" altLang="x-none" b="1"/>
              <a:t>disadvantages</a:t>
            </a:r>
            <a:r>
              <a:rPr lang="en-GB" altLang="x-none" b="1">
                <a:solidFill>
                  <a:schemeClr val="bg1"/>
                </a:solidFill>
              </a:rPr>
              <a:t> for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altLang="x-none" b="1">
                <a:solidFill>
                  <a:schemeClr val="bg1"/>
                </a:solidFill>
              </a:rPr>
              <a:t>businesses of  using e-commerce?</a:t>
            </a:r>
            <a:endParaRPr lang="en-US" altLang="x-none"/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684213" y="4868863"/>
            <a:ext cx="5329237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What do you think are the </a:t>
            </a:r>
            <a:r>
              <a:rPr lang="en-GB" altLang="x-none" b="1"/>
              <a:t>disadvantages</a:t>
            </a:r>
            <a:r>
              <a:rPr lang="en-GB" altLang="x-none" b="1">
                <a:solidFill>
                  <a:schemeClr val="bg1"/>
                </a:solidFill>
              </a:rPr>
              <a:t> for </a:t>
            </a:r>
          </a:p>
          <a:p>
            <a:pPr algn="ctr" eaLnBrk="1" hangingPunct="1">
              <a:defRPr/>
            </a:pPr>
            <a:r>
              <a:rPr lang="en-GB" altLang="x-none" b="1">
                <a:solidFill>
                  <a:schemeClr val="bg1"/>
                </a:solidFill>
              </a:rPr>
              <a:t>customers of  using e-commerce?</a:t>
            </a:r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2" grpId="0" animBg="1"/>
      <p:bldP spid="50183" grpId="0" animBg="1"/>
      <p:bldP spid="50184" grpId="0" animBg="1"/>
      <p:bldP spid="50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00113" y="1844675"/>
            <a:ext cx="74882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600" b="1">
                <a:solidFill>
                  <a:schemeClr val="tx1"/>
                </a:solidFill>
              </a:rPr>
              <a:t>What do you think are the </a:t>
            </a:r>
            <a:r>
              <a:rPr lang="en-GB" altLang="x-none" sz="3600" b="1">
                <a:solidFill>
                  <a:schemeClr val="accent1"/>
                </a:solidFill>
              </a:rPr>
              <a:t>advantages</a:t>
            </a:r>
            <a:r>
              <a:rPr lang="en-GB" altLang="x-none" sz="3600" b="1">
                <a:solidFill>
                  <a:schemeClr val="tx1"/>
                </a:solidFill>
              </a:rPr>
              <a:t> for </a:t>
            </a:r>
            <a:r>
              <a:rPr lang="en-GB" altLang="x-none" sz="3600" b="1">
                <a:solidFill>
                  <a:srgbClr val="FFFF00"/>
                </a:solidFill>
              </a:rPr>
              <a:t>businesses</a:t>
            </a:r>
            <a:r>
              <a:rPr lang="en-GB" altLang="x-none" sz="3600" b="1">
                <a:solidFill>
                  <a:schemeClr val="tx1"/>
                </a:solidFill>
              </a:rPr>
              <a:t> of  using e-commerce?</a:t>
            </a:r>
            <a:endParaRPr lang="en-US" altLang="x-none" sz="3600" b="1">
              <a:solidFill>
                <a:schemeClr val="tx1"/>
              </a:solidFill>
            </a:endParaRPr>
          </a:p>
        </p:txBody>
      </p:sp>
      <p:pic>
        <p:nvPicPr>
          <p:cNvPr id="11267" name="Picture 5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31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716338"/>
            <a:ext cx="2708275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pic>
        <p:nvPicPr>
          <p:cNvPr id="12290" name="Picture 5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3795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7088" y="333375"/>
            <a:ext cx="648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>
                <a:solidFill>
                  <a:schemeClr val="accent1"/>
                </a:solidFill>
              </a:rPr>
              <a:t>Advantages</a:t>
            </a:r>
            <a:r>
              <a:rPr lang="en-GB" altLang="x-none" sz="3200" b="1">
                <a:solidFill>
                  <a:schemeClr val="tx1"/>
                </a:solidFill>
              </a:rPr>
              <a:t> of e-commerce for a </a:t>
            </a:r>
            <a:r>
              <a:rPr lang="en-GB" altLang="x-none" sz="3200" b="1">
                <a:solidFill>
                  <a:srgbClr val="FFFF00"/>
                </a:solidFill>
              </a:rPr>
              <a:t>business</a:t>
            </a:r>
            <a:endParaRPr lang="en-US" altLang="x-none" sz="3200" b="1">
              <a:solidFill>
                <a:srgbClr val="FFFF00"/>
              </a:solidFill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00113" y="1700213"/>
            <a:ext cx="7488237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Access to the global market means the business will be better known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A business using e-commerce can get ahead of its rivals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Increased sales, leading to increased profit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Savings on expensive showrooms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Reduced advertising costs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Increased sales leads to ‘economies of scale’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Business is open 24/7</a:t>
            </a:r>
            <a:endParaRPr lang="en-US" altLang="x-none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0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0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00113" y="1844675"/>
            <a:ext cx="74882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600" b="1">
                <a:solidFill>
                  <a:schemeClr val="tx1"/>
                </a:solidFill>
              </a:rPr>
              <a:t>What do you think are the </a:t>
            </a:r>
            <a:r>
              <a:rPr lang="en-GB" altLang="x-none" sz="3600" b="1">
                <a:solidFill>
                  <a:schemeClr val="accent1"/>
                </a:solidFill>
              </a:rPr>
              <a:t>advantages</a:t>
            </a:r>
            <a:r>
              <a:rPr lang="en-GB" altLang="x-none" sz="3600" b="1">
                <a:solidFill>
                  <a:schemeClr val="tx1"/>
                </a:solidFill>
              </a:rPr>
              <a:t> for </a:t>
            </a:r>
            <a:r>
              <a:rPr lang="en-GB" altLang="x-none" sz="3600" b="1">
                <a:solidFill>
                  <a:srgbClr val="FFFF00"/>
                </a:solidFill>
              </a:rPr>
              <a:t>customers</a:t>
            </a:r>
            <a:r>
              <a:rPr lang="en-GB" altLang="x-none" sz="3600" b="1">
                <a:solidFill>
                  <a:schemeClr val="tx1"/>
                </a:solidFill>
              </a:rPr>
              <a:t> of  using e-commerce?</a:t>
            </a:r>
            <a:endParaRPr lang="en-US" altLang="x-none" sz="3600" b="1">
              <a:solidFill>
                <a:schemeClr val="tx1"/>
              </a:solidFill>
            </a:endParaRPr>
          </a:p>
        </p:txBody>
      </p:sp>
      <p:pic>
        <p:nvPicPr>
          <p:cNvPr id="13315" name="Picture 5" descr="j03585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16338"/>
            <a:ext cx="3824287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x-none"/>
              <a:t>GCSE Business Studies 2006  E-commerce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250113" cy="2671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endParaRPr lang="en-GB" altLang="x-none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GB" altLang="x-none" sz="900" smtClean="0"/>
              <a:t>				</a:t>
            </a:r>
          </a:p>
        </p:txBody>
      </p:sp>
      <p:pic>
        <p:nvPicPr>
          <p:cNvPr id="18436" name="Picture 4" descr="crest mar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7625" y="260350"/>
            <a:ext cx="1290638" cy="14144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4340" name="Picture 8" descr="crest mar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31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827088" y="333375"/>
            <a:ext cx="648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x-none" sz="3200" b="1">
                <a:solidFill>
                  <a:schemeClr val="accent1"/>
                </a:solidFill>
              </a:rPr>
              <a:t>Advantages</a:t>
            </a:r>
            <a:r>
              <a:rPr lang="en-GB" altLang="x-none" sz="3200" b="1">
                <a:solidFill>
                  <a:schemeClr val="tx1"/>
                </a:solidFill>
              </a:rPr>
              <a:t> of e-commerce for </a:t>
            </a:r>
            <a:r>
              <a:rPr lang="en-GB" altLang="x-none" sz="3200" b="1">
                <a:solidFill>
                  <a:srgbClr val="FFFF00"/>
                </a:solidFill>
              </a:rPr>
              <a:t>customers</a:t>
            </a:r>
            <a:endParaRPr lang="en-US" altLang="x-none" sz="3200" b="1">
              <a:solidFill>
                <a:srgbClr val="FFFF00"/>
              </a:solidFill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27088" y="2205038"/>
            <a:ext cx="7488237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Customers have a huge range of goods to choose from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They can ‘shop around’ the ‘web’ for the best bargain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Internet prices are often lower than in shops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GB" altLang="x-none" sz="2400" b="1">
                <a:solidFill>
                  <a:schemeClr val="tx1"/>
                </a:solidFill>
              </a:rPr>
              <a:t>  Customers can shop from the comfort of their own home ’24/7’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8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/>
      <p:bldP spid="18453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x-none" sz="1800" b="0" i="0" u="none" strike="noStrike" cap="none" normalizeH="0" baseline="0">
            <a:ln>
              <a:noFill/>
            </a:ln>
            <a:solidFill>
              <a:srgbClr val="A5002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x-none" sz="1800" b="0" i="0" u="none" strike="noStrike" cap="none" normalizeH="0" baseline="0">
            <a:ln>
              <a:noFill/>
            </a:ln>
            <a:solidFill>
              <a:srgbClr val="A5002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1490</TotalTime>
  <Words>529</Words>
  <Application>Microsoft Macintosh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Times New Roman</vt:lpstr>
      <vt:lpstr>Shimmer</vt:lpstr>
      <vt:lpstr>E-commerce  What is it?</vt:lpstr>
      <vt:lpstr>E-commerce is short for ‘electronic commerce’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VCB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Senior Management Team in Victoria College</dc:title>
  <dc:creator>D Turkington</dc:creator>
  <cp:lastModifiedBy>O'Grady-Cunniff, Dianne (CCPS)</cp:lastModifiedBy>
  <cp:revision>55</cp:revision>
  <dcterms:created xsi:type="dcterms:W3CDTF">2005-08-21T19:33:12Z</dcterms:created>
  <dcterms:modified xsi:type="dcterms:W3CDTF">2017-03-12T02:08:03Z</dcterms:modified>
</cp:coreProperties>
</file>