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snapToObjects="1">
      <p:cViewPr varScale="1">
        <p:scale>
          <a:sx n="104" d="100"/>
          <a:sy n="104" d="100"/>
        </p:scale>
        <p:origin x="232"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2C506A-C28F-F740-83D7-3C785686A3D1}" type="datetimeFigureOut">
              <a:rPr lang="en-US" smtClean="0"/>
              <a:t>6/4/17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BECDC-B185-5743-B12C-1E932E8A8945}" type="slidenum">
              <a:rPr lang="en-US" smtClean="0"/>
              <a:t>‹#›</a:t>
            </a:fld>
            <a:endParaRPr lang="en-US"/>
          </a:p>
        </p:txBody>
      </p:sp>
    </p:spTree>
    <p:extLst>
      <p:ext uri="{BB962C8B-B14F-4D97-AF65-F5344CB8AC3E}">
        <p14:creationId xmlns:p14="http://schemas.microsoft.com/office/powerpoint/2010/main" val="2021618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2C506A-C28F-F740-83D7-3C785686A3D1}" type="datetimeFigureOut">
              <a:rPr lang="en-US" smtClean="0"/>
              <a:t>6/4/17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BECDC-B185-5743-B12C-1E932E8A8945}" type="slidenum">
              <a:rPr lang="en-US" smtClean="0"/>
              <a:t>‹#›</a:t>
            </a:fld>
            <a:endParaRPr lang="en-US"/>
          </a:p>
        </p:txBody>
      </p:sp>
    </p:spTree>
    <p:extLst>
      <p:ext uri="{BB962C8B-B14F-4D97-AF65-F5344CB8AC3E}">
        <p14:creationId xmlns:p14="http://schemas.microsoft.com/office/powerpoint/2010/main" val="1560020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2C506A-C28F-F740-83D7-3C785686A3D1}" type="datetimeFigureOut">
              <a:rPr lang="en-US" smtClean="0"/>
              <a:t>6/4/17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BECDC-B185-5743-B12C-1E932E8A8945}" type="slidenum">
              <a:rPr lang="en-US" smtClean="0"/>
              <a:t>‹#›</a:t>
            </a:fld>
            <a:endParaRPr lang="en-US"/>
          </a:p>
        </p:txBody>
      </p:sp>
    </p:spTree>
    <p:extLst>
      <p:ext uri="{BB962C8B-B14F-4D97-AF65-F5344CB8AC3E}">
        <p14:creationId xmlns:p14="http://schemas.microsoft.com/office/powerpoint/2010/main" val="639319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2C506A-C28F-F740-83D7-3C785686A3D1}" type="datetimeFigureOut">
              <a:rPr lang="en-US" smtClean="0"/>
              <a:t>6/4/17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BECDC-B185-5743-B12C-1E932E8A8945}" type="slidenum">
              <a:rPr lang="en-US" smtClean="0"/>
              <a:t>‹#›</a:t>
            </a:fld>
            <a:endParaRPr lang="en-US"/>
          </a:p>
        </p:txBody>
      </p:sp>
    </p:spTree>
    <p:extLst>
      <p:ext uri="{BB962C8B-B14F-4D97-AF65-F5344CB8AC3E}">
        <p14:creationId xmlns:p14="http://schemas.microsoft.com/office/powerpoint/2010/main" val="1998963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2C506A-C28F-F740-83D7-3C785686A3D1}" type="datetimeFigureOut">
              <a:rPr lang="en-US" smtClean="0"/>
              <a:t>6/4/17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BECDC-B185-5743-B12C-1E932E8A8945}" type="slidenum">
              <a:rPr lang="en-US" smtClean="0"/>
              <a:t>‹#›</a:t>
            </a:fld>
            <a:endParaRPr lang="en-US"/>
          </a:p>
        </p:txBody>
      </p:sp>
    </p:spTree>
    <p:extLst>
      <p:ext uri="{BB962C8B-B14F-4D97-AF65-F5344CB8AC3E}">
        <p14:creationId xmlns:p14="http://schemas.microsoft.com/office/powerpoint/2010/main" val="1348496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2C506A-C28F-F740-83D7-3C785686A3D1}" type="datetimeFigureOut">
              <a:rPr lang="en-US" smtClean="0"/>
              <a:t>6/4/17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BECDC-B185-5743-B12C-1E932E8A8945}" type="slidenum">
              <a:rPr lang="en-US" smtClean="0"/>
              <a:t>‹#›</a:t>
            </a:fld>
            <a:endParaRPr lang="en-US"/>
          </a:p>
        </p:txBody>
      </p:sp>
    </p:spTree>
    <p:extLst>
      <p:ext uri="{BB962C8B-B14F-4D97-AF65-F5344CB8AC3E}">
        <p14:creationId xmlns:p14="http://schemas.microsoft.com/office/powerpoint/2010/main" val="179304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2C506A-C28F-F740-83D7-3C785686A3D1}" type="datetimeFigureOut">
              <a:rPr lang="en-US" smtClean="0"/>
              <a:t>6/4/17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1BECDC-B185-5743-B12C-1E932E8A8945}" type="slidenum">
              <a:rPr lang="en-US" smtClean="0"/>
              <a:t>‹#›</a:t>
            </a:fld>
            <a:endParaRPr lang="en-US"/>
          </a:p>
        </p:txBody>
      </p:sp>
    </p:spTree>
    <p:extLst>
      <p:ext uri="{BB962C8B-B14F-4D97-AF65-F5344CB8AC3E}">
        <p14:creationId xmlns:p14="http://schemas.microsoft.com/office/powerpoint/2010/main" val="34791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2C506A-C28F-F740-83D7-3C785686A3D1}" type="datetimeFigureOut">
              <a:rPr lang="en-US" smtClean="0"/>
              <a:t>6/4/17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1BECDC-B185-5743-B12C-1E932E8A8945}" type="slidenum">
              <a:rPr lang="en-US" smtClean="0"/>
              <a:t>‹#›</a:t>
            </a:fld>
            <a:endParaRPr lang="en-US"/>
          </a:p>
        </p:txBody>
      </p:sp>
    </p:spTree>
    <p:extLst>
      <p:ext uri="{BB962C8B-B14F-4D97-AF65-F5344CB8AC3E}">
        <p14:creationId xmlns:p14="http://schemas.microsoft.com/office/powerpoint/2010/main" val="631541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2C506A-C28F-F740-83D7-3C785686A3D1}" type="datetimeFigureOut">
              <a:rPr lang="en-US" smtClean="0"/>
              <a:t>6/4/17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1BECDC-B185-5743-B12C-1E932E8A8945}" type="slidenum">
              <a:rPr lang="en-US" smtClean="0"/>
              <a:t>‹#›</a:t>
            </a:fld>
            <a:endParaRPr lang="en-US"/>
          </a:p>
        </p:txBody>
      </p:sp>
    </p:spTree>
    <p:extLst>
      <p:ext uri="{BB962C8B-B14F-4D97-AF65-F5344CB8AC3E}">
        <p14:creationId xmlns:p14="http://schemas.microsoft.com/office/powerpoint/2010/main" val="1454849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2C506A-C28F-F740-83D7-3C785686A3D1}" type="datetimeFigureOut">
              <a:rPr lang="en-US" smtClean="0"/>
              <a:t>6/4/17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BECDC-B185-5743-B12C-1E932E8A8945}" type="slidenum">
              <a:rPr lang="en-US" smtClean="0"/>
              <a:t>‹#›</a:t>
            </a:fld>
            <a:endParaRPr lang="en-US"/>
          </a:p>
        </p:txBody>
      </p:sp>
    </p:spTree>
    <p:extLst>
      <p:ext uri="{BB962C8B-B14F-4D97-AF65-F5344CB8AC3E}">
        <p14:creationId xmlns:p14="http://schemas.microsoft.com/office/powerpoint/2010/main" val="39934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2C506A-C28F-F740-83D7-3C785686A3D1}" type="datetimeFigureOut">
              <a:rPr lang="en-US" smtClean="0"/>
              <a:t>6/4/17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BECDC-B185-5743-B12C-1E932E8A8945}" type="slidenum">
              <a:rPr lang="en-US" smtClean="0"/>
              <a:t>‹#›</a:t>
            </a:fld>
            <a:endParaRPr lang="en-US"/>
          </a:p>
        </p:txBody>
      </p:sp>
    </p:spTree>
    <p:extLst>
      <p:ext uri="{BB962C8B-B14F-4D97-AF65-F5344CB8AC3E}">
        <p14:creationId xmlns:p14="http://schemas.microsoft.com/office/powerpoint/2010/main" val="9332202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C506A-C28F-F740-83D7-3C785686A3D1}" type="datetimeFigureOut">
              <a:rPr lang="en-US" smtClean="0"/>
              <a:t>6/4/17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BECDC-B185-5743-B12C-1E932E8A8945}" type="slidenum">
              <a:rPr lang="en-US" smtClean="0"/>
              <a:t>‹#›</a:t>
            </a:fld>
            <a:endParaRPr lang="en-US"/>
          </a:p>
        </p:txBody>
      </p:sp>
    </p:spTree>
    <p:extLst>
      <p:ext uri="{BB962C8B-B14F-4D97-AF65-F5344CB8AC3E}">
        <p14:creationId xmlns:p14="http://schemas.microsoft.com/office/powerpoint/2010/main" val="2005775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hyperlink" Target="https://askabiologist.asu.edu/venom/scorpion_ven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Venom and anti-venom</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76587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0" fontAlgn="base" hangingPunct="0">
              <a:lnSpc>
                <a:spcPct val="100000"/>
              </a:lnSpc>
              <a:spcAft>
                <a:spcPct val="0"/>
              </a:spcAft>
            </a:pPr>
            <a:r>
              <a:rPr kumimoji="0" lang="x-none" altLang="x-none" b="1" i="0" u="none" strike="noStrike" cap="none" normalizeH="0" baseline="0" dirty="0" smtClean="0">
                <a:ln>
                  <a:noFill/>
                </a:ln>
                <a:solidFill>
                  <a:schemeClr val="tx1"/>
                </a:solidFill>
                <a:effectLst/>
                <a:latin typeface="Arial" charset="0"/>
              </a:rPr>
              <a:t>World's Deadliest Scorpion</a:t>
            </a:r>
            <a:endParaRPr kumimoji="0" lang="x-none" altLang="x-none" b="1" i="0" u="none" strike="noStrike" cap="none" normalizeH="0" baseline="0" dirty="0">
              <a:ln>
                <a:noFill/>
              </a:ln>
              <a:solidFill>
                <a:schemeClr val="tx1"/>
              </a:solidFill>
              <a:effectLst/>
              <a:latin typeface="Arial" charset="0"/>
            </a:endParaRPr>
          </a:p>
        </p:txBody>
      </p:sp>
      <p:sp>
        <p:nvSpPr>
          <p:cNvPr id="3" name="Content Placeholder 2"/>
          <p:cNvSpPr>
            <a:spLocks noGrp="1"/>
          </p:cNvSpPr>
          <p:nvPr>
            <p:ph idx="1"/>
          </p:nvPr>
        </p:nvSpPr>
        <p:spPr>
          <a:xfrm>
            <a:off x="5535826" y="1825625"/>
            <a:ext cx="5817973" cy="4351338"/>
          </a:xfrm>
        </p:spPr>
        <p:txBody>
          <a:bodyPr>
            <a:normAutofit fontScale="70000" lnSpcReduction="20000"/>
          </a:bodyPr>
          <a:lstStyle/>
          <a:p>
            <a:pPr lvl="0"/>
            <a:r>
              <a:rPr kumimoji="0" lang="x-none" altLang="x-none" b="0" i="0" u="none" strike="noStrike" cap="none" normalizeH="0" baseline="0" dirty="0" smtClean="0">
                <a:ln>
                  <a:noFill/>
                </a:ln>
                <a:solidFill>
                  <a:schemeClr val="tx1"/>
                </a:solidFill>
                <a:effectLst/>
                <a:latin typeface="Arial" charset="0"/>
              </a:rPr>
              <a:t>The deathstalker scorpion is one of the deadliest scorpions in the world. Its tail is full of powerful venom. A deathstalker scorpion's sting is extremely painful and also causes paralysis, an inability to move or feel part of the body. The scorpion uses this venom to hunt insects such as crickets, which are its main food source.</a:t>
            </a:r>
            <a:endParaRPr kumimoji="0" lang="en-US" altLang="x-none" b="0" i="0" u="none" strike="noStrike" cap="none" normalizeH="0" baseline="0" dirty="0" smtClean="0">
              <a:ln>
                <a:noFill/>
              </a:ln>
              <a:solidFill>
                <a:schemeClr val="tx1"/>
              </a:solidFill>
              <a:effectLst/>
              <a:latin typeface="Arial" charset="0"/>
            </a:endParaRPr>
          </a:p>
          <a:p>
            <a:r>
              <a:rPr kumimoji="0" lang="x-none" altLang="x-none" b="0" i="0" u="none" strike="noStrike" cap="none" normalizeH="0" baseline="0" dirty="0" smtClean="0">
                <a:ln>
                  <a:noFill/>
                </a:ln>
                <a:solidFill>
                  <a:schemeClr val="tx1"/>
                </a:solidFill>
                <a:effectLst/>
                <a:latin typeface="Arial" charset="0"/>
              </a:rPr>
              <a:t>The deathstalker scorpion catches its food by taking its prey by surprise. It hides under rocks in wait for an unsuspecting cricket or other small insect, then springs out and grabs it. Because its pincers aren't very strong, it needs to sting its prey quickly to keep it from getting away. Within moments of being stung, the cricket is paralyzed or dead, giving the scorpion plenty of time to enjoy its meal.</a:t>
            </a:r>
          </a:p>
          <a:p>
            <a:pPr lvl="0"/>
            <a:endParaRPr kumimoji="0" lang="x-none" altLang="x-none" b="0" i="0" u="none" strike="noStrike" cap="none" normalizeH="0" baseline="0" dirty="0" smtClean="0">
              <a:ln>
                <a:noFill/>
              </a:ln>
              <a:solidFill>
                <a:schemeClr val="tx1"/>
              </a:solidFill>
              <a:effectLst/>
              <a:latin typeface="Arial" charset="0"/>
            </a:endParaRPr>
          </a:p>
          <a:p>
            <a:endParaRPr lang="en-US" dirty="0"/>
          </a:p>
        </p:txBody>
      </p:sp>
      <p:sp>
        <p:nvSpPr>
          <p:cNvPr id="4" name="Rectangle 1"/>
          <p:cNvSpPr>
            <a:spLocks noChangeArrowheads="1"/>
          </p:cNvSpPr>
          <p:nvPr/>
        </p:nvSpPr>
        <p:spPr bwMode="auto">
          <a:xfrm>
            <a:off x="0" y="43933"/>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dirty="0" smtClean="0">
                <a:ln>
                  <a:noFill/>
                </a:ln>
                <a:solidFill>
                  <a:schemeClr val="tx1"/>
                </a:solidFill>
                <a:effectLst/>
                <a:latin typeface="Arial" charset="0"/>
              </a:rPr>
              <a:t>  </a:t>
            </a:r>
            <a:endParaRPr kumimoji="0" lang="x-none" altLang="x-none" sz="10100" b="0" i="0" u="none" strike="noStrike" cap="none" normalizeH="0" baseline="0" dirty="0">
              <a:ln>
                <a:noFill/>
              </a:ln>
              <a:solidFill>
                <a:schemeClr val="tx1"/>
              </a:solidFill>
              <a:effectLst/>
              <a:latin typeface="Arial" charset="0"/>
            </a:endParaRPr>
          </a:p>
        </p:txBody>
      </p:sp>
      <p:pic>
        <p:nvPicPr>
          <p:cNvPr id="1026" name="Picture 2" descr="eathstalker scorp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2055813"/>
            <a:ext cx="4398043" cy="30969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9187" y="5287705"/>
            <a:ext cx="6096000" cy="276999"/>
          </a:xfrm>
          <a:prstGeom prst="rect">
            <a:avLst/>
          </a:prstGeom>
        </p:spPr>
        <p:txBody>
          <a:bodyPr>
            <a:spAutoFit/>
          </a:bodyPr>
          <a:lstStyle/>
          <a:p>
            <a:pPr lvl="0" eaLnBrk="0" fontAlgn="base" hangingPunct="0">
              <a:spcBef>
                <a:spcPct val="0"/>
              </a:spcBef>
              <a:spcAft>
                <a:spcPct val="0"/>
              </a:spcAft>
            </a:pPr>
            <a:r>
              <a:rPr lang="x-none" altLang="x-none" sz="1200">
                <a:latin typeface="Arial" charset="0"/>
              </a:rPr>
              <a:t>Deathstalker scorpion by Ester Inbar, Wikimedia Commons</a:t>
            </a:r>
            <a:endParaRPr lang="x-none" altLang="x-none" sz="1200" dirty="0">
              <a:latin typeface="Arial" charset="0"/>
            </a:endParaRPr>
          </a:p>
        </p:txBody>
      </p:sp>
    </p:spTree>
    <p:extLst>
      <p:ext uri="{BB962C8B-B14F-4D97-AF65-F5344CB8AC3E}">
        <p14:creationId xmlns:p14="http://schemas.microsoft.com/office/powerpoint/2010/main" val="875716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0" fontAlgn="base" hangingPunct="0">
              <a:lnSpc>
                <a:spcPct val="100000"/>
              </a:lnSpc>
              <a:spcAft>
                <a:spcPct val="0"/>
              </a:spcAft>
            </a:pPr>
            <a:r>
              <a:rPr kumimoji="0" lang="x-none" altLang="x-none" b="1" i="0" u="none" strike="noStrike" cap="none" normalizeH="0" baseline="0" dirty="0" smtClean="0">
                <a:ln>
                  <a:noFill/>
                </a:ln>
                <a:solidFill>
                  <a:schemeClr val="tx1"/>
                </a:solidFill>
                <a:effectLst/>
                <a:latin typeface="Arial" charset="0"/>
              </a:rPr>
              <a:t>How do muscles work?</a:t>
            </a:r>
            <a:endParaRPr kumimoji="0" lang="x-none" altLang="x-none" b="1" i="0" u="none" strike="noStrike" cap="none" normalizeH="0" baseline="0" dirty="0">
              <a:ln>
                <a:noFill/>
              </a:ln>
              <a:solidFill>
                <a:schemeClr val="tx1"/>
              </a:solidFill>
              <a:effectLst/>
              <a:latin typeface="Arial" charset="0"/>
            </a:endParaRPr>
          </a:p>
        </p:txBody>
      </p:sp>
      <p:sp>
        <p:nvSpPr>
          <p:cNvPr id="3" name="Content Placeholder 2"/>
          <p:cNvSpPr>
            <a:spLocks noGrp="1"/>
          </p:cNvSpPr>
          <p:nvPr>
            <p:ph idx="1"/>
          </p:nvPr>
        </p:nvSpPr>
        <p:spPr>
          <a:xfrm>
            <a:off x="838200" y="1825625"/>
            <a:ext cx="6363984" cy="4351338"/>
          </a:xfrm>
        </p:spPr>
        <p:txBody>
          <a:bodyPr>
            <a:normAutofit fontScale="70000" lnSpcReduction="20000"/>
          </a:bodyPr>
          <a:lstStyle/>
          <a:p>
            <a:pPr lvl="0"/>
            <a:r>
              <a:rPr kumimoji="0" lang="x-none" altLang="x-none" b="1" i="0" u="none" strike="noStrike" cap="none" normalizeH="0" baseline="0" dirty="0" smtClean="0">
                <a:ln>
                  <a:noFill/>
                </a:ln>
                <a:solidFill>
                  <a:schemeClr val="tx1"/>
                </a:solidFill>
                <a:effectLst/>
                <a:latin typeface="Arial" charset="0"/>
              </a:rPr>
              <a:t>The muscles in your body are controlled by the movement of special molecules called ions. Depending on the type of ion and whether its moving in or out of muscle cells, the cells either relax or contract. One such ion is chloride, which helps muscle cells know when to relax. When all the cells in a muscle are contracted, that muscle is flexed. This makes it possible for you to move your arms, legs and other parts of your body.</a:t>
            </a:r>
            <a:endParaRPr kumimoji="0" lang="en-US" altLang="x-none" b="1" i="0" u="none" strike="noStrike" cap="none" normalizeH="0" baseline="0" dirty="0" smtClean="0">
              <a:ln>
                <a:noFill/>
              </a:ln>
              <a:solidFill>
                <a:schemeClr val="tx1"/>
              </a:solidFill>
              <a:effectLst/>
              <a:latin typeface="Arial" charset="0"/>
            </a:endParaRPr>
          </a:p>
          <a:p>
            <a:r>
              <a:rPr kumimoji="0" lang="x-none" altLang="x-none" b="1" i="0" u="none" strike="noStrike" cap="none" normalizeH="0" baseline="0" dirty="0" smtClean="0">
                <a:ln>
                  <a:noFill/>
                </a:ln>
                <a:solidFill>
                  <a:schemeClr val="tx1"/>
                </a:solidFill>
                <a:effectLst/>
                <a:latin typeface="Arial" charset="0"/>
              </a:rPr>
              <a:t>Ions enter muscle cells through openings in the cell membrane called channels. These channels are made of proteins and have a specific shape that let only certain molecules or atoms pass. Chloride channels, for example, are specifically designed to only let chloride ions in and out of the cell.</a:t>
            </a:r>
          </a:p>
          <a:p>
            <a:pPr lvl="0"/>
            <a:endParaRPr kumimoji="0" lang="x-none" altLang="x-none" b="1" i="0" u="none" strike="noStrike" cap="none" normalizeH="0" baseline="0" dirty="0" smtClean="0">
              <a:ln>
                <a:noFill/>
              </a:ln>
              <a:solidFill>
                <a:schemeClr val="tx1"/>
              </a:solidFill>
              <a:effectLst/>
              <a:latin typeface="Arial" charset="0"/>
            </a:endParaRPr>
          </a:p>
          <a:p>
            <a:endParaRPr lang="en-US" dirty="0"/>
          </a:p>
        </p:txBody>
      </p:sp>
      <p:sp>
        <p:nvSpPr>
          <p:cNvPr id="4" name="Rectangle 1"/>
          <p:cNvSpPr>
            <a:spLocks noChangeArrowheads="1"/>
          </p:cNvSpPr>
          <p:nvPr/>
        </p:nvSpPr>
        <p:spPr bwMode="auto">
          <a:xfrm>
            <a:off x="0" y="43932"/>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1" i="0" u="none" strike="noStrike" cap="none" normalizeH="0" baseline="0" dirty="0" smtClean="0">
                <a:ln>
                  <a:noFill/>
                </a:ln>
                <a:solidFill>
                  <a:schemeClr val="tx1"/>
                </a:solidFill>
                <a:effectLst/>
                <a:latin typeface="Arial" charset="0"/>
              </a:rPr>
              <a:t>  </a:t>
            </a:r>
            <a:endParaRPr kumimoji="0" lang="x-none" altLang="x-none" sz="19300" b="1" i="0" u="none" strike="noStrike" cap="none" normalizeH="0" baseline="0" dirty="0">
              <a:ln>
                <a:noFill/>
              </a:ln>
              <a:solidFill>
                <a:schemeClr val="tx1"/>
              </a:solidFill>
              <a:effectLst/>
              <a:latin typeface="Arial" charset="0"/>
            </a:endParaRPr>
          </a:p>
        </p:txBody>
      </p:sp>
      <p:pic>
        <p:nvPicPr>
          <p:cNvPr id="2050" name="Picture 2" descr="uscle cell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6917" y="1495167"/>
            <a:ext cx="3921262" cy="5066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692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does venom work?</a:t>
            </a:r>
            <a:endParaRPr lang="en-US" dirty="0"/>
          </a:p>
        </p:txBody>
      </p:sp>
      <p:sp>
        <p:nvSpPr>
          <p:cNvPr id="3" name="Content Placeholder 2"/>
          <p:cNvSpPr>
            <a:spLocks noGrp="1"/>
          </p:cNvSpPr>
          <p:nvPr>
            <p:ph idx="1"/>
          </p:nvPr>
        </p:nvSpPr>
        <p:spPr>
          <a:xfrm>
            <a:off x="838200" y="1825625"/>
            <a:ext cx="7416114" cy="4351338"/>
          </a:xfrm>
        </p:spPr>
        <p:txBody>
          <a:bodyPr>
            <a:normAutofit fontScale="92500" lnSpcReduction="20000"/>
          </a:bodyPr>
          <a:lstStyle/>
          <a:p>
            <a:r>
              <a:rPr lang="en-US" dirty="0" smtClean="0"/>
              <a:t>Now </a:t>
            </a:r>
            <a:r>
              <a:rPr lang="en-US" dirty="0"/>
              <a:t>that you understand how muscles work, let's take a closer look what venom does inside your cells.</a:t>
            </a:r>
          </a:p>
          <a:p>
            <a:r>
              <a:rPr lang="en-US" dirty="0"/>
              <a:t>Scorpion venom contains a very small protein chain called </a:t>
            </a:r>
            <a:r>
              <a:rPr lang="en-US" dirty="0" err="1"/>
              <a:t>chlorotoxin</a:t>
            </a:r>
            <a:r>
              <a:rPr lang="en-US" dirty="0"/>
              <a:t>, only 36 amino acids long. This tiny protein has a very powerful effect though. It is perfectly shaped to block chloride channels and stop chloride ions from entering muscle cells. Without these ions sending signals telling your cells to relax, the muscles in your body all flex at once and paralysis sets in.</a:t>
            </a:r>
          </a:p>
          <a:p>
            <a:r>
              <a:rPr lang="en-US" dirty="0" err="1" smtClean="0"/>
              <a:t>Chlorotoxin</a:t>
            </a:r>
            <a:r>
              <a:rPr lang="en-US" dirty="0" smtClean="0"/>
              <a:t> </a:t>
            </a:r>
            <a:r>
              <a:rPr lang="en-US" dirty="0"/>
              <a:t>blocks channels on muscle cells, which stops ions from entering.</a:t>
            </a:r>
          </a:p>
          <a:p>
            <a:endParaRPr lang="en-US" dirty="0"/>
          </a:p>
        </p:txBody>
      </p:sp>
      <p:pic>
        <p:nvPicPr>
          <p:cNvPr id="4" name="Picture 3"/>
          <p:cNvPicPr>
            <a:picLocks noChangeAspect="1"/>
          </p:cNvPicPr>
          <p:nvPr/>
        </p:nvPicPr>
        <p:blipFill>
          <a:blip r:embed="rId2"/>
          <a:stretch>
            <a:fillRect/>
          </a:stretch>
        </p:blipFill>
        <p:spPr>
          <a:xfrm>
            <a:off x="8254314" y="1543392"/>
            <a:ext cx="3645215" cy="4301354"/>
          </a:xfrm>
          <a:prstGeom prst="rect">
            <a:avLst/>
          </a:prstGeom>
        </p:spPr>
      </p:pic>
    </p:spTree>
    <p:extLst>
      <p:ext uri="{BB962C8B-B14F-4D97-AF65-F5344CB8AC3E}">
        <p14:creationId xmlns:p14="http://schemas.microsoft.com/office/powerpoint/2010/main" val="989062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 matters</a:t>
            </a:r>
            <a:endParaRPr lang="en-US" dirty="0"/>
          </a:p>
        </p:txBody>
      </p:sp>
      <p:sp>
        <p:nvSpPr>
          <p:cNvPr id="3" name="Content Placeholder 2"/>
          <p:cNvSpPr>
            <a:spLocks noGrp="1"/>
          </p:cNvSpPr>
          <p:nvPr>
            <p:ph idx="1"/>
          </p:nvPr>
        </p:nvSpPr>
        <p:spPr>
          <a:xfrm>
            <a:off x="3447534" y="1825625"/>
            <a:ext cx="7906265" cy="4351338"/>
          </a:xfrm>
        </p:spPr>
        <p:txBody>
          <a:bodyPr>
            <a:normAutofit lnSpcReduction="10000"/>
          </a:bodyPr>
          <a:lstStyle/>
          <a:p>
            <a:r>
              <a:rPr lang="en-US" dirty="0"/>
              <a:t>The shape of a protein is very important. This is what makes it possible for a protein to interact with other proteins and parts of the cell. It’s like having two pieces of a puzzle that fit together, or like having the right key for a certain lock. If a protein is not folded correctly, it doesn't have the right shape and doesn't fit with parts of the cells.</a:t>
            </a:r>
          </a:p>
          <a:p>
            <a:r>
              <a:rPr lang="en-US" dirty="0"/>
              <a:t>Scorpion </a:t>
            </a:r>
            <a:r>
              <a:rPr lang="en-US" dirty="0" err="1"/>
              <a:t>chlorotoxin</a:t>
            </a:r>
            <a:r>
              <a:rPr lang="en-US" dirty="0"/>
              <a:t>, for example can be folded in at least 256 different ways. Yet only one of these works correctly to block chloride channels in your muscle cells.</a:t>
            </a:r>
          </a:p>
          <a:p>
            <a:endParaRPr lang="en-US" dirty="0"/>
          </a:p>
        </p:txBody>
      </p:sp>
      <p:pic>
        <p:nvPicPr>
          <p:cNvPr id="4" name="Picture 3"/>
          <p:cNvPicPr>
            <a:picLocks noChangeAspect="1"/>
          </p:cNvPicPr>
          <p:nvPr/>
        </p:nvPicPr>
        <p:blipFill>
          <a:blip r:embed="rId2"/>
          <a:stretch>
            <a:fillRect/>
          </a:stretch>
        </p:blipFill>
        <p:spPr>
          <a:xfrm>
            <a:off x="418414" y="1690688"/>
            <a:ext cx="3175000" cy="2387600"/>
          </a:xfrm>
          <a:prstGeom prst="rect">
            <a:avLst/>
          </a:prstGeom>
        </p:spPr>
      </p:pic>
      <p:sp>
        <p:nvSpPr>
          <p:cNvPr id="5" name="TextBox 4"/>
          <p:cNvSpPr txBox="1"/>
          <p:nvPr/>
        </p:nvSpPr>
        <p:spPr>
          <a:xfrm>
            <a:off x="320443" y="4078288"/>
            <a:ext cx="2792627" cy="646331"/>
          </a:xfrm>
          <a:prstGeom prst="rect">
            <a:avLst/>
          </a:prstGeom>
          <a:noFill/>
        </p:spPr>
        <p:txBody>
          <a:bodyPr wrap="square" rtlCol="0">
            <a:spAutoFit/>
          </a:bodyPr>
          <a:lstStyle/>
          <a:p>
            <a:r>
              <a:rPr lang="en-US" sz="1200" dirty="0"/>
              <a:t>A computer model of scorpion venom. The colors show the different amino acids that make up the protein molecule.</a:t>
            </a:r>
          </a:p>
        </p:txBody>
      </p:sp>
    </p:spTree>
    <p:extLst>
      <p:ext uri="{BB962C8B-B14F-4D97-AF65-F5344CB8AC3E}">
        <p14:creationId xmlns:p14="http://schemas.microsoft.com/office/powerpoint/2010/main" val="113268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Venom in medicine</a:t>
            </a:r>
            <a:endParaRPr lang="en-US" dirty="0"/>
          </a:p>
        </p:txBody>
      </p:sp>
      <p:sp>
        <p:nvSpPr>
          <p:cNvPr id="3" name="Content Placeholder 2"/>
          <p:cNvSpPr>
            <a:spLocks noGrp="1"/>
          </p:cNvSpPr>
          <p:nvPr>
            <p:ph idx="1"/>
          </p:nvPr>
        </p:nvSpPr>
        <p:spPr/>
        <p:txBody>
          <a:bodyPr>
            <a:normAutofit fontScale="62500" lnSpcReduction="20000"/>
          </a:bodyPr>
          <a:lstStyle/>
          <a:p>
            <a:pPr marL="0" lvl="0" indent="0" eaLnBrk="0" fontAlgn="base" hangingPunct="0">
              <a:lnSpc>
                <a:spcPct val="100000"/>
              </a:lnSpc>
              <a:spcBef>
                <a:spcPct val="0"/>
              </a:spcBef>
              <a:spcAft>
                <a:spcPct val="0"/>
              </a:spcAft>
              <a:buNone/>
            </a:pPr>
            <a:r>
              <a:rPr kumimoji="0" lang="x-none" altLang="x-none" b="0" i="0" u="none" strike="noStrike" cap="none" normalizeH="0" baseline="0" dirty="0" smtClean="0">
                <a:ln>
                  <a:noFill/>
                </a:ln>
                <a:solidFill>
                  <a:schemeClr val="tx1"/>
                </a:solidFill>
                <a:effectLst/>
                <a:latin typeface="Arial" charset="0"/>
              </a:rPr>
              <a:t>Scientist get samples of venom by gently squeezing</a:t>
            </a:r>
            <a:r>
              <a:rPr kumimoji="0" lang="en-US" altLang="x-none" b="0" i="0" u="none" strike="noStrike" cap="none" normalizeH="0" baseline="0" dirty="0" smtClean="0">
                <a:ln>
                  <a:noFill/>
                </a:ln>
                <a:solidFill>
                  <a:schemeClr val="tx1"/>
                </a:solidFill>
                <a:effectLst/>
                <a:latin typeface="Arial" charset="0"/>
              </a:rPr>
              <a:t/>
            </a:r>
            <a:br>
              <a:rPr kumimoji="0" lang="en-US" altLang="x-none" b="0" i="0" u="none" strike="noStrike" cap="none" normalizeH="0" baseline="0" dirty="0" smtClean="0">
                <a:ln>
                  <a:noFill/>
                </a:ln>
                <a:solidFill>
                  <a:schemeClr val="tx1"/>
                </a:solidFill>
                <a:effectLst/>
                <a:latin typeface="Arial" charset="0"/>
              </a:rPr>
            </a:br>
            <a:r>
              <a:rPr kumimoji="0" lang="x-none" altLang="x-none" b="0" i="0" u="none" strike="noStrike" cap="none" normalizeH="0" baseline="0" dirty="0" smtClean="0">
                <a:ln>
                  <a:noFill/>
                </a:ln>
                <a:solidFill>
                  <a:schemeClr val="tx1"/>
                </a:solidFill>
                <a:effectLst/>
                <a:latin typeface="Arial" charset="0"/>
              </a:rPr>
              <a:t> a snake's jaws. This is called 'snake milking'.</a:t>
            </a:r>
          </a:p>
          <a:p>
            <a:pPr marL="0" lvl="0" indent="0" eaLnBrk="0" fontAlgn="base" hangingPunct="0">
              <a:lnSpc>
                <a:spcPct val="100000"/>
              </a:lnSpc>
              <a:spcBef>
                <a:spcPct val="0"/>
              </a:spcBef>
              <a:spcAft>
                <a:spcPct val="0"/>
              </a:spcAft>
              <a:buNone/>
            </a:pPr>
            <a:endParaRPr kumimoji="0" lang="en-US" altLang="x-none" b="0" i="0" u="none" strike="noStrike" cap="none" normalizeH="0" baseline="0" dirty="0" smtClean="0">
              <a:ln>
                <a:noFill/>
              </a:ln>
              <a:solidFill>
                <a:schemeClr val="tx1"/>
              </a:solidFill>
              <a:effectLst/>
              <a:latin typeface="Arial" charset="0"/>
            </a:endParaRPr>
          </a:p>
          <a:p>
            <a:pPr marL="0" lvl="0" indent="0" eaLnBrk="0" fontAlgn="base" hangingPunct="0">
              <a:lnSpc>
                <a:spcPct val="100000"/>
              </a:lnSpc>
              <a:spcBef>
                <a:spcPct val="0"/>
              </a:spcBef>
              <a:spcAft>
                <a:spcPct val="0"/>
              </a:spcAft>
              <a:buNone/>
            </a:pPr>
            <a:r>
              <a:rPr kumimoji="0" lang="x-none" altLang="x-none" b="0" i="0" u="none" strike="noStrike" cap="none" normalizeH="0" baseline="0" dirty="0" smtClean="0">
                <a:ln>
                  <a:noFill/>
                </a:ln>
                <a:solidFill>
                  <a:schemeClr val="tx1"/>
                </a:solidFill>
                <a:effectLst/>
                <a:latin typeface="Arial" charset="0"/>
              </a:rPr>
              <a:t>In nature, animals use venom for self-defense or to catch </a:t>
            </a:r>
            <a:r>
              <a:rPr kumimoji="0" lang="en-US" altLang="x-none" b="0" i="0" u="none" strike="noStrike" cap="none" normalizeH="0" baseline="0" dirty="0" smtClean="0">
                <a:ln>
                  <a:noFill/>
                </a:ln>
                <a:solidFill>
                  <a:schemeClr val="tx1"/>
                </a:solidFill>
                <a:effectLst/>
                <a:latin typeface="Arial" charset="0"/>
              </a:rPr>
              <a:t/>
            </a:r>
            <a:br>
              <a:rPr kumimoji="0" lang="en-US" altLang="x-none" b="0" i="0" u="none" strike="noStrike" cap="none" normalizeH="0" baseline="0" dirty="0" smtClean="0">
                <a:ln>
                  <a:noFill/>
                </a:ln>
                <a:solidFill>
                  <a:schemeClr val="tx1"/>
                </a:solidFill>
                <a:effectLst/>
                <a:latin typeface="Arial" charset="0"/>
              </a:rPr>
            </a:br>
            <a:r>
              <a:rPr kumimoji="0" lang="x-none" altLang="x-none" b="0" i="0" u="none" strike="noStrike" cap="none" normalizeH="0" baseline="0" dirty="0" smtClean="0">
                <a:ln>
                  <a:noFill/>
                </a:ln>
                <a:solidFill>
                  <a:schemeClr val="tx1"/>
                </a:solidFill>
                <a:effectLst/>
                <a:latin typeface="Arial" charset="0"/>
              </a:rPr>
              <a:t>prey. In the lab, scientists are finding out that venomous </a:t>
            </a:r>
            <a:r>
              <a:rPr kumimoji="0" lang="en-US" altLang="x-none" b="0" i="0" u="none" strike="noStrike" cap="none" normalizeH="0" baseline="0" dirty="0" smtClean="0">
                <a:ln>
                  <a:noFill/>
                </a:ln>
                <a:solidFill>
                  <a:schemeClr val="tx1"/>
                </a:solidFill>
                <a:effectLst/>
                <a:latin typeface="Arial" charset="0"/>
              </a:rPr>
              <a:t/>
            </a:r>
            <a:br>
              <a:rPr kumimoji="0" lang="en-US" altLang="x-none" b="0" i="0" u="none" strike="noStrike" cap="none" normalizeH="0" baseline="0" dirty="0" smtClean="0">
                <a:ln>
                  <a:noFill/>
                </a:ln>
                <a:solidFill>
                  <a:schemeClr val="tx1"/>
                </a:solidFill>
                <a:effectLst/>
                <a:latin typeface="Arial" charset="0"/>
              </a:rPr>
            </a:br>
            <a:r>
              <a:rPr kumimoji="0" lang="x-none" altLang="x-none" b="0" i="0" u="none" strike="noStrike" cap="none" normalizeH="0" baseline="0" dirty="0" smtClean="0">
                <a:ln>
                  <a:noFill/>
                </a:ln>
                <a:solidFill>
                  <a:schemeClr val="tx1"/>
                </a:solidFill>
                <a:effectLst/>
                <a:latin typeface="Arial" charset="0"/>
              </a:rPr>
              <a:t>proteins can be used in medicine. </a:t>
            </a:r>
          </a:p>
          <a:p>
            <a:pPr marL="0" lvl="0" indent="0" eaLnBrk="0" fontAlgn="base" hangingPunct="0">
              <a:lnSpc>
                <a:spcPct val="100000"/>
              </a:lnSpc>
              <a:spcBef>
                <a:spcPct val="0"/>
              </a:spcBef>
              <a:spcAft>
                <a:spcPct val="0"/>
              </a:spcAft>
              <a:buNone/>
            </a:pPr>
            <a:r>
              <a:rPr kumimoji="0" lang="x-none" altLang="x-none" b="0" i="0" u="none" strike="noStrike" cap="none" normalizeH="0" baseline="0" dirty="0" smtClean="0">
                <a:ln>
                  <a:noFill/>
                </a:ln>
                <a:solidFill>
                  <a:schemeClr val="tx1"/>
                </a:solidFill>
                <a:effectLst/>
                <a:latin typeface="Arial" charset="0"/>
              </a:rPr>
              <a:t>Researchers have had success, for example, in using </a:t>
            </a:r>
            <a:r>
              <a:rPr kumimoji="0" lang="en-US" altLang="x-none" b="0" i="0" u="none" strike="noStrike" cap="none" normalizeH="0" baseline="0" dirty="0" smtClean="0">
                <a:ln>
                  <a:noFill/>
                </a:ln>
                <a:solidFill>
                  <a:schemeClr val="tx1"/>
                </a:solidFill>
                <a:effectLst/>
                <a:latin typeface="Arial" charset="0"/>
              </a:rPr>
              <a:t/>
            </a:r>
            <a:br>
              <a:rPr kumimoji="0" lang="en-US" altLang="x-none" b="0" i="0" u="none" strike="noStrike" cap="none" normalizeH="0" baseline="0" dirty="0" smtClean="0">
                <a:ln>
                  <a:noFill/>
                </a:ln>
                <a:solidFill>
                  <a:schemeClr val="tx1"/>
                </a:solidFill>
                <a:effectLst/>
                <a:latin typeface="Arial" charset="0"/>
              </a:rPr>
            </a:br>
            <a:r>
              <a:rPr kumimoji="0" lang="x-none" altLang="x-none" b="0" i="0" u="none" strike="noStrike" cap="none" normalizeH="0" baseline="0" dirty="0" smtClean="0">
                <a:ln>
                  <a:noFill/>
                </a:ln>
                <a:solidFill>
                  <a:schemeClr val="tx1"/>
                </a:solidFill>
                <a:effectLst/>
                <a:latin typeface="Arial" charset="0"/>
              </a:rPr>
              <a:t>scorpion venom to treat brain tumors in humans. </a:t>
            </a:r>
            <a:r>
              <a:rPr kumimoji="0" lang="en-US" altLang="x-none" b="0" i="0" u="none" strike="noStrike" cap="none" normalizeH="0" baseline="0" dirty="0" smtClean="0">
                <a:ln>
                  <a:noFill/>
                </a:ln>
                <a:solidFill>
                  <a:schemeClr val="tx1"/>
                </a:solidFill>
                <a:effectLst/>
                <a:latin typeface="Arial" charset="0"/>
              </a:rPr>
              <a:t/>
            </a:r>
            <a:br>
              <a:rPr kumimoji="0" lang="en-US" altLang="x-none" b="0" i="0" u="none" strike="noStrike" cap="none" normalizeH="0" baseline="0" dirty="0" smtClean="0">
                <a:ln>
                  <a:noFill/>
                </a:ln>
                <a:solidFill>
                  <a:schemeClr val="tx1"/>
                </a:solidFill>
                <a:effectLst/>
                <a:latin typeface="Arial" charset="0"/>
              </a:rPr>
            </a:br>
            <a:r>
              <a:rPr kumimoji="0" lang="x-none" altLang="x-none" b="0" i="0" u="none" strike="noStrike" cap="none" normalizeH="0" baseline="0" dirty="0" smtClean="0">
                <a:ln>
                  <a:noFill/>
                </a:ln>
                <a:solidFill>
                  <a:schemeClr val="tx1"/>
                </a:solidFill>
                <a:effectLst/>
                <a:latin typeface="Arial" charset="0"/>
              </a:rPr>
              <a:t>Instead of causing harm to healthy nerve and muscle cells, venom such as cholorotoxin can be used to block signals from cancerous cells, preventing them from growing.</a:t>
            </a:r>
            <a:endParaRPr kumimoji="0" lang="en-US" altLang="x-none" b="0" i="0" u="none" strike="noStrike" cap="none" normalizeH="0" baseline="0" dirty="0" smtClean="0">
              <a:ln>
                <a:noFill/>
              </a:ln>
              <a:solidFill>
                <a:schemeClr val="tx1"/>
              </a:solidFill>
              <a:effectLst/>
              <a:latin typeface="Arial" charset="0"/>
            </a:endParaRPr>
          </a:p>
          <a:p>
            <a:pPr marL="0" lvl="0" indent="0" eaLnBrk="0" fontAlgn="base" hangingPunct="0">
              <a:lnSpc>
                <a:spcPct val="100000"/>
              </a:lnSpc>
              <a:spcBef>
                <a:spcPct val="0"/>
              </a:spcBef>
              <a:spcAft>
                <a:spcPct val="0"/>
              </a:spcAft>
              <a:buNone/>
            </a:pPr>
            <a:endParaRPr kumimoji="0" lang="x-none" altLang="x-none" b="0" i="0" u="none" strike="noStrike" cap="none" normalizeH="0" baseline="0" dirty="0" smtClean="0">
              <a:ln>
                <a:noFill/>
              </a:ln>
              <a:solidFill>
                <a:schemeClr val="tx1"/>
              </a:solidFill>
              <a:effectLst/>
              <a:latin typeface="Arial" charset="0"/>
            </a:endParaRPr>
          </a:p>
          <a:p>
            <a:pPr marL="0" lvl="0" indent="0" eaLnBrk="0" fontAlgn="base" hangingPunct="0">
              <a:lnSpc>
                <a:spcPct val="100000"/>
              </a:lnSpc>
              <a:spcBef>
                <a:spcPct val="0"/>
              </a:spcBef>
              <a:spcAft>
                <a:spcPct val="0"/>
              </a:spcAft>
              <a:buNone/>
            </a:pPr>
            <a:r>
              <a:rPr kumimoji="0" lang="x-none" altLang="x-none" b="0" i="0" u="none" strike="noStrike" cap="none" normalizeH="0" baseline="0" dirty="0" smtClean="0">
                <a:ln>
                  <a:noFill/>
                </a:ln>
                <a:solidFill>
                  <a:schemeClr val="tx1"/>
                </a:solidFill>
                <a:effectLst/>
                <a:latin typeface="Arial" charset="0"/>
              </a:rPr>
              <a:t>Scientists have also discovered ways in which the effect of paralysis can be helpful for humans. When a patient goes into surgery, for example, it's important for their body to stay very still while the doctor performs the operation. Even a tiny movement could cause a very big mistake! So, in addition to drugs that cause sleep, patients are often given drugs that cause temporary paralysis while the doctor performs the surgery.</a:t>
            </a:r>
            <a:endParaRPr kumimoji="0" lang="en-US" altLang="x-none" b="0" i="0" u="none" strike="noStrike" cap="none" normalizeH="0" baseline="0" dirty="0" smtClean="0">
              <a:ln>
                <a:noFill/>
              </a:ln>
              <a:solidFill>
                <a:schemeClr val="tx1"/>
              </a:solidFill>
              <a:effectLst/>
              <a:latin typeface="Arial" charset="0"/>
            </a:endParaRPr>
          </a:p>
          <a:p>
            <a:pPr marL="0" lvl="0" indent="0" eaLnBrk="0" fontAlgn="base" hangingPunct="0">
              <a:lnSpc>
                <a:spcPct val="100000"/>
              </a:lnSpc>
              <a:spcBef>
                <a:spcPct val="0"/>
              </a:spcBef>
              <a:spcAft>
                <a:spcPct val="0"/>
              </a:spcAft>
              <a:buNone/>
            </a:pPr>
            <a:endParaRPr kumimoji="0" lang="x-none" altLang="x-none" b="0" i="0" u="none" strike="noStrike" cap="none" normalizeH="0" baseline="0" dirty="0" smtClean="0">
              <a:ln>
                <a:noFill/>
              </a:ln>
              <a:solidFill>
                <a:schemeClr val="tx1"/>
              </a:solidFill>
              <a:effectLst/>
              <a:latin typeface="Arial" charset="0"/>
            </a:endParaRPr>
          </a:p>
          <a:p>
            <a:pPr marL="0" indent="0" eaLnBrk="0" fontAlgn="base" hangingPunct="0">
              <a:lnSpc>
                <a:spcPct val="100000"/>
              </a:lnSpc>
              <a:spcBef>
                <a:spcPct val="0"/>
              </a:spcBef>
              <a:spcAft>
                <a:spcPct val="0"/>
              </a:spcAft>
              <a:buNone/>
            </a:pPr>
            <a:r>
              <a:rPr kumimoji="0" lang="x-none" altLang="x-none" b="0" i="0" u="none" strike="noStrike" cap="none" normalizeH="0" baseline="0" dirty="0" smtClean="0">
                <a:ln>
                  <a:noFill/>
                </a:ln>
                <a:solidFill>
                  <a:schemeClr val="tx1"/>
                </a:solidFill>
                <a:effectLst/>
                <a:latin typeface="Arial" charset="0"/>
              </a:rPr>
              <a:t>The more we learn about proteins and their shapes, the more we</a:t>
            </a:r>
            <a:r>
              <a:rPr kumimoji="0" lang="en-US" altLang="x-none" b="0" i="0" u="none" strike="noStrike" cap="none" normalizeH="0" baseline="0" dirty="0" smtClean="0">
                <a:ln>
                  <a:noFill/>
                </a:ln>
                <a:solidFill>
                  <a:schemeClr val="tx1"/>
                </a:solidFill>
                <a:effectLst/>
                <a:latin typeface="Arial" charset="0"/>
              </a:rPr>
              <a:t> </a:t>
            </a:r>
            <a:r>
              <a:rPr kumimoji="0" lang="x-none" altLang="x-none" b="0" i="0" u="none" strike="noStrike" cap="none" normalizeH="0" baseline="0" dirty="0" smtClean="0">
                <a:ln>
                  <a:noFill/>
                </a:ln>
                <a:solidFill>
                  <a:schemeClr val="tx1"/>
                </a:solidFill>
                <a:effectLst/>
                <a:latin typeface="Arial" charset="0"/>
              </a:rPr>
              <a:t>understand about what might go wrong in our bodies and why, which helps researchers design better medicines and treatment.</a:t>
            </a:r>
          </a:p>
        </p:txBody>
      </p:sp>
      <p:sp>
        <p:nvSpPr>
          <p:cNvPr id="4" name="Rectangle 1"/>
          <p:cNvSpPr>
            <a:spLocks noChangeArrowheads="1"/>
          </p:cNvSpPr>
          <p:nvPr/>
        </p:nvSpPr>
        <p:spPr bwMode="auto">
          <a:xfrm>
            <a:off x="0" y="43934"/>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dirty="0">
                <a:ln>
                  <a:noFill/>
                </a:ln>
                <a:solidFill>
                  <a:schemeClr val="tx1"/>
                </a:solidFill>
                <a:effectLst/>
                <a:latin typeface="Arial" charset="0"/>
              </a:rPr>
              <a:t>  </a:t>
            </a:r>
            <a:endParaRPr kumimoji="0" lang="x-none" altLang="x-none" sz="10600" b="0" i="0" u="none" strike="noStrike" cap="none" normalizeH="0" baseline="0" dirty="0">
              <a:ln>
                <a:noFill/>
              </a:ln>
              <a:solidFill>
                <a:schemeClr val="tx1"/>
              </a:solidFill>
              <a:effectLst/>
              <a:latin typeface="Arial" charset="0"/>
            </a:endParaRPr>
          </a:p>
        </p:txBody>
      </p:sp>
      <p:pic>
        <p:nvPicPr>
          <p:cNvPr id="3074" name="Picture 2" descr="nake mil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6216" y="298450"/>
            <a:ext cx="4557584" cy="3226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48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antivenom</a:t>
            </a:r>
            <a:endParaRPr lang="en-US" dirty="0"/>
          </a:p>
        </p:txBody>
      </p:sp>
      <p:sp>
        <p:nvSpPr>
          <p:cNvPr id="3" name="Content Placeholder 2"/>
          <p:cNvSpPr>
            <a:spLocks noGrp="1"/>
          </p:cNvSpPr>
          <p:nvPr>
            <p:ph idx="1"/>
          </p:nvPr>
        </p:nvSpPr>
        <p:spPr>
          <a:xfrm>
            <a:off x="838200" y="1825625"/>
            <a:ext cx="7884560" cy="4351338"/>
          </a:xfrm>
        </p:spPr>
        <p:txBody>
          <a:bodyPr>
            <a:normAutofit fontScale="77500" lnSpcReduction="20000"/>
          </a:bodyPr>
          <a:lstStyle/>
          <a:p>
            <a:r>
              <a:rPr lang="en-US" dirty="0"/>
              <a:t>The sting of a </a:t>
            </a:r>
            <a:r>
              <a:rPr lang="en-US" dirty="0" err="1"/>
              <a:t>deathstalker</a:t>
            </a:r>
            <a:r>
              <a:rPr lang="en-US" dirty="0"/>
              <a:t> scorpion is usually not strong enough to kill a human being. It is, however, extremely painful. It also causes headaches, drowsiness and swelling. Fortunately, scientists have discovered ways to stop the harmful effects of venom with </a:t>
            </a:r>
            <a:r>
              <a:rPr lang="en-US" dirty="0" err="1"/>
              <a:t>antivenom</a:t>
            </a:r>
            <a:r>
              <a:rPr lang="en-US" dirty="0"/>
              <a:t> (also known as antivenin).</a:t>
            </a:r>
          </a:p>
          <a:p>
            <a:r>
              <a:rPr lang="en-US" dirty="0"/>
              <a:t>Venom from different animals work in different ways, and is usually made of more than one kind of toxin. </a:t>
            </a:r>
            <a:r>
              <a:rPr lang="en-US" dirty="0" err="1"/>
              <a:t>Antivenom</a:t>
            </a:r>
            <a:r>
              <a:rPr lang="en-US" dirty="0"/>
              <a:t> then, usually includes many different molecules to stop the effects of different toxins in the body.</a:t>
            </a:r>
          </a:p>
          <a:p>
            <a:r>
              <a:rPr lang="en-US" dirty="0"/>
              <a:t>To understand how </a:t>
            </a:r>
            <a:r>
              <a:rPr lang="en-US" dirty="0" err="1"/>
              <a:t>antivenom</a:t>
            </a:r>
            <a:r>
              <a:rPr lang="en-US" dirty="0"/>
              <a:t> works, lets first take a moment to review what venom does to your cells, using </a:t>
            </a:r>
            <a:r>
              <a:rPr lang="en-US" b="1" dirty="0">
                <a:hlinkClick r:id="rId2"/>
              </a:rPr>
              <a:t>deathstalker scorpion venom</a:t>
            </a:r>
            <a:r>
              <a:rPr lang="en-US" dirty="0"/>
              <a:t> as an example. This kind of venom contains a protein called </a:t>
            </a:r>
            <a:r>
              <a:rPr lang="en-US" dirty="0" err="1"/>
              <a:t>chlorotoxin</a:t>
            </a:r>
            <a:r>
              <a:rPr lang="en-US" dirty="0"/>
              <a:t>, which blocks channels on the cells' surface. In order for your cells to work correctly and send signals, they must remain open to allow other molecules to pass in and out.</a:t>
            </a:r>
          </a:p>
          <a:p>
            <a:endParaRPr lang="en-US" dirty="0"/>
          </a:p>
        </p:txBody>
      </p:sp>
      <p:pic>
        <p:nvPicPr>
          <p:cNvPr id="5" name="Picture 4"/>
          <p:cNvPicPr>
            <a:picLocks noChangeAspect="1"/>
          </p:cNvPicPr>
          <p:nvPr/>
        </p:nvPicPr>
        <p:blipFill rotWithShape="1">
          <a:blip r:embed="rId3"/>
          <a:srcRect l="7586" r="10743"/>
          <a:stretch/>
        </p:blipFill>
        <p:spPr>
          <a:xfrm>
            <a:off x="8834106" y="806036"/>
            <a:ext cx="2791937" cy="2563888"/>
          </a:xfrm>
          <a:prstGeom prst="rect">
            <a:avLst/>
          </a:prstGeom>
        </p:spPr>
      </p:pic>
      <p:pic>
        <p:nvPicPr>
          <p:cNvPr id="6" name="Picture 5"/>
          <p:cNvPicPr>
            <a:picLocks noChangeAspect="1"/>
          </p:cNvPicPr>
          <p:nvPr/>
        </p:nvPicPr>
        <p:blipFill>
          <a:blip r:embed="rId4"/>
          <a:stretch>
            <a:fillRect/>
          </a:stretch>
        </p:blipFill>
        <p:spPr>
          <a:xfrm>
            <a:off x="8834106" y="3625335"/>
            <a:ext cx="2857500" cy="2844800"/>
          </a:xfrm>
          <a:prstGeom prst="rect">
            <a:avLst/>
          </a:prstGeom>
        </p:spPr>
      </p:pic>
    </p:spTree>
    <p:extLst>
      <p:ext uri="{BB962C8B-B14F-4D97-AF65-F5344CB8AC3E}">
        <p14:creationId xmlns:p14="http://schemas.microsoft.com/office/powerpoint/2010/main" val="1689974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a:t>
            </a:r>
            <a:endParaRPr lang="en-US" dirty="0"/>
          </a:p>
        </p:txBody>
      </p:sp>
      <p:sp>
        <p:nvSpPr>
          <p:cNvPr id="3" name="Content Placeholder 2"/>
          <p:cNvSpPr>
            <a:spLocks noGrp="1"/>
          </p:cNvSpPr>
          <p:nvPr>
            <p:ph idx="1"/>
          </p:nvPr>
        </p:nvSpPr>
        <p:spPr/>
        <p:txBody>
          <a:bodyPr/>
          <a:lstStyle/>
          <a:p>
            <a:pPr lvl="0"/>
            <a:r>
              <a:rPr kumimoji="0" lang="x-none" altLang="x-none" b="0" i="0" u="none" strike="noStrike" cap="none" normalizeH="0" baseline="0" dirty="0" smtClean="0">
                <a:ln>
                  <a:noFill/>
                </a:ln>
                <a:solidFill>
                  <a:schemeClr val="tx1"/>
                </a:solidFill>
                <a:effectLst/>
                <a:latin typeface="Arial" charset="0"/>
              </a:rPr>
              <a:t>Once the channels are blocked, the muscle cells can't relax. It makes me tense just thinking about it! In order to stop this from happening, antivenom has molecules called antibodies that have just the right shape to bind to cholorotoxin proteins after they've entered the body. This changes the shape of the toxin, making it impossible for it to bind to and block the channels.</a:t>
            </a:r>
          </a:p>
          <a:p>
            <a:endParaRPr lang="en-US" dirty="0"/>
          </a:p>
        </p:txBody>
      </p:sp>
      <p:sp>
        <p:nvSpPr>
          <p:cNvPr id="4" name="Rectangle 1"/>
          <p:cNvSpPr>
            <a:spLocks noChangeArrowheads="1"/>
          </p:cNvSpPr>
          <p:nvPr/>
        </p:nvSpPr>
        <p:spPr bwMode="auto">
          <a:xfrm>
            <a:off x="0" y="43934"/>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dirty="0">
                <a:ln>
                  <a:noFill/>
                </a:ln>
                <a:solidFill>
                  <a:schemeClr val="tx1"/>
                </a:solidFill>
                <a:effectLst/>
                <a:latin typeface="Arial" charset="0"/>
              </a:rPr>
              <a:t>  </a:t>
            </a:r>
            <a:endParaRPr kumimoji="0" lang="x-none" altLang="x-none" sz="14000" b="0" i="0" u="none" strike="noStrike" cap="none" normalizeH="0" baseline="0" dirty="0">
              <a:ln>
                <a:noFill/>
              </a:ln>
              <a:solidFill>
                <a:schemeClr val="tx1"/>
              </a:solidFill>
              <a:effectLst/>
              <a:latin typeface="Arial" charset="0"/>
            </a:endParaRPr>
          </a:p>
        </p:txBody>
      </p:sp>
      <p:pic>
        <p:nvPicPr>
          <p:cNvPr id="5122" name="Picture 2" descr="ntiven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4325251"/>
            <a:ext cx="36195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596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6266935" cy="4351338"/>
          </a:xfrm>
        </p:spPr>
        <p:txBody>
          <a:bodyPr/>
          <a:lstStyle/>
          <a:p>
            <a:r>
              <a:rPr lang="en-US" dirty="0" err="1"/>
              <a:t>Antivenom</a:t>
            </a:r>
            <a:r>
              <a:rPr lang="en-US" dirty="0"/>
              <a:t> cannot reverse the effects of venom once they've begun, but it can prevent it from getting worse. In other words, </a:t>
            </a:r>
            <a:r>
              <a:rPr lang="en-US" dirty="0" err="1"/>
              <a:t>antivenom</a:t>
            </a:r>
            <a:r>
              <a:rPr lang="en-US" dirty="0"/>
              <a:t> cannot un-block a channel once it's already been blocked. Over time, your body will repair the damage caused by the venom, but </a:t>
            </a:r>
            <a:r>
              <a:rPr lang="en-US" dirty="0" err="1"/>
              <a:t>antivenom</a:t>
            </a:r>
            <a:r>
              <a:rPr lang="en-US" dirty="0"/>
              <a:t> can make it a much smaller repair job.</a:t>
            </a:r>
          </a:p>
        </p:txBody>
      </p:sp>
      <p:pic>
        <p:nvPicPr>
          <p:cNvPr id="4" name="Picture 3"/>
          <p:cNvPicPr>
            <a:picLocks noChangeAspect="1"/>
          </p:cNvPicPr>
          <p:nvPr/>
        </p:nvPicPr>
        <p:blipFill>
          <a:blip r:embed="rId2"/>
          <a:stretch>
            <a:fillRect/>
          </a:stretch>
        </p:blipFill>
        <p:spPr>
          <a:xfrm>
            <a:off x="7355185" y="1334529"/>
            <a:ext cx="4836815" cy="4732638"/>
          </a:xfrm>
          <a:prstGeom prst="rect">
            <a:avLst/>
          </a:prstGeom>
        </p:spPr>
      </p:pic>
    </p:spTree>
    <p:extLst>
      <p:ext uri="{BB962C8B-B14F-4D97-AF65-F5344CB8AC3E}">
        <p14:creationId xmlns:p14="http://schemas.microsoft.com/office/powerpoint/2010/main" val="724825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802</Words>
  <Application>Microsoft Macintosh PowerPoint</Application>
  <PresentationFormat>Widescreen</PresentationFormat>
  <Paragraphs>36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Calibri Light</vt:lpstr>
      <vt:lpstr>Arial</vt:lpstr>
      <vt:lpstr>Office Theme</vt:lpstr>
      <vt:lpstr>Venom and anti-venom</vt:lpstr>
      <vt:lpstr>World's Deadliest Scorpion</vt:lpstr>
      <vt:lpstr>How do muscles work?</vt:lpstr>
      <vt:lpstr>How does venom work?</vt:lpstr>
      <vt:lpstr>Shape matters</vt:lpstr>
      <vt:lpstr>Venom in medicine</vt:lpstr>
      <vt:lpstr>antivenom</vt:lpstr>
      <vt:lpstr>effects</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Venom and antivenom</dc:title>
  <dc:creator>O'Grady-Cunniff, Dianne (CCPS)</dc:creator>
  <cp:lastModifiedBy>O'Grady-Cunniff, Dianne (CCPS)</cp:lastModifiedBy>
  <cp:revision>5</cp:revision>
  <dcterms:created xsi:type="dcterms:W3CDTF">2017-06-04T18:39:29Z</dcterms:created>
  <dcterms:modified xsi:type="dcterms:W3CDTF">2017-06-04T18:52:23Z</dcterms:modified>
</cp:coreProperties>
</file>