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101" r:id="rId3"/>
  </p:sldMasterIdLst>
  <p:notesMasterIdLst>
    <p:notesMasterId r:id="rId20"/>
  </p:notesMasterIdLst>
  <p:handoutMasterIdLst>
    <p:handoutMasterId r:id="rId21"/>
  </p:handoutMasterIdLst>
  <p:sldIdLst>
    <p:sldId id="332" r:id="rId4"/>
    <p:sldId id="351" r:id="rId5"/>
    <p:sldId id="327" r:id="rId6"/>
    <p:sldId id="354" r:id="rId7"/>
    <p:sldId id="338" r:id="rId8"/>
    <p:sldId id="344" r:id="rId9"/>
    <p:sldId id="339" r:id="rId10"/>
    <p:sldId id="340" r:id="rId11"/>
    <p:sldId id="341" r:id="rId12"/>
    <p:sldId id="337" r:id="rId13"/>
    <p:sldId id="343" r:id="rId14"/>
    <p:sldId id="345" r:id="rId15"/>
    <p:sldId id="346" r:id="rId16"/>
    <p:sldId id="342" r:id="rId17"/>
    <p:sldId id="349" r:id="rId18"/>
    <p:sldId id="350" r:id="rId19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92" autoAdjust="0"/>
    <p:restoredTop sz="86551" autoAdjust="0"/>
  </p:normalViewPr>
  <p:slideViewPr>
    <p:cSldViewPr snapToObjects="1">
      <p:cViewPr varScale="1">
        <p:scale>
          <a:sx n="112" d="100"/>
          <a:sy n="112" d="100"/>
        </p:scale>
        <p:origin x="156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4524"/>
    </p:cViewPr>
  </p:sorterViewPr>
  <p:notesViewPr>
    <p:cSldViewPr snapToObjects="1">
      <p:cViewPr varScale="1">
        <p:scale>
          <a:sx n="79" d="100"/>
          <a:sy n="79" d="100"/>
        </p:scale>
        <p:origin x="-1716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CF2713E-9A6F-473B-820B-2246020DAF6E}" type="datetimeFigureOut">
              <a:rPr lang="en-US"/>
              <a:pPr>
                <a:defRPr/>
              </a:pPr>
              <a:t>1/2/17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D96D77A-D82B-4FB2-8EE8-2F597B44B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5907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CF9BB24-2EAF-4F8E-8016-30371566A347}" type="datetimeFigureOut">
              <a:rPr lang="en-US"/>
              <a:pPr>
                <a:defRPr/>
              </a:pPr>
              <a:t>1/2/17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80EF69C-508F-48DE-AD74-99C0808BA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573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Relationship Id="rId3" Type="http://schemas.openxmlformats.org/officeDocument/2006/relationships/hyperlink" Target="http://teachers.egfi-k12.org/design-process/" TargetMode="Externa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anose="020B0600070205080204" pitchFamily="34" charset="-128"/>
              </a:rPr>
              <a:t>What Is Engineering? What Is Design? Lesson &gt; TeachEngineering.org</a:t>
            </a:r>
          </a:p>
          <a:p>
            <a:r>
              <a:rPr lang="en-US" dirty="0" smtClean="0">
                <a:ea typeface="ＭＳ Ｐゴシック" panose="020B0600070205080204" pitchFamily="34" charset="-128"/>
              </a:rPr>
              <a:t>Image source</a:t>
            </a:r>
            <a:r>
              <a:rPr lang="en-US" baseline="0" dirty="0" smtClean="0">
                <a:ea typeface="ＭＳ Ｐゴシック" panose="020B0600070205080204" pitchFamily="34" charset="-128"/>
              </a:rPr>
              <a:t> (graphic): Microsoft clipart: http://office.microsoft.com/en-us/images/results.aspx?qu=design&amp;ex=1#ai:MC900437729|</a:t>
            </a:r>
          </a:p>
          <a:p>
            <a:r>
              <a:rPr lang="en-US" baseline="0" dirty="0" smtClean="0">
                <a:ea typeface="ＭＳ Ｐゴシック" panose="020B0600070205080204" pitchFamily="34" charset="-128"/>
              </a:rPr>
              <a:t>Image source (girl): Microsoft clipart: http://office.microsoft.com/en-us/images/results.aspx?qu=thinking&amp;ex=1#ai:MP900442219|mt:2|</a:t>
            </a:r>
            <a:endParaRPr 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FEAA621-F1C1-4E09-AFB9-6F5ACD5042D4}" type="slidenum">
              <a:rPr lang="en-US">
                <a:latin typeface="Calibri" panose="020F0502020204030204" pitchFamily="34" charset="0"/>
              </a:rPr>
              <a:pPr/>
              <a:t>1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0183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Diagram source: NASA via ASEE at </a:t>
            </a:r>
            <a:r>
              <a:rPr lang="en-US" altLang="en-US" sz="1200" dirty="0" smtClean="0">
                <a:latin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http://teachers.egfi-k12.org/design-process/</a:t>
            </a:r>
            <a:endParaRPr lang="en-US" altLang="en-US" sz="12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0EF69C-508F-48DE-AD74-99C0808BA53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738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 Museum of Science, Boston,</a:t>
            </a:r>
            <a:r>
              <a:rPr lang="en-US" baseline="0" dirty="0" smtClean="0"/>
              <a:t> at </a:t>
            </a:r>
            <a:r>
              <a:rPr lang="en-US" dirty="0" smtClean="0"/>
              <a:t>http://www.mos.org/doc/1559 or http://legacy.mos.org/designchallenges/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0EF69C-508F-48DE-AD74-99C0808BA53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781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Optional:</a:t>
            </a:r>
            <a:r>
              <a:rPr lang="en-US" baseline="0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</a:rPr>
              <a:t>If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</a:rPr>
              <a:t> time permits,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</a:rPr>
              <a:t>download some of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</a:rPr>
              <a:t> 20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</a:rPr>
              <a:t>engineering design units created for elementary students; they are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</a:rPr>
              <a:t> free of cost, and use them in class: </a:t>
            </a:r>
            <a:r>
              <a:rPr lang="en-US" i="1" baseline="0" dirty="0" smtClean="0"/>
              <a:t>Engineering is Elementary </a:t>
            </a:r>
            <a:r>
              <a:rPr lang="en-US" baseline="0" dirty="0" smtClean="0"/>
              <a:t>at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http://www.eie.org/eie-curriculum/curriculum-units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0EF69C-508F-48DE-AD74-99C0808BA53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833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Image source: Microsoft</a:t>
            </a:r>
            <a:r>
              <a:rPr lang="en-US" altLang="en-US" baseline="0" dirty="0" smtClean="0">
                <a:ea typeface="ＭＳ Ｐゴシック" panose="020B0600070205080204" pitchFamily="34" charset="-128"/>
              </a:rPr>
              <a:t> clipart: http://office.microsoft.com/en-us/images/results.aspx?qu=design&amp;ex=1#ai:MP900398793|mt:2|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073583F-0AD4-4FC4-A895-3061CC33DBC8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39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Y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033FA54-39B0-4CF9-B4EA-4F797D28D615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</p:spTree>
    <p:extLst>
      <p:ext uri="{BB962C8B-B14F-4D97-AF65-F5344CB8AC3E}">
        <p14:creationId xmlns:p14="http://schemas.microsoft.com/office/powerpoint/2010/main" val="550062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s-PY" altLang="en-US" smtClean="0">
                <a:ea typeface="ＭＳ Ｐゴシック" panose="020B0600070205080204" pitchFamily="34" charset="-128"/>
              </a:rPr>
              <a:t>50 minutes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1179869-C386-4A2F-90B8-FE86D08DD630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9941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The NAE has identified these 14 Grand Challenges for Engineering in the 21st Century. The Grand Challenges are a call to action and serve as a focal point for society's attention to opportunities and challenges affecting our quality of life. </a:t>
            </a:r>
            <a:endParaRPr lang="en-US" dirty="0" smtClean="0"/>
          </a:p>
          <a:p>
            <a:r>
              <a:rPr lang="en-US" dirty="0" smtClean="0"/>
              <a:t>Source: National Academy of Engineering via the University of Iowa at http://www.engineering.uiowa.edu/ess/14-grand-challenges and http://www.engineeringchallenges.org/Object.File/Master/11/574/Grand%20Challenges%20final%20book.pdf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0EF69C-508F-48DE-AD74-99C0808BA53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3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Show students the University of Newcastle’s 4:17-minute video, “What Is Engineering?” at https://www.youtube.com/watch?v=bipTWWHya8A.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0EF69C-508F-48DE-AD74-99C0808BA53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43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If computers are available for each student or small student groups, let students explore the interactive engineering discipline flashcards on the ASEE website (http://www.egfi-k12.org/).Ask students to explain what they learned about at least one specific field of engineering.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ea typeface="ＭＳ Ｐゴシック" panose="020B0600070205080204" pitchFamily="34" charset="-128"/>
              </a:rPr>
              <a:t>Image source: ASEE/</a:t>
            </a:r>
            <a:r>
              <a:rPr lang="en-US" dirty="0" err="1" smtClean="0">
                <a:ea typeface="ＭＳ Ｐゴシック" panose="020B0600070205080204" pitchFamily="34" charset="-128"/>
              </a:rPr>
              <a:t>eGFI</a:t>
            </a:r>
            <a:r>
              <a:rPr lang="en-US" dirty="0" smtClean="0">
                <a:ea typeface="ＭＳ Ｐゴシック" panose="020B0600070205080204" pitchFamily="34" charset="-128"/>
              </a:rPr>
              <a:t> at http://www.egfi-k12.org/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ea typeface="ＭＳ Ｐゴシック" panose="020B0600070205080204" pitchFamily="34" charset="-128"/>
              </a:rPr>
              <a:t>eGFI</a:t>
            </a:r>
            <a:r>
              <a:rPr lang="en-US" dirty="0" smtClean="0">
                <a:ea typeface="ＭＳ Ｐゴシック" panose="020B0600070205080204" pitchFamily="34" charset="-128"/>
              </a:rPr>
              <a:t> = “Engineering—Go for It!”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BF283FF-7407-4656-82EB-F7233F2E3CA9}" type="slidenum">
              <a:rPr lang="en-US">
                <a:latin typeface="Calibri" panose="020F0502020204030204" pitchFamily="34" charset="0"/>
              </a:rPr>
              <a:pPr/>
              <a:t>6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936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anose="020B0600070205080204" pitchFamily="34" charset="-128"/>
              </a:rPr>
              <a:t>Aerospace, architectural, agricultural, bioengineering/biomedical, chemical/biological, civil, computer, electrical</a:t>
            </a:r>
          </a:p>
          <a:p>
            <a:r>
              <a:rPr lang="en-US" dirty="0" smtClean="0">
                <a:ea typeface="ＭＳ Ｐゴシック" panose="020B0600070205080204" pitchFamily="34" charset="-128"/>
              </a:rPr>
              <a:t>Source: ASEE’s </a:t>
            </a:r>
            <a:r>
              <a:rPr lang="en-US" dirty="0" err="1" smtClean="0">
                <a:ea typeface="ＭＳ Ｐゴシック" panose="020B0600070205080204" pitchFamily="34" charset="-128"/>
              </a:rPr>
              <a:t>eGFI</a:t>
            </a:r>
            <a:r>
              <a:rPr lang="en-US" dirty="0" smtClean="0">
                <a:ea typeface="ＭＳ Ｐゴシック" panose="020B0600070205080204" pitchFamily="34" charset="-128"/>
              </a:rPr>
              <a:t> website at http://students.egfi-k12.org/read-the-magazine.htm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7CA75CC-4CA7-42CF-A1FF-9F7235D14247}" type="slidenum">
              <a:rPr lang="en-US">
                <a:latin typeface="Calibri" panose="020F0502020204030204" pitchFamily="34" charset="0"/>
              </a:rPr>
              <a:pPr/>
              <a:t>7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9506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anose="020B0600070205080204" pitchFamily="34" charset="-128"/>
              </a:rPr>
              <a:t>Engineering management, engineering science/physics, environmental, general engineering, industrial, manufacturing, materials, mechanical, mining, naval architecture</a:t>
            </a:r>
          </a:p>
          <a:p>
            <a:r>
              <a:rPr lang="en-US" dirty="0" smtClean="0">
                <a:ea typeface="ＭＳ Ｐゴシック" panose="020B0600070205080204" pitchFamily="34" charset="-128"/>
              </a:rPr>
              <a:t>Source: ASEE’s </a:t>
            </a:r>
            <a:r>
              <a:rPr lang="en-US" dirty="0" err="1" smtClean="0">
                <a:ea typeface="ＭＳ Ｐゴシック" panose="020B0600070205080204" pitchFamily="34" charset="-128"/>
              </a:rPr>
              <a:t>eGFI</a:t>
            </a:r>
            <a:r>
              <a:rPr lang="en-US" dirty="0" smtClean="0">
                <a:ea typeface="ＭＳ Ｐゴシック" panose="020B0600070205080204" pitchFamily="34" charset="-128"/>
              </a:rPr>
              <a:t> website at http://students.egfi-k12.org/read-the-magazine.htm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E5D2154-526E-4954-9F73-033F32C9DED6}" type="slidenum">
              <a:rPr lang="en-US">
                <a:latin typeface="Calibri" panose="020F0502020204030204" pitchFamily="34" charset="0"/>
              </a:rPr>
              <a:pPr/>
              <a:t>8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3009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anose="020B0600070205080204" pitchFamily="34" charset="-128"/>
              </a:rPr>
              <a:t>Nuclear, petroleum, software, systems, ocean</a:t>
            </a:r>
          </a:p>
          <a:p>
            <a:r>
              <a:rPr lang="en-US" dirty="0" smtClean="0">
                <a:ea typeface="ＭＳ Ｐゴシック" panose="020B0600070205080204" pitchFamily="34" charset="-128"/>
              </a:rPr>
              <a:t>Source: ASEE’s </a:t>
            </a:r>
            <a:r>
              <a:rPr lang="en-US" dirty="0" err="1" smtClean="0">
                <a:ea typeface="ＭＳ Ｐゴシック" panose="020B0600070205080204" pitchFamily="34" charset="-128"/>
              </a:rPr>
              <a:t>eGFI</a:t>
            </a:r>
            <a:r>
              <a:rPr lang="en-US" dirty="0" smtClean="0">
                <a:ea typeface="ＭＳ Ｐゴシック" panose="020B0600070205080204" pitchFamily="34" charset="-128"/>
              </a:rPr>
              <a:t> website at http://students.egfi-k12.org/read-the-magazine.htm</a:t>
            </a:r>
          </a:p>
          <a:p>
            <a:r>
              <a:rPr lang="en-US" dirty="0" smtClean="0">
                <a:ea typeface="ＭＳ Ｐゴシック" panose="020B0600070205080204" pitchFamily="34" charset="-128"/>
              </a:rPr>
              <a:t>Light</a:t>
            </a:r>
            <a:r>
              <a:rPr lang="en-US" baseline="0" dirty="0" smtClean="0">
                <a:ea typeface="ＭＳ Ｐゴシック" panose="020B0600070205080204" pitchFamily="34" charset="-128"/>
              </a:rPr>
              <a:t> bulb and man image source: Microsoft clipart: http://officeimg.vo.msecnd.net/en-us/images/MH900442237.jpg</a:t>
            </a:r>
            <a:endParaRPr 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E3E003B-7C4A-4827-B158-EB043D8E1479}" type="slidenum">
              <a:rPr lang="en-US">
                <a:latin typeface="Calibri" panose="020F0502020204030204" pitchFamily="34" charset="0"/>
              </a:rPr>
              <a:pPr/>
              <a:t>9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630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>
            <a:noAutofit/>
          </a:bodyPr>
          <a:lstStyle>
            <a:lvl1pPr>
              <a:defRPr sz="6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28ECC-43AC-4D6E-B876-578AC175B623}" type="datetime1">
              <a:rPr lang="en-US"/>
              <a:pPr>
                <a:defRPr/>
              </a:pPr>
              <a:t>1/2/17</a:t>
            </a:fld>
            <a:endParaRPr lang="en-US"/>
          </a:p>
        </p:txBody>
      </p:sp>
      <p:sp>
        <p:nvSpPr>
          <p:cNvPr id="23" name="Slide Number Placeholder 28"/>
          <p:cNvSpPr>
            <a:spLocks noGrp="1"/>
          </p:cNvSpPr>
          <p:nvPr>
            <p:ph type="sldNum" sz="quarter" idx="11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38D563-E9F1-47F5-BCF6-74B812E00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341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B7D43-D06B-4AAC-96E6-BB6C53EB86B2}" type="datetime1">
              <a:rPr lang="en-US"/>
              <a:pPr>
                <a:defRPr/>
              </a:pPr>
              <a:t>1/2/17</a:t>
            </a:fld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72A5F-7328-4862-B2A0-EDC928EA4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31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63CBB-11E7-4520-9968-E21D4ABE068C}" type="datetime1">
              <a:rPr lang="en-US"/>
              <a:pPr>
                <a:defRPr/>
              </a:pPr>
              <a:t>1/2/17</a:t>
            </a:fld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BB014-44AC-43F5-A415-8CE0E1CB6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145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5CB69-15E5-48CF-B208-AFB24B1101A9}" type="datetime1">
              <a:rPr lang="en-US"/>
              <a:pPr>
                <a:defRPr/>
              </a:pPr>
              <a:t>1/2/17</a:t>
            </a:fld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B3BD7-9006-4229-915A-77CCCF397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8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1C5A2-4C79-4BE0-A348-09270EFB3F06}" type="datetime1">
              <a:rPr lang="en-US"/>
              <a:pPr>
                <a:defRPr/>
              </a:pPr>
              <a:t>1/2/17</a:t>
            </a:fld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1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F4DD99-8C65-4B84-8479-BBCB236E1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305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0FC12-A775-4D88-8BC6-910856D25CAC}" type="datetime1">
              <a:rPr lang="en-US"/>
              <a:pPr>
                <a:defRPr/>
              </a:pPr>
              <a:t>1/2/17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BBD33-B577-4C5A-B942-FC48E5F77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BAC11-C919-41C9-8493-B0285920A621}" type="datetime1">
              <a:rPr lang="en-US"/>
              <a:pPr>
                <a:defRPr/>
              </a:pPr>
              <a:t>1/2/17</a:t>
            </a:fld>
            <a:endParaRPr lang="en-US"/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71E3B-7852-4DEB-B699-28BBFCFC9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73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29435-D4A0-435A-9366-2C22E74A664E}" type="datetime1">
              <a:rPr lang="en-US"/>
              <a:pPr>
                <a:defRPr/>
              </a:pPr>
              <a:t>1/2/17</a:t>
            </a:fld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DB45B-12FD-4169-949B-6CF1F92B3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647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09EB8-D1FE-486A-8578-6B093D920F22}" type="datetime1">
              <a:rPr lang="en-US"/>
              <a:pPr>
                <a:defRPr/>
              </a:pPr>
              <a:t>1/2/17</a:t>
            </a:fld>
            <a:endParaRPr lang="en-US"/>
          </a:p>
        </p:txBody>
      </p:sp>
      <p:sp>
        <p:nvSpPr>
          <p:cNvPr id="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1A6D9-1D4D-4BAB-9842-38CEB6E7C4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00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Arial" charset="0"/>
              <a:ea typeface="+mn-ea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Arial" charset="0"/>
              <a:ea typeface="+mn-ea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8FF33-7013-4171-AEC2-FD5903B934DC}" type="datetime1">
              <a:rPr lang="en-US"/>
              <a:pPr>
                <a:defRPr/>
              </a:pPr>
              <a:t>1/2/17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B4923D-09F6-456E-849E-D4D0BEAE5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75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Arial" charset="0"/>
              <a:ea typeface="+mn-ea"/>
            </a:endParaRPr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8E130-2585-4A68-A5A1-135B18DA3CA7}" type="datetime1">
              <a:rPr lang="en-US"/>
              <a:pPr>
                <a:defRPr/>
              </a:pPr>
              <a:t>1/2/17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6416AF-296C-4C89-937A-295A0D08B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152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Arial" charset="0"/>
              <a:ea typeface="+mn-ea"/>
            </a:endParaRPr>
          </a:p>
        </p:txBody>
      </p:sp>
      <p:sp>
        <p:nvSpPr>
          <p:cNvPr id="1027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D64AA25-A57B-4CB4-B57C-626F47A2F236}" type="datetime1">
              <a:rPr lang="en-US"/>
              <a:pPr>
                <a:defRPr/>
              </a:pPr>
              <a:t>1/2/17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031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33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51205AF-F1F5-4EF8-814D-7D4FA4CDE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76" r:id="rId1"/>
    <p:sldLayoutId id="2147485069" r:id="rId2"/>
    <p:sldLayoutId id="2147485077" r:id="rId3"/>
    <p:sldLayoutId id="2147485070" r:id="rId4"/>
    <p:sldLayoutId id="2147485071" r:id="rId5"/>
    <p:sldLayoutId id="2147485072" r:id="rId6"/>
    <p:sldLayoutId id="2147485073" r:id="rId7"/>
    <p:sldLayoutId id="2147485078" r:id="rId8"/>
    <p:sldLayoutId id="2147485079" r:id="rId9"/>
    <p:sldLayoutId id="2147485074" r:id="rId10"/>
    <p:sldLayoutId id="214748507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Calibri" panose="020F0502020204030204" pitchFamily="34" charset="0"/>
          <a:ea typeface="ＭＳ Ｐゴシック" charset="0"/>
          <a:cs typeface="Calibri" panose="020F050202020403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anose="020F0502020204030204" pitchFamily="34" charset="0"/>
          <a:ea typeface="ＭＳ Ｐゴシック" charset="0"/>
          <a:cs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anose="020F0502020204030204" pitchFamily="34" charset="0"/>
          <a:ea typeface="ＭＳ Ｐゴシック" charset="0"/>
          <a:cs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anose="020F0502020204030204" pitchFamily="34" charset="0"/>
          <a:ea typeface="ＭＳ Ｐゴシック" charset="0"/>
          <a:cs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anose="020F0502020204030204" pitchFamily="34" charset="0"/>
          <a:ea typeface="ＭＳ Ｐゴシック" charset="0"/>
          <a:cs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teachers.egfi-k12.org/design-process/" TargetMode="External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eie.org/eie-curriculum/curriculum-units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hyperlink" Target="http://www.youtube.com/watch?v=bipTWWHya8A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fi-k12.org/" TargetMode="External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ctrTitle"/>
          </p:nvPr>
        </p:nvSpPr>
        <p:spPr>
          <a:xfrm>
            <a:off x="1752600" y="76200"/>
            <a:ext cx="7086600" cy="2057400"/>
          </a:xfrm>
        </p:spPr>
        <p:txBody>
          <a:bodyPr/>
          <a:lstStyle/>
          <a:p>
            <a:r>
              <a:rPr lang="en-US" dirty="0" smtClean="0">
                <a:ea typeface="ＭＳ Ｐゴシック" panose="020B0600070205080204" pitchFamily="34" charset="-128"/>
              </a:rPr>
              <a:t>What Is Engineering?</a:t>
            </a:r>
            <a:br>
              <a:rPr lang="en-US" dirty="0" smtClean="0">
                <a:ea typeface="ＭＳ Ｐゴシック" panose="020B0600070205080204" pitchFamily="34" charset="-128"/>
              </a:rPr>
            </a:br>
            <a:r>
              <a:rPr lang="en-US" dirty="0" smtClean="0">
                <a:ea typeface="ＭＳ Ｐゴシック" panose="020B0600070205080204" pitchFamily="34" charset="-128"/>
              </a:rPr>
              <a:t>What Is Design?</a:t>
            </a:r>
          </a:p>
        </p:txBody>
      </p:sp>
      <p:pic>
        <p:nvPicPr>
          <p:cNvPr id="2050" name="Picture 2" descr="abstracts,backgrounds,buildings,circles,cities,city life,decorations,designs,graffiti style,grunge,individuality,males,men,office buildings,people,plants,skyscrapers,street lights,urban scen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666"/>
          <a:stretch/>
        </p:blipFill>
        <p:spPr bwMode="auto">
          <a:xfrm>
            <a:off x="2455460" y="2256061"/>
            <a:ext cx="6362131" cy="4601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492125" y="1219200"/>
            <a:ext cx="7737475" cy="5334000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altLang="en-US" b="1" dirty="0" smtClean="0">
                <a:solidFill>
                  <a:schemeClr val="accent3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Design challenges </a:t>
            </a: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are not limited to engineering, but can also be found in other fields.</a:t>
            </a:r>
          </a:p>
          <a:p>
            <a:pPr>
              <a:spcAft>
                <a:spcPts val="600"/>
              </a:spcAft>
              <a:defRPr/>
            </a:pP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Artists, architects, interior designers, clothing designers, etc.</a:t>
            </a:r>
            <a:r>
              <a:rPr lang="en-US" altLang="en-US" dirty="0" smtClean="0">
                <a:cs typeface="Times New Roman" panose="02020603050405020304" pitchFamily="18" charset="0"/>
              </a:rPr>
              <a:t>, </a:t>
            </a: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are all “designing” products and solutions for us!  So, they are also engaged in the design process!</a:t>
            </a:r>
          </a:p>
          <a:p>
            <a:pPr>
              <a:spcAft>
                <a:spcPts val="600"/>
              </a:spcAft>
              <a:defRPr/>
            </a:pP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So, </a:t>
            </a:r>
            <a:r>
              <a:rPr lang="en-US" altLang="en-US" b="1" dirty="0" smtClean="0">
                <a:solidFill>
                  <a:schemeClr val="accent2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what is design?</a:t>
            </a: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Design can be loosely stated as </a:t>
            </a:r>
            <a:r>
              <a:rPr lang="en-US" altLang="en-US" b="1" dirty="0" smtClean="0">
                <a:solidFill>
                  <a:schemeClr val="accent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the art of creating something that does not exist</a:t>
            </a: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. Such a creation can be in the mind, too. For instance, you can “design a story” by thinking about the story plot, the characters you want to use in the tale, how long you want it to be, and who you want to be reading it.</a:t>
            </a:r>
          </a:p>
          <a:p>
            <a:pPr>
              <a:spcAft>
                <a:spcPts val="600"/>
              </a:spcAft>
              <a:defRPr/>
            </a:pP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Let’s first consider </a:t>
            </a:r>
            <a:r>
              <a:rPr lang="en-US" altLang="en-US" b="1" dirty="0" smtClean="0">
                <a:solidFill>
                  <a:schemeClr val="accent2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engineering design</a:t>
            </a: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, and then you will perform a non-engineering design activity.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D62C4A6-10C7-4C61-94F7-8ED96A26867E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560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What Is Design?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980DEB2-1A5C-4693-A80B-7BBD4FEC6DC9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6628" name="Rectangle 9"/>
          <p:cNvSpPr>
            <a:spLocks noChangeArrowheads="1"/>
          </p:cNvSpPr>
          <p:nvPr/>
        </p:nvSpPr>
        <p:spPr bwMode="auto">
          <a:xfrm>
            <a:off x="4630738" y="6345238"/>
            <a:ext cx="41084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>
                <a:latin typeface="Calibri" panose="020F0502020204030204" pitchFamily="34" charset="0"/>
                <a:cs typeface="Times New Roman" panose="02020603050405020304" pitchFamily="18" charset="0"/>
              </a:rPr>
              <a:t>Diagram source: </a:t>
            </a:r>
            <a:r>
              <a:rPr lang="en-US" altLang="en-US" sz="1100" dirty="0">
                <a:latin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http://teachers.egfi-k12.org/design-process/</a:t>
            </a:r>
            <a:endParaRPr lang="en-US" altLang="en-US" sz="1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463" name="Rectangle 10"/>
          <p:cNvSpPr>
            <a:spLocks noChangeArrowheads="1"/>
          </p:cNvSpPr>
          <p:nvPr/>
        </p:nvSpPr>
        <p:spPr bwMode="auto">
          <a:xfrm>
            <a:off x="5105400" y="1066800"/>
            <a:ext cx="3633788" cy="518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lang="en-US" alt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ASEE website states: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lang="en-US" altLang="en-US" sz="2000" b="1" i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“For engineers, the design process is </a:t>
            </a:r>
            <a:r>
              <a:rPr lang="en-US" altLang="en-US" sz="2000" b="1" i="1" dirty="0" smtClean="0">
                <a:solidFill>
                  <a:schemeClr val="accent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 series of steps </a:t>
            </a:r>
            <a:r>
              <a:rPr lang="en-US" altLang="en-US" sz="2000" b="1" i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that helps teams frame and solve complex problems. </a:t>
            </a:r>
            <a:r>
              <a:rPr lang="en-US" altLang="en-US" sz="2000" b="1" i="1" dirty="0" smtClean="0">
                <a:solidFill>
                  <a:schemeClr val="accent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Anyone can do it!</a:t>
            </a:r>
            <a:r>
              <a:rPr lang="en-US" altLang="en-US" sz="2000" b="1" i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To figure out how to build something, engineering teams </a:t>
            </a:r>
            <a:r>
              <a:rPr lang="en-US" altLang="en-US" sz="2000" b="1" i="1" dirty="0" smtClean="0">
                <a:solidFill>
                  <a:schemeClr val="accent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gather information</a:t>
            </a:r>
            <a:r>
              <a:rPr lang="en-US" altLang="en-US" sz="2000" b="1" i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 and conduct research to understand the needs and challenges to be addressed.”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lang="en-US" alt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</a:t>
            </a:r>
            <a:r>
              <a:rPr lang="en-US" alt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So, in a design cycle, the steps indicated in the diagram are done in sequence, and sometimes repeated, too, to improve the design! </a:t>
            </a:r>
          </a:p>
        </p:txBody>
      </p:sp>
      <p:sp>
        <p:nvSpPr>
          <p:cNvPr id="2663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Engineering Design Process</a:t>
            </a:r>
          </a:p>
        </p:txBody>
      </p:sp>
      <p:sp>
        <p:nvSpPr>
          <p:cNvPr id="26631" name="Rectangle 10"/>
          <p:cNvSpPr>
            <a:spLocks noChangeArrowheads="1"/>
          </p:cNvSpPr>
          <p:nvPr/>
        </p:nvSpPr>
        <p:spPr bwMode="auto">
          <a:xfrm>
            <a:off x="628650" y="6292850"/>
            <a:ext cx="40020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en-US" altLang="en-US" sz="1800" b="1" dirty="0">
                <a:latin typeface="Calibri" panose="020F0502020204030204" pitchFamily="34" charset="0"/>
                <a:cs typeface="Times New Roman" panose="02020603050405020304" pitchFamily="18" charset="0"/>
              </a:rPr>
              <a:t>See more details on the next slide. </a:t>
            </a:r>
            <a:r>
              <a:rPr lang="en-US" altLang="en-US" sz="1800" b="1" dirty="0"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endParaRPr lang="en-US" altLang="en-US" sz="1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http://www.nasa.gov/images/content/183835main_edc_flow_k4_54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4619624" cy="461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8228955-7B99-4A05-A544-5851E7D28286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27651" name="Picture 2" descr="Picture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59" t="4089" r="1884" b="17522"/>
          <a:stretch>
            <a:fillRect/>
          </a:stretch>
        </p:blipFill>
        <p:spPr bwMode="auto">
          <a:xfrm>
            <a:off x="2087042" y="1001713"/>
            <a:ext cx="6019800" cy="581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Engineering Design Process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457200" y="1083623"/>
            <a:ext cx="162984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Follow these steps...</a:t>
            </a:r>
            <a:endParaRPr lang="en-US" altLang="en-US" sz="3600" b="1" dirty="0">
              <a:solidFill>
                <a:schemeClr val="accent2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A6660E-481E-4E26-91A4-8B7AA18B83B7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1509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4419600"/>
            <a:ext cx="8586788" cy="22860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"/>
              <a:defRPr/>
            </a:pPr>
            <a:r>
              <a:rPr lang="en-US" altLang="en-US" sz="2800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Remember, the </a:t>
            </a:r>
            <a:r>
              <a:rPr lang="en-US" altLang="en-US" sz="2800" b="1" dirty="0" smtClean="0">
                <a:solidFill>
                  <a:schemeClr val="accent2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concept of design </a:t>
            </a:r>
            <a:r>
              <a:rPr lang="en-US" altLang="en-US" sz="2800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is not limited to engineering and can be applied to other life problems.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"/>
              <a:defRPr/>
            </a:pPr>
            <a:r>
              <a:rPr lang="en-US" altLang="en-US" sz="2800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Let’s consider an example non-engineering design problem by challenging you to </a:t>
            </a:r>
            <a:r>
              <a:rPr lang="en-US" altLang="en-US" sz="2800" b="1" dirty="0" smtClean="0">
                <a:solidFill>
                  <a:schemeClr val="accent3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design a </a:t>
            </a:r>
            <a:r>
              <a:rPr lang="en-US" altLang="en-US" sz="2800" b="1" dirty="0" smtClean="0">
                <a:solidFill>
                  <a:schemeClr val="accent3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game</a:t>
            </a:r>
            <a:r>
              <a:rPr lang="en-US" altLang="en-US" sz="2800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! </a:t>
            </a:r>
            <a:r>
              <a:rPr lang="en-US" altLang="en-US" sz="2800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endParaRPr lang="en-US" altLang="en-US" sz="2800" b="1" dirty="0" smtClean="0">
              <a:solidFill>
                <a:srgbClr val="3366FF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7921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Examples of Engineering Design</a:t>
            </a:r>
            <a:endParaRPr lang="en-US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1905000" y="6400800"/>
            <a:ext cx="6705600" cy="332616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defTabSz="914400">
              <a:defRPr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Source: Engineering is Elementary, </a:t>
            </a:r>
            <a:r>
              <a:rPr lang="en-US" sz="1400" dirty="0">
                <a:solidFill>
                  <a:schemeClr val="tx1"/>
                </a:solidFill>
                <a:cs typeface="ＭＳ Ｐゴシック" charset="0"/>
                <a:hlinkClick r:id="rId3"/>
              </a:rPr>
              <a:t>http://</a:t>
            </a:r>
            <a:r>
              <a:rPr lang="en-US" sz="1400" dirty="0" smtClean="0">
                <a:solidFill>
                  <a:schemeClr val="tx1"/>
                </a:solidFill>
                <a:cs typeface="ＭＳ Ｐゴシック" charset="0"/>
                <a:hlinkClick r:id="rId3"/>
              </a:rPr>
              <a:t>www.eie.org/eie-curriculum/curriculum-units</a:t>
            </a:r>
            <a:r>
              <a:rPr lang="en-US" sz="1400" dirty="0" smtClean="0">
                <a:solidFill>
                  <a:schemeClr val="tx1"/>
                </a:solidFill>
                <a:cs typeface="ＭＳ Ｐゴシック" charset="0"/>
              </a:rPr>
              <a:t>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763593"/>
              </p:ext>
            </p:extLst>
          </p:nvPr>
        </p:nvGraphicFramePr>
        <p:xfrm>
          <a:off x="609600" y="914400"/>
          <a:ext cx="746760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3048000"/>
                <a:gridCol w="2590800"/>
              </a:tblGrid>
              <a:tr h="4038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Main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S</a:t>
                      </a:r>
                      <a:r>
                        <a:rPr lang="en-US" dirty="0" smtClean="0">
                          <a:latin typeface="Calibri" panose="020F0502020204030204" pitchFamily="34" charset="0"/>
                        </a:rPr>
                        <a:t>ubject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Design Challenge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Main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E</a:t>
                      </a:r>
                      <a:r>
                        <a:rPr lang="en-US" dirty="0" smtClean="0">
                          <a:latin typeface="Calibri" panose="020F0502020204030204" pitchFamily="34" charset="0"/>
                        </a:rPr>
                        <a:t>ngineering Type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2057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electricity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designing alarm circuits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electrical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astronomy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designing parachutes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aerospace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solids &amp; liquids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improving a play dough process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chemical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insects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designing hand pollinators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agricultural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human body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designing knee braces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biomedical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landforms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evaluating a landscape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geotechnical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light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designing</a:t>
                      </a:r>
                      <a:r>
                        <a:rPr lang="en-US" sz="1600" baseline="0" dirty="0" smtClean="0">
                          <a:latin typeface="Calibri" panose="020F0502020204030204" pitchFamily="34" charset="0"/>
                        </a:rPr>
                        <a:t> lighting systems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optical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energy &amp; heat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designing solar ovens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renewable energy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water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designing water filters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environmental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905000"/>
            <a:ext cx="8382000" cy="44958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"/>
              <a:defRPr/>
            </a:pPr>
            <a:r>
              <a:rPr lang="en-US" altLang="en-US" sz="2800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Brainstorm how you would plan and organize a picnic for </a:t>
            </a:r>
            <a:r>
              <a:rPr lang="en-US" altLang="en-US" sz="2800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our class. </a:t>
            </a:r>
            <a:r>
              <a:rPr lang="en-US" altLang="en-US" sz="2800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Consider each of the </a:t>
            </a:r>
            <a:r>
              <a:rPr lang="en-US" altLang="en-US" sz="2800" b="1" dirty="0" smtClean="0">
                <a:solidFill>
                  <a:schemeClr val="accent3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steps </a:t>
            </a:r>
            <a:r>
              <a:rPr lang="en-US" altLang="en-US" sz="2800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in the design cycle </a:t>
            </a:r>
            <a:r>
              <a:rPr lang="en-US" altLang="en-US" sz="2800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and </a:t>
            </a:r>
            <a:r>
              <a:rPr lang="en-US" altLang="en-US" sz="2800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address each one.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"/>
              <a:defRPr/>
            </a:pPr>
            <a:r>
              <a:rPr lang="en-US" altLang="en-US" sz="2800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Assuming that you organized and held such a picnic, what might be some things you might have missed during planning the first time, and how can you use that to </a:t>
            </a:r>
            <a:r>
              <a:rPr lang="en-US" altLang="en-US" sz="2800" b="1" dirty="0" smtClean="0">
                <a:solidFill>
                  <a:schemeClr val="accent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“improve” </a:t>
            </a:r>
            <a:r>
              <a:rPr lang="en-US" altLang="en-US" sz="2800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the picnic the second time?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"/>
              <a:defRPr/>
            </a:pPr>
            <a:r>
              <a:rPr lang="en-US" altLang="en-US" sz="2800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How is this activity </a:t>
            </a:r>
            <a:r>
              <a:rPr lang="en-US" altLang="en-US" sz="2800" b="1" dirty="0" smtClean="0">
                <a:solidFill>
                  <a:schemeClr val="accent3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similar to</a:t>
            </a:r>
            <a:r>
              <a:rPr lang="en-US" altLang="en-US" sz="2800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designing a new house or designing spacecraft to take us to the moon?</a:t>
            </a:r>
            <a:endParaRPr lang="en-US" altLang="en-US" sz="2800" b="1" dirty="0" smtClean="0">
              <a:solidFill>
                <a:srgbClr val="3366FF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3BC3E00-43BD-45CE-ABF1-6A83EB634E5E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9700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92162"/>
          </a:xfrm>
        </p:spPr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Your 15-Minute Design Challenge:</a:t>
            </a: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1295400" y="965559"/>
            <a:ext cx="6934200" cy="79216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defTabSz="914400">
              <a:defRPr/>
            </a:pPr>
            <a:r>
              <a:rPr lang="en-US" sz="3600" dirty="0" smtClean="0">
                <a:solidFill>
                  <a:schemeClr val="accent2"/>
                </a:solidFill>
              </a:rPr>
              <a:t>To design a picnic for </a:t>
            </a:r>
            <a:r>
              <a:rPr lang="en-US" sz="3600" dirty="0" smtClean="0">
                <a:solidFill>
                  <a:schemeClr val="accent2"/>
                </a:solidFill>
              </a:rPr>
              <a:t>the spring.</a:t>
            </a:r>
            <a:endParaRPr lang="en-US" sz="36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1"/>
            <a:ext cx="8424863" cy="513238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Where do you want to hold the picnic? At home, a park, a rented place?</a:t>
            </a:r>
          </a:p>
          <a:p>
            <a:pPr>
              <a:spcAft>
                <a:spcPts val="600"/>
              </a:spcAft>
            </a:pP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Who else to </a:t>
            </a: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invite? </a:t>
            </a: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How to invite them? Via </a:t>
            </a: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Facebook, text, email?</a:t>
            </a:r>
          </a:p>
          <a:p>
            <a:pPr>
              <a:spcAft>
                <a:spcPts val="600"/>
              </a:spcAft>
            </a:pP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What day/time? How much advance notice so you can make sure everyone might has that day open?</a:t>
            </a:r>
          </a:p>
          <a:p>
            <a:pPr>
              <a:spcAft>
                <a:spcPts val="600"/>
              </a:spcAft>
            </a:pP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What foods and beverages to provide?</a:t>
            </a:r>
          </a:p>
          <a:p>
            <a:pPr>
              <a:spcAft>
                <a:spcPts val="600"/>
              </a:spcAft>
            </a:pP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What games or activities to plan?</a:t>
            </a:r>
          </a:p>
          <a:p>
            <a:pPr>
              <a:spcAft>
                <a:spcPts val="600"/>
              </a:spcAft>
            </a:pP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What is your budget? Total all estimated costs on a financial sheet. If costs too much, iterate and revise your plan.</a:t>
            </a:r>
          </a:p>
          <a:p>
            <a:pPr>
              <a:spcAft>
                <a:spcPts val="600"/>
              </a:spcAft>
            </a:pP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Will the picnic plan be acceptable to your </a:t>
            </a: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administrators/guardians</a:t>
            </a: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?</a:t>
            </a:r>
            <a:endParaRPr lang="en-US" altLang="en-US" b="1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5B4FC70-594A-4787-973A-193F73BC8103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0724" name="Title 2"/>
          <p:cNvSpPr>
            <a:spLocks noGrp="1"/>
          </p:cNvSpPr>
          <p:nvPr>
            <p:ph type="title"/>
          </p:nvPr>
        </p:nvSpPr>
        <p:spPr>
          <a:xfrm>
            <a:off x="319088" y="808038"/>
            <a:ext cx="7467600" cy="792162"/>
          </a:xfrm>
        </p:spPr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Example Questions to Answer</a:t>
            </a: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315913" y="266700"/>
            <a:ext cx="8285162" cy="533400"/>
          </a:xfrm>
          <a:prstGeom prst="rect">
            <a:avLst/>
          </a:prstGeom>
        </p:spPr>
        <p:txBody>
          <a:bodyPr anchor="b">
            <a:normAutofit fontScale="70000" lnSpcReduction="2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defTabSz="914400">
              <a:defRPr/>
            </a:pPr>
            <a:r>
              <a:rPr lang="en-US" dirty="0" smtClean="0">
                <a:solidFill>
                  <a:schemeClr val="accent3"/>
                </a:solidFill>
              </a:rPr>
              <a:t>Design Challenge: </a:t>
            </a:r>
            <a:r>
              <a:rPr lang="en-US" dirty="0" smtClean="0">
                <a:solidFill>
                  <a:schemeClr val="accent2"/>
                </a:solidFill>
              </a:rPr>
              <a:t>Design a Picnic for </a:t>
            </a:r>
            <a:r>
              <a:rPr lang="en-US" dirty="0" smtClean="0">
                <a:solidFill>
                  <a:schemeClr val="accent2"/>
                </a:solidFill>
              </a:rPr>
              <a:t>the class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493713" y="1066800"/>
            <a:ext cx="8269287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no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ClrTx/>
              <a:buSzTx/>
              <a:buNone/>
              <a:defRPr/>
            </a:pPr>
            <a:r>
              <a:rPr lang="en-US" altLang="en-US" sz="2800" b="1" dirty="0" smtClean="0">
                <a:solidFill>
                  <a:schemeClr val="accent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design:</a:t>
            </a:r>
            <a:r>
              <a:rPr lang="en-US" altLang="en-US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Loosely </a:t>
            </a:r>
            <a:r>
              <a:rPr lang="en-US" altLang="en-US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stated, the art of creating something that does not exist</a:t>
            </a:r>
            <a:r>
              <a:rPr lang="en-US" altLang="en-US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defRPr/>
            </a:pPr>
            <a:r>
              <a:rPr lang="en-US" altLang="en-US" sz="2800" b="1" dirty="0" smtClean="0">
                <a:solidFill>
                  <a:schemeClr val="accent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engineering: </a:t>
            </a:r>
            <a:r>
              <a:rPr lang="en-US" altLang="en-US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The use of science and mathematics to solve problems to improve the world around us.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defRPr/>
            </a:pPr>
            <a:r>
              <a:rPr lang="en-US" altLang="en-US" sz="2800" b="1" dirty="0" smtClean="0">
                <a:solidFill>
                  <a:schemeClr val="accent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engineering </a:t>
            </a:r>
            <a:r>
              <a:rPr lang="en-US" altLang="en-US" sz="2800" b="1" dirty="0">
                <a:solidFill>
                  <a:schemeClr val="accent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design process: </a:t>
            </a:r>
            <a:r>
              <a:rPr lang="en-US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series of steps used by engineering teams to guide them as they develop new solutions, products or systems</a:t>
            </a:r>
            <a:r>
              <a:rPr lang="en-US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US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process is cyclical and may </a:t>
            </a:r>
            <a:r>
              <a:rPr lang="en-US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begin </a:t>
            </a:r>
            <a:r>
              <a:rPr lang="en-US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at, and return to, any step</a:t>
            </a:r>
            <a:r>
              <a:rPr lang="en-US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altLang="en-US" sz="2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843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FAF704-CFF9-484A-BE9D-A745D06A9B17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5844" name="Title 3"/>
          <p:cNvSpPr txBox="1">
            <a:spLocks/>
          </p:cNvSpPr>
          <p:nvPr/>
        </p:nvSpPr>
        <p:spPr bwMode="auto">
          <a:xfrm>
            <a:off x="457200" y="274638"/>
            <a:ext cx="7467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639763" indent="-2730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indent="-182563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187450" indent="-182563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1462088" indent="-182563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19192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3764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28336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2908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defTabSz="914400">
              <a:spcBef>
                <a:spcPct val="0"/>
              </a:spcBef>
              <a:buClrTx/>
              <a:buSzTx/>
              <a:buFontTx/>
              <a:buNone/>
            </a:pPr>
            <a:r>
              <a:rPr lang="en-US" sz="4400" b="1">
                <a:solidFill>
                  <a:schemeClr val="tx2"/>
                </a:solidFill>
                <a:latin typeface="Calibri" panose="020F0502020204030204" pitchFamily="34" charset="0"/>
              </a:rPr>
              <a:t>Vocabulary</a:t>
            </a:r>
            <a:endParaRPr lang="en-US" sz="4400" b="1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4" descr="architects,blueprints,designs,drafters,drafting,drafting tables,drafting tools,drawing board,drawing boards,drawings,engineering,engineers,horizons,ideas,ingenuity,inventions,men,metaphors,persons,planets,plans,reaching for the stars,road to the future,star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69" b="7692"/>
          <a:stretch/>
        </p:blipFill>
        <p:spPr bwMode="auto">
          <a:xfrm>
            <a:off x="5562600" y="4129545"/>
            <a:ext cx="3152881" cy="2728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81988" cy="5410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altLang="en-US" sz="28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List </a:t>
            </a:r>
            <a:r>
              <a:rPr lang="en-US" altLang="en-US" sz="28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some example design challenges.</a:t>
            </a:r>
            <a:endParaRPr lang="en-US" altLang="en-US" sz="2800" b="1" dirty="0" smtClean="0">
              <a:solidFill>
                <a:srgbClr val="3366FF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457200" indent="-514350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	Possible </a:t>
            </a:r>
            <a:r>
              <a:rPr lang="en-US" altLang="en-US" sz="2800" b="1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answers are unlimited! </a:t>
            </a:r>
            <a:r>
              <a:rPr lang="en-US" alt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en-US" alt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altLang="en-US" sz="2800" b="1" i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Examples</a:t>
            </a:r>
            <a:r>
              <a:rPr lang="en-US" altLang="en-US" sz="2800" b="1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: designing more </a:t>
            </a:r>
            <a:r>
              <a:rPr lang="en-US" alt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energy-efficient </a:t>
            </a:r>
            <a:r>
              <a:rPr lang="en-US" altLang="en-US" sz="2800" b="1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cars, </a:t>
            </a:r>
            <a:r>
              <a:rPr lang="en-US" alt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bridges </a:t>
            </a:r>
            <a:r>
              <a:rPr lang="en-US" altLang="en-US" sz="2800" b="1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to get </a:t>
            </a:r>
            <a:r>
              <a:rPr lang="en-US" alt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across rivers, alarm clocks to wake</a:t>
            </a:r>
            <a:br>
              <a:rPr lang="en-US" alt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alt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us up, </a:t>
            </a:r>
            <a:r>
              <a:rPr lang="en-US" alt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software</a:t>
            </a:r>
            <a:r>
              <a:rPr lang="en-US" alt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, trips and events!</a:t>
            </a:r>
            <a:endParaRPr lang="en-US" altLang="en-US" sz="2800" b="1" dirty="0">
              <a:solidFill>
                <a:srgbClr val="FF0000"/>
              </a:solidFill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22E76D7-BD4E-4C7C-8293-36EC0CD70C97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29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anose="020B0600070205080204" pitchFamily="34" charset="-128"/>
              </a:rPr>
              <a:t>Engineering Design</a:t>
            </a:r>
            <a:endParaRPr lang="en-US" dirty="0" smtClean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447799"/>
            <a:ext cx="7950200" cy="5181601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28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In our modern world, challenges are everywhere! </a:t>
            </a:r>
          </a:p>
          <a:p>
            <a:pPr marL="457200" indent="0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b="1" dirty="0" smtClean="0">
                <a:solidFill>
                  <a:schemeClr val="accent3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How can we waste less? </a:t>
            </a:r>
            <a:r>
              <a:rPr lang="en-US" altLang="en-US" b="1" dirty="0" smtClean="0">
                <a:solidFill>
                  <a:schemeClr val="accent4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How can we harness solar energy and other renewable energy more effectively? </a:t>
            </a:r>
            <a:r>
              <a:rPr lang="en-US" altLang="en-US" b="1" dirty="0" smtClean="0">
                <a:solidFill>
                  <a:schemeClr val="accent2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How can we design energy-efficient (green) houses? </a:t>
            </a:r>
            <a:r>
              <a:rPr lang="en-US" altLang="en-US" b="1" dirty="0" smtClean="0">
                <a:solidFill>
                  <a:schemeClr val="accent1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How can we build smarter and safer cars and trains... </a:t>
            </a:r>
            <a:r>
              <a:rPr lang="en-US" altLang="en-US" b="1" dirty="0" smtClean="0">
                <a:solidFill>
                  <a:schemeClr val="accent3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better roads and bridges? </a:t>
            </a:r>
            <a:r>
              <a:rPr lang="en-US" altLang="en-US" b="1" dirty="0" smtClean="0">
                <a:solidFill>
                  <a:schemeClr val="accent4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How do we design better biomedical devices to improve diagnosis and human health? </a:t>
            </a:r>
            <a:r>
              <a:rPr lang="en-US" altLang="en-US" b="1" dirty="0" smtClean="0">
                <a:solidFill>
                  <a:schemeClr val="accent2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How do we understand the functioning of our </a:t>
            </a:r>
            <a:r>
              <a:rPr lang="en-US" altLang="en-US" b="1" dirty="0" smtClean="0">
                <a:solidFill>
                  <a:schemeClr val="accent2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brains?</a:t>
            </a:r>
          </a:p>
          <a:p>
            <a:pPr marL="457200" indent="0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en-US" altLang="en-US" sz="2800" b="1" dirty="0">
              <a:solidFill>
                <a:schemeClr val="accent2"/>
              </a:solidFill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  <a:p>
            <a:pPr marL="457200" indent="0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28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These </a:t>
            </a:r>
            <a:r>
              <a:rPr lang="en-US" altLang="en-US" sz="28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are big ideas that engineers and scientists work on to help improve the world we live in</a:t>
            </a:r>
            <a:r>
              <a:rPr lang="en-US" altLang="en-US" sz="28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.</a:t>
            </a:r>
            <a:endParaRPr lang="en-US" altLang="en-US" sz="2800" b="1" dirty="0" smtClean="0"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81EFB8B-E6D7-4AA6-AFAA-0AB1E3B46E8E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What Is Engineering? And Design?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Grand Challenges for Engineers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4812" y="990600"/>
            <a:ext cx="8129588" cy="533400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These are the biggest challenges that face engineers of the future:</a:t>
            </a:r>
            <a:endParaRPr lang="en-US" sz="2200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5CB3BD7-9006-4229-915A-77CCCF39708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026" name="Picture 2" descr="http://www.engineering.uiowa.edu/ess/sites/www.engineering.uiowa.edu.ess/files/images/lis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309"/>
          <a:stretch/>
        </p:blipFill>
        <p:spPr bwMode="auto">
          <a:xfrm>
            <a:off x="838200" y="1509364"/>
            <a:ext cx="7696200" cy="527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696200" y="5461000"/>
            <a:ext cx="1042988" cy="12446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Font typeface="Wingdings" panose="05000000000000000000" pitchFamily="2" charset="2"/>
              <a:buNone/>
            </a:pPr>
            <a:endParaRPr lang="en-US" sz="2000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3600" y="5734050"/>
            <a:ext cx="2795588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How many of these require both hardware </a:t>
            </a:r>
            <a:r>
              <a:rPr lang="en-US" smtClean="0"/>
              <a:t>and software?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8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1"/>
            <a:ext cx="8281988" cy="1828799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  <a:defRPr/>
            </a:pPr>
            <a:r>
              <a:rPr lang="en-US" sz="2800" b="1" i="1" dirty="0" smtClean="0">
                <a:solidFill>
                  <a:schemeClr val="accent3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Engineering is using </a:t>
            </a:r>
            <a:r>
              <a:rPr lang="en-US" sz="2800" b="1" i="1" dirty="0" smtClean="0">
                <a:solidFill>
                  <a:schemeClr val="accent3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science, technology </a:t>
            </a:r>
            <a:r>
              <a:rPr lang="en-US" sz="2800" b="1" i="1" dirty="0" smtClean="0">
                <a:solidFill>
                  <a:schemeClr val="accent3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and mathematics to solve problems to improve the world around us. In the process, engineers also apply their economic, social and practical knowledge.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000" b="1" dirty="0" smtClean="0"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CD1FDA5-8471-429F-9428-FACDBFD2B9FB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638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What Is Engineering?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2895600"/>
            <a:ext cx="82819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None/>
              <a:defRPr/>
            </a:pPr>
            <a: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Many different fields of engineering exist…</a:t>
            </a:r>
          </a:p>
          <a:p>
            <a:pPr marL="0" indent="0" defTabSz="914400">
              <a:buNone/>
              <a:defRPr/>
            </a:pPr>
            <a: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  <a:sym typeface="Wingdings" panose="05000000000000000000" pitchFamily="2" charset="2"/>
              </a:rPr>
              <a:t> </a:t>
            </a:r>
            <a: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Watch this 5-minute “</a:t>
            </a:r>
            <a:r>
              <a:rPr lang="en-US" sz="2600" b="1" dirty="0" smtClean="0">
                <a:solidFill>
                  <a:schemeClr val="accent2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What Is Engineering?</a:t>
            </a:r>
            <a: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” video: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782" y="3886200"/>
            <a:ext cx="4736018" cy="2667000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04800" y="5713956"/>
            <a:ext cx="2743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None/>
              <a:defRPr/>
            </a:pPr>
            <a:r>
              <a:rPr lang="en-US" sz="1800" b="1" dirty="0" smtClean="0">
                <a:latin typeface="Calibri" panose="020F0502020204030204" pitchFamily="34" charset="0"/>
                <a:cs typeface="Times New Roman" pitchFamily="18" charset="0"/>
                <a:hlinkClick r:id="rId4"/>
              </a:rPr>
              <a:t>http://www.youtube.com/watch?v=bipTWWHya8A</a:t>
            </a:r>
            <a:r>
              <a:rPr lang="en-US" sz="1800" b="1" dirty="0" smtClean="0">
                <a:latin typeface="Calibri" panose="020F0502020204030204" pitchFamily="34" charset="0"/>
                <a:cs typeface="Times New Roman" pitchFamily="18" charset="0"/>
              </a:rPr>
              <a:t> </a:t>
            </a:r>
            <a:endParaRPr lang="en-US" sz="1800" b="1" dirty="0" smtClean="0"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672388" cy="55626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8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Let’s go through the different disciplines of engineering using a website for K-12 developed by the American Society for Engineering Education </a:t>
            </a:r>
            <a:r>
              <a:rPr lang="en-US" b="1" dirty="0" smtClean="0">
                <a:latin typeface="Calibri" panose="020F0502020204030204" pitchFamily="34" charset="0"/>
                <a:hlinkClick r:id="rId3"/>
              </a:rPr>
              <a:t>http://www.egfi-k12.org/#</a:t>
            </a:r>
            <a:endParaRPr lang="en-US" b="1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Click on a </a:t>
            </a:r>
            <a:r>
              <a:rPr lang="en-US" sz="2600" b="1" dirty="0" smtClean="0">
                <a:solidFill>
                  <a:schemeClr val="accent2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flashcard</a:t>
            </a:r>
            <a: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  <a:sym typeface="Wingdings" panose="05000000000000000000" pitchFamily="2" charset="2"/>
              </a:rPr>
              <a:t></a:t>
            </a:r>
            <a: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for an </a:t>
            </a:r>
            <a:r>
              <a:rPr lang="en-US" sz="2600" b="1" dirty="0" smtClean="0">
                <a:solidFill>
                  <a:schemeClr val="accent4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engineering discipline</a:t>
            </a:r>
            <a: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you want to explore, and it</a:t>
            </a:r>
            <a:b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provides you with details.</a:t>
            </a:r>
          </a:p>
          <a:p>
            <a:pPr>
              <a:defRPr/>
            </a:pPr>
            <a: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The website also has many </a:t>
            </a:r>
            <a:b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fascinating videos explaining </a:t>
            </a:r>
            <a:b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engineering.</a:t>
            </a:r>
          </a:p>
          <a:p>
            <a:pPr marL="0" indent="0" algn="r">
              <a:buNone/>
              <a:defRPr/>
            </a:pPr>
            <a: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The next three slides provide more </a:t>
            </a:r>
            <a:b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details about the various disciplines.</a:t>
            </a:r>
            <a: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  <a:sym typeface="Wingdings" panose="05000000000000000000" pitchFamily="2" charset="2"/>
              </a:rPr>
              <a:t></a:t>
            </a:r>
            <a:endParaRPr lang="en-US" sz="2600" b="1" dirty="0" smtClean="0"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B19A8EE-E607-4896-98E7-9001C65AC478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7412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92162"/>
          </a:xfrm>
        </p:spPr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What Are Engineering Disciplines?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613" y="2561467"/>
            <a:ext cx="3838575" cy="2771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07660E-E849-4E29-A558-3BC70D239DD0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" y="1143000"/>
            <a:ext cx="8332839" cy="5381625"/>
          </a:xfrm>
        </p:spPr>
      </p:pic>
      <p:sp>
        <p:nvSpPr>
          <p:cNvPr id="19461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</p:spPr>
        <p:txBody>
          <a:bodyPr/>
          <a:lstStyle/>
          <a:p>
            <a:r>
              <a:rPr lang="en-US" dirty="0" smtClean="0">
                <a:ea typeface="ＭＳ Ｐゴシック" panose="020B0600070205080204" pitchFamily="34" charset="-128"/>
              </a:rPr>
              <a:t>Example Engineering Disciplines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D008BB6-FA51-4ABE-86B4-FAC8D31DB04E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1508" name="Title 1"/>
          <p:cNvSpPr>
            <a:spLocks noGrp="1"/>
          </p:cNvSpPr>
          <p:nvPr>
            <p:ph type="title"/>
          </p:nvPr>
        </p:nvSpPr>
        <p:spPr>
          <a:xfrm>
            <a:off x="304800" y="236538"/>
            <a:ext cx="8839200" cy="792162"/>
          </a:xfrm>
        </p:spPr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Example Engineering Disciplines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762000" y="0"/>
            <a:ext cx="1543050" cy="631825"/>
          </a:xfrm>
          <a:prstGeom prst="rect">
            <a:avLst/>
          </a:prstGeom>
        </p:spPr>
        <p:txBody>
          <a:bodyPr anchor="b">
            <a:normAutofit fontScale="90000" lnSpcReduction="2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defTabSz="914400">
              <a:defRPr/>
            </a:pPr>
            <a:r>
              <a:rPr lang="en-US" dirty="0" smtClean="0">
                <a:solidFill>
                  <a:schemeClr val="accent2"/>
                </a:solidFill>
              </a:rPr>
              <a:t>More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143000"/>
            <a:ext cx="8412481" cy="5486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2FDBB4B-91FF-4BB1-8B8A-200A07908458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355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792162"/>
          </a:xfrm>
        </p:spPr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Example Engineering Disciplines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762000" y="0"/>
            <a:ext cx="1543050" cy="631825"/>
          </a:xfrm>
          <a:prstGeom prst="rect">
            <a:avLst/>
          </a:prstGeom>
        </p:spPr>
        <p:txBody>
          <a:bodyPr anchor="b">
            <a:normAutofit fontScale="90000" lnSpcReduction="2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defTabSz="914400">
              <a:defRPr/>
            </a:pPr>
            <a:r>
              <a:rPr lang="en-US" dirty="0" smtClean="0">
                <a:solidFill>
                  <a:schemeClr val="accent2"/>
                </a:solidFill>
              </a:rPr>
              <a:t>More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3074" name="Picture 2" descr="breakthroughs,brilliant,clever,concepts,discoveries,Fotolia,ideas,imagination,inspirations,inventions,light bulbs,lights,men,metaphors,people,Photographs,problems,solutions,solves,thought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51" r="26256"/>
          <a:stretch/>
        </p:blipFill>
        <p:spPr bwMode="auto">
          <a:xfrm>
            <a:off x="351692" y="3997325"/>
            <a:ext cx="1477108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060" y="1066800"/>
            <a:ext cx="6061940" cy="5783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DC6C7C970CF74098EBEB19971451B8" ma:contentTypeVersion="0" ma:contentTypeDescription="Create a new document." ma:contentTypeScope="" ma:versionID="3168824a88ae461178c9d64f7fa8e8d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EF24924A-CD73-42CB-B285-F3B867633DC9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006A26F-938A-407F-B8FF-135371B2E8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7794</TotalTime>
  <Words>1291</Words>
  <Application>Microsoft Macintosh PowerPoint</Application>
  <PresentationFormat>On-screen Show (4:3)</PresentationFormat>
  <Paragraphs>153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Century Schoolbook</vt:lpstr>
      <vt:lpstr>ＭＳ Ｐゴシック</vt:lpstr>
      <vt:lpstr>Times New Roman</vt:lpstr>
      <vt:lpstr>Wingdings</vt:lpstr>
      <vt:lpstr>Wingdings 2</vt:lpstr>
      <vt:lpstr>Oriel</vt:lpstr>
      <vt:lpstr>What Is Engineering? What Is Design?</vt:lpstr>
      <vt:lpstr>Engineering Design</vt:lpstr>
      <vt:lpstr>What Is Engineering? And Design?</vt:lpstr>
      <vt:lpstr>Grand Challenges for Engineers</vt:lpstr>
      <vt:lpstr>What Is Engineering?</vt:lpstr>
      <vt:lpstr>What Are Engineering Disciplines?</vt:lpstr>
      <vt:lpstr>Example Engineering Disciplines</vt:lpstr>
      <vt:lpstr>Example Engineering Disciplines</vt:lpstr>
      <vt:lpstr>Example Engineering Disciplines</vt:lpstr>
      <vt:lpstr>What Is Design?</vt:lpstr>
      <vt:lpstr>Engineering Design Process</vt:lpstr>
      <vt:lpstr>Engineering Design Process</vt:lpstr>
      <vt:lpstr>Examples of Engineering Design</vt:lpstr>
      <vt:lpstr>Your 15-Minute Design Challenge:</vt:lpstr>
      <vt:lpstr>Example Questions to Answer</vt:lpstr>
      <vt:lpstr>PowerPoint Presentation</vt:lpstr>
    </vt:vector>
  </TitlesOfParts>
  <Company>Carnegie Mellon University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Human Sensors Work?</dc:title>
  <dc:creator>Ajay Nair</dc:creator>
  <cp:lastModifiedBy>O'Grady-Cunniff, Dianne (CCPS)</cp:lastModifiedBy>
  <cp:revision>442</cp:revision>
  <dcterms:created xsi:type="dcterms:W3CDTF">2009-07-19T21:20:08Z</dcterms:created>
  <dcterms:modified xsi:type="dcterms:W3CDTF">2017-01-02T13:59:32Z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0x010100A8DC6C7C970CF74098EBEB19971451B8</vt:lpwstr>
  </property>
</Properties>
</file>