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4"/>
  </p:notesMasterIdLst>
  <p:handoutMasterIdLst>
    <p:handoutMasterId r:id="rId15"/>
  </p:handoutMasterIdLst>
  <p:sldIdLst>
    <p:sldId id="558" r:id="rId2"/>
    <p:sldId id="560" r:id="rId3"/>
    <p:sldId id="561" r:id="rId4"/>
    <p:sldId id="562" r:id="rId5"/>
    <p:sldId id="563" r:id="rId6"/>
    <p:sldId id="565" r:id="rId7"/>
    <p:sldId id="566" r:id="rId8"/>
    <p:sldId id="567" r:id="rId9"/>
    <p:sldId id="568" r:id="rId10"/>
    <p:sldId id="569" r:id="rId11"/>
    <p:sldId id="570" r:id="rId12"/>
    <p:sldId id="571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33CC"/>
    <a:srgbClr val="33CC33"/>
    <a:srgbClr val="003399"/>
    <a:srgbClr val="FFFFCC"/>
    <a:srgbClr val="E4F5FE"/>
    <a:srgbClr val="CAFFFB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99" autoAdjust="0"/>
    <p:restoredTop sz="85885" autoAdjust="0"/>
  </p:normalViewPr>
  <p:slideViewPr>
    <p:cSldViewPr>
      <p:cViewPr varScale="1">
        <p:scale>
          <a:sx n="112" d="100"/>
          <a:sy n="112" d="100"/>
        </p:scale>
        <p:origin x="216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defTabSz="928688" eaLnBrk="0" hangingPunct="0">
              <a:defRPr sz="120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defTabSz="928688" eaLnBrk="0" hangingPunct="0">
              <a:defRPr sz="120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International Technology Education Association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>
                <a:latin typeface="Times" charset="0"/>
              </a:defRPr>
            </a:lvl1pPr>
          </a:lstStyle>
          <a:p>
            <a:fld id="{B79D46C0-E1CB-9441-B11C-87BB6B49167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defTabSz="928688" eaLnBrk="0" hangingPunct="0"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8200" y="457200"/>
            <a:ext cx="5334000" cy="4000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6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09600" y="4572000"/>
            <a:ext cx="5867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458200"/>
            <a:ext cx="5029200" cy="6858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tabLst>
                <a:tab pos="228600" algn="l"/>
              </a:tabLst>
              <a:defRPr sz="11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©International Technology Education Association</a:t>
            </a:r>
          </a:p>
          <a:p>
            <a:pPr>
              <a:defRPr/>
            </a:pPr>
            <a:r>
              <a:rPr lang="en-US"/>
              <a:t>	Center to Advance the Teaching of Technology &amp; Science</a:t>
            </a:r>
          </a:p>
          <a:p>
            <a:pPr>
              <a:defRPr/>
            </a:pPr>
            <a:r>
              <a:rPr lang="en-US"/>
              <a:t>	Engineering byDesign™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10200" y="8686800"/>
            <a:ext cx="12954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en-US" altLang="en-US"/>
              <a:t>Slide #</a:t>
            </a:r>
            <a:fld id="{8FB047FA-E4D1-5740-B19B-1B1ACB9A1BC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4648200"/>
            <a:ext cx="5867400" cy="3657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marL="228600" indent="-228600" eaLnBrk="1" hangingPunct="1">
              <a:buFont typeface="Tahoma" charset="0"/>
              <a:buAutoNum type="arabicPeriod"/>
            </a:pPr>
            <a:endParaRPr lang="en-US" altLang="en-US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52400" y="8458200"/>
            <a:ext cx="50292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 sz="1200">
                <a:latin typeface="Tahoma" charset="0"/>
                <a:ea typeface="Tahoma" charset="0"/>
                <a:cs typeface="Tahoma" charset="0"/>
              </a:rPr>
              <a:t>©International Technology Education Association</a:t>
            </a:r>
          </a:p>
          <a:p>
            <a:r>
              <a:rPr lang="en-US" altLang="en-US" sz="1200">
                <a:latin typeface="Tahoma" charset="0"/>
                <a:ea typeface="Tahoma" charset="0"/>
                <a:cs typeface="Tahoma" charset="0"/>
              </a:rPr>
              <a:t>	Center to Advance the Teaching of Technology &amp; Science</a:t>
            </a:r>
          </a:p>
          <a:p>
            <a:r>
              <a:rPr lang="en-US" altLang="en-US" sz="1200">
                <a:latin typeface="Tahoma" charset="0"/>
                <a:ea typeface="Tahoma" charset="0"/>
                <a:cs typeface="Tahoma" charset="0"/>
              </a:rPr>
              <a:t>	Engineering byDesign™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10200" y="8763000"/>
            <a:ext cx="12954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>
                <a:latin typeface="Tahoma" charset="0"/>
                <a:ea typeface="Tahoma" charset="0"/>
                <a:cs typeface="Tahoma" charset="0"/>
              </a:rPr>
              <a:t>Slide #</a:t>
            </a:r>
            <a:fld id="{7203E46E-0E61-E04B-A119-67D919506B00}" type="slidenum">
              <a:rPr lang="en-US" altLang="en-US">
                <a:latin typeface="Tahoma" charset="0"/>
                <a:ea typeface="Tahoma" charset="0"/>
                <a:cs typeface="Tahoma" charset="0"/>
              </a:rPr>
              <a:pPr/>
              <a:t>1</a:t>
            </a:fld>
            <a:endParaRPr lang="en-US" altLang="en-US">
              <a:latin typeface="Tahoma" charset="0"/>
              <a:ea typeface="Tahoma" charset="0"/>
              <a:cs typeface="Tahoma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4648200"/>
            <a:ext cx="5867400" cy="3657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marL="228600" indent="-228600" eaLnBrk="1" hangingPunct="1">
              <a:buFont typeface="Tahoma" charset="0"/>
              <a:buAutoNum type="arabicPeriod"/>
            </a:pPr>
            <a:endParaRPr lang="en-US" altLang="en-US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52400" y="8458200"/>
            <a:ext cx="50292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 sz="1200">
                <a:latin typeface="Tahoma" charset="0"/>
                <a:ea typeface="Tahoma" charset="0"/>
                <a:cs typeface="Tahoma" charset="0"/>
              </a:rPr>
              <a:t>©International Technology Education Association</a:t>
            </a:r>
          </a:p>
          <a:p>
            <a:r>
              <a:rPr lang="en-US" altLang="en-US" sz="1200">
                <a:latin typeface="Tahoma" charset="0"/>
                <a:ea typeface="Tahoma" charset="0"/>
                <a:cs typeface="Tahoma" charset="0"/>
              </a:rPr>
              <a:t>	Center to Advance the Teaching of Technology &amp; Science</a:t>
            </a:r>
          </a:p>
          <a:p>
            <a:r>
              <a:rPr lang="en-US" altLang="en-US" sz="1200">
                <a:latin typeface="Tahoma" charset="0"/>
                <a:ea typeface="Tahoma" charset="0"/>
                <a:cs typeface="Tahoma" charset="0"/>
              </a:rPr>
              <a:t>	Engineering byDesign™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10200" y="8763000"/>
            <a:ext cx="12954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>
                <a:latin typeface="Tahoma" charset="0"/>
                <a:ea typeface="Tahoma" charset="0"/>
                <a:cs typeface="Tahoma" charset="0"/>
              </a:rPr>
              <a:t>Slide #</a:t>
            </a:r>
            <a:fld id="{F6315E52-5975-604A-BAC3-708C38A7474B}" type="slidenum">
              <a:rPr lang="en-US" altLang="en-US">
                <a:latin typeface="Tahoma" charset="0"/>
                <a:ea typeface="Tahoma" charset="0"/>
                <a:cs typeface="Tahoma" charset="0"/>
              </a:rPr>
              <a:pPr/>
              <a:t>10</a:t>
            </a:fld>
            <a:endParaRPr lang="en-US" altLang="en-US">
              <a:latin typeface="Tahoma" charset="0"/>
              <a:ea typeface="Tahoma" charset="0"/>
              <a:cs typeface="Tahoma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4648200"/>
            <a:ext cx="5867400" cy="3657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marL="228600" indent="-228600" eaLnBrk="1" hangingPunct="1">
              <a:buFont typeface="Tahoma" charset="0"/>
              <a:buAutoNum type="arabicPeriod"/>
            </a:pPr>
            <a:endParaRPr lang="en-US" altLang="en-US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52400" y="8458200"/>
            <a:ext cx="50292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 sz="1200">
                <a:latin typeface="Tahoma" charset="0"/>
                <a:ea typeface="Tahoma" charset="0"/>
                <a:cs typeface="Tahoma" charset="0"/>
              </a:rPr>
              <a:t>©International Technology Education Association</a:t>
            </a:r>
          </a:p>
          <a:p>
            <a:r>
              <a:rPr lang="en-US" altLang="en-US" sz="1200">
                <a:latin typeface="Tahoma" charset="0"/>
                <a:ea typeface="Tahoma" charset="0"/>
                <a:cs typeface="Tahoma" charset="0"/>
              </a:rPr>
              <a:t>	Center to Advance the Teaching of Technology &amp; Science</a:t>
            </a:r>
          </a:p>
          <a:p>
            <a:r>
              <a:rPr lang="en-US" altLang="en-US" sz="1200">
                <a:latin typeface="Tahoma" charset="0"/>
                <a:ea typeface="Tahoma" charset="0"/>
                <a:cs typeface="Tahoma" charset="0"/>
              </a:rPr>
              <a:t>	Engineering byDesign™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10200" y="8763000"/>
            <a:ext cx="12954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>
                <a:latin typeface="Tahoma" charset="0"/>
                <a:ea typeface="Tahoma" charset="0"/>
                <a:cs typeface="Tahoma" charset="0"/>
              </a:rPr>
              <a:t>Slide #</a:t>
            </a:r>
            <a:fld id="{F9B9F323-4DAA-A646-8BE5-389EF9E3266A}" type="slidenum">
              <a:rPr lang="en-US" altLang="en-US">
                <a:latin typeface="Tahoma" charset="0"/>
                <a:ea typeface="Tahoma" charset="0"/>
                <a:cs typeface="Tahoma" charset="0"/>
              </a:rPr>
              <a:pPr/>
              <a:t>11</a:t>
            </a:fld>
            <a:endParaRPr lang="en-US" altLang="en-US">
              <a:latin typeface="Tahoma" charset="0"/>
              <a:ea typeface="Tahoma" charset="0"/>
              <a:cs typeface="Tahoma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4648200"/>
            <a:ext cx="5867400" cy="3657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marL="228600" indent="-228600" eaLnBrk="1" hangingPunct="1">
              <a:buFont typeface="Tahoma" charset="0"/>
              <a:buAutoNum type="arabicPeriod"/>
            </a:pPr>
            <a:endParaRPr lang="en-US" altLang="en-US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17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52400" y="8458200"/>
            <a:ext cx="50292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 sz="1200">
                <a:latin typeface="Tahoma" charset="0"/>
                <a:ea typeface="Tahoma" charset="0"/>
                <a:cs typeface="Tahoma" charset="0"/>
              </a:rPr>
              <a:t>©International Technology Education Association</a:t>
            </a:r>
          </a:p>
          <a:p>
            <a:r>
              <a:rPr lang="en-US" altLang="en-US" sz="1200">
                <a:latin typeface="Tahoma" charset="0"/>
                <a:ea typeface="Tahoma" charset="0"/>
                <a:cs typeface="Tahoma" charset="0"/>
              </a:rPr>
              <a:t>	Center to Advance the Teaching of Technology &amp; Science</a:t>
            </a:r>
          </a:p>
          <a:p>
            <a:r>
              <a:rPr lang="en-US" altLang="en-US" sz="1200">
                <a:latin typeface="Tahoma" charset="0"/>
                <a:ea typeface="Tahoma" charset="0"/>
                <a:cs typeface="Tahoma" charset="0"/>
              </a:rPr>
              <a:t>	Engineering byDesign™</a:t>
            </a:r>
          </a:p>
        </p:txBody>
      </p:sp>
      <p:sp>
        <p:nvSpPr>
          <p:cNvPr id="317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10200" y="8763000"/>
            <a:ext cx="12954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>
                <a:latin typeface="Tahoma" charset="0"/>
                <a:ea typeface="Tahoma" charset="0"/>
                <a:cs typeface="Tahoma" charset="0"/>
              </a:rPr>
              <a:t>Slide #</a:t>
            </a:r>
            <a:fld id="{B182FF82-FAEA-684E-B024-17AD755BE87A}" type="slidenum">
              <a:rPr lang="en-US" altLang="en-US">
                <a:latin typeface="Tahoma" charset="0"/>
                <a:ea typeface="Tahoma" charset="0"/>
                <a:cs typeface="Tahoma" charset="0"/>
              </a:rPr>
              <a:pPr/>
              <a:t>12</a:t>
            </a:fld>
            <a:endParaRPr lang="en-US" altLang="en-US">
              <a:latin typeface="Tahoma" charset="0"/>
              <a:ea typeface="Tahoma" charset="0"/>
              <a:cs typeface="Tahoma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4648200"/>
            <a:ext cx="5867400" cy="3657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marL="228600" indent="-228600" eaLnBrk="1" hangingPunct="1">
              <a:buFont typeface="Tahoma" charset="0"/>
              <a:buAutoNum type="arabicPeriod"/>
            </a:pPr>
            <a:endParaRPr lang="en-US" altLang="en-US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52400" y="8458200"/>
            <a:ext cx="50292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 sz="1200">
                <a:latin typeface="Tahoma" charset="0"/>
                <a:ea typeface="Tahoma" charset="0"/>
                <a:cs typeface="Tahoma" charset="0"/>
              </a:rPr>
              <a:t>©International Technology Education Association</a:t>
            </a:r>
          </a:p>
          <a:p>
            <a:r>
              <a:rPr lang="en-US" altLang="en-US" sz="1200">
                <a:latin typeface="Tahoma" charset="0"/>
                <a:ea typeface="Tahoma" charset="0"/>
                <a:cs typeface="Tahoma" charset="0"/>
              </a:rPr>
              <a:t>	Center to Advance the Teaching of Technology &amp; Science</a:t>
            </a:r>
          </a:p>
          <a:p>
            <a:r>
              <a:rPr lang="en-US" altLang="en-US" sz="1200">
                <a:latin typeface="Tahoma" charset="0"/>
                <a:ea typeface="Tahoma" charset="0"/>
                <a:cs typeface="Tahoma" charset="0"/>
              </a:rPr>
              <a:t>	Engineering byDesign™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10200" y="8763000"/>
            <a:ext cx="12954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>
                <a:latin typeface="Tahoma" charset="0"/>
                <a:ea typeface="Tahoma" charset="0"/>
                <a:cs typeface="Tahoma" charset="0"/>
              </a:rPr>
              <a:t>Slide #</a:t>
            </a:r>
            <a:fld id="{77870591-6A46-CB4E-8EA3-4B7CB699E7A4}" type="slidenum">
              <a:rPr lang="en-US" altLang="en-US">
                <a:latin typeface="Tahoma" charset="0"/>
                <a:ea typeface="Tahoma" charset="0"/>
                <a:cs typeface="Tahoma" charset="0"/>
              </a:rPr>
              <a:pPr/>
              <a:t>2</a:t>
            </a:fld>
            <a:endParaRPr lang="en-US" altLang="en-US">
              <a:latin typeface="Tahoma" charset="0"/>
              <a:ea typeface="Tahoma" charset="0"/>
              <a:cs typeface="Tahoma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4648200"/>
            <a:ext cx="5867400" cy="3657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marL="228600" indent="-228600" eaLnBrk="1" hangingPunct="1">
              <a:buFont typeface="Tahoma" charset="0"/>
              <a:buAutoNum type="arabicPeriod"/>
            </a:pPr>
            <a:endParaRPr lang="en-US" altLang="en-US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52400" y="8458200"/>
            <a:ext cx="50292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 sz="1200">
                <a:latin typeface="Tahoma" charset="0"/>
                <a:ea typeface="Tahoma" charset="0"/>
                <a:cs typeface="Tahoma" charset="0"/>
              </a:rPr>
              <a:t>©International Technology Education Association</a:t>
            </a:r>
          </a:p>
          <a:p>
            <a:r>
              <a:rPr lang="en-US" altLang="en-US" sz="1200">
                <a:latin typeface="Tahoma" charset="0"/>
                <a:ea typeface="Tahoma" charset="0"/>
                <a:cs typeface="Tahoma" charset="0"/>
              </a:rPr>
              <a:t>	Center to Advance the Teaching of Technology &amp; Science</a:t>
            </a:r>
          </a:p>
          <a:p>
            <a:r>
              <a:rPr lang="en-US" altLang="en-US" sz="1200">
                <a:latin typeface="Tahoma" charset="0"/>
                <a:ea typeface="Tahoma" charset="0"/>
                <a:cs typeface="Tahoma" charset="0"/>
              </a:rPr>
              <a:t>	Engineering byDesign™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10200" y="8763000"/>
            <a:ext cx="12954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>
                <a:latin typeface="Tahoma" charset="0"/>
                <a:ea typeface="Tahoma" charset="0"/>
                <a:cs typeface="Tahoma" charset="0"/>
              </a:rPr>
              <a:t>Slide #</a:t>
            </a:r>
            <a:fld id="{36A180DE-0FFD-124E-857E-176998CD46E3}" type="slidenum">
              <a:rPr lang="en-US" altLang="en-US">
                <a:latin typeface="Tahoma" charset="0"/>
                <a:ea typeface="Tahoma" charset="0"/>
                <a:cs typeface="Tahoma" charset="0"/>
              </a:rPr>
              <a:pPr/>
              <a:t>3</a:t>
            </a:fld>
            <a:endParaRPr lang="en-US" altLang="en-US">
              <a:latin typeface="Tahoma" charset="0"/>
              <a:ea typeface="Tahoma" charset="0"/>
              <a:cs typeface="Tahoma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4648200"/>
            <a:ext cx="5867400" cy="3657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marL="228600" indent="-228600" eaLnBrk="1" hangingPunct="1">
              <a:buFont typeface="Tahoma" charset="0"/>
              <a:buAutoNum type="arabicPeriod"/>
            </a:pPr>
            <a:endParaRPr lang="en-US" altLang="en-US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52400" y="8458200"/>
            <a:ext cx="50292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 sz="1200">
                <a:latin typeface="Tahoma" charset="0"/>
                <a:ea typeface="Tahoma" charset="0"/>
                <a:cs typeface="Tahoma" charset="0"/>
              </a:rPr>
              <a:t>©International Technology Education Association</a:t>
            </a:r>
          </a:p>
          <a:p>
            <a:r>
              <a:rPr lang="en-US" altLang="en-US" sz="1200">
                <a:latin typeface="Tahoma" charset="0"/>
                <a:ea typeface="Tahoma" charset="0"/>
                <a:cs typeface="Tahoma" charset="0"/>
              </a:rPr>
              <a:t>	Center to Advance the Teaching of Technology &amp; Science</a:t>
            </a:r>
          </a:p>
          <a:p>
            <a:r>
              <a:rPr lang="en-US" altLang="en-US" sz="1200">
                <a:latin typeface="Tahoma" charset="0"/>
                <a:ea typeface="Tahoma" charset="0"/>
                <a:cs typeface="Tahoma" charset="0"/>
              </a:rPr>
              <a:t>	Engineering byDesign™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10200" y="8763000"/>
            <a:ext cx="12954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>
                <a:latin typeface="Tahoma" charset="0"/>
                <a:ea typeface="Tahoma" charset="0"/>
                <a:cs typeface="Tahoma" charset="0"/>
              </a:rPr>
              <a:t>Slide #</a:t>
            </a:r>
            <a:fld id="{519CEC11-E0D1-864F-A284-3BB68EE80BF8}" type="slidenum">
              <a:rPr lang="en-US" altLang="en-US">
                <a:latin typeface="Tahoma" charset="0"/>
                <a:ea typeface="Tahoma" charset="0"/>
                <a:cs typeface="Tahoma" charset="0"/>
              </a:rPr>
              <a:pPr/>
              <a:t>4</a:t>
            </a:fld>
            <a:endParaRPr lang="en-US" altLang="en-US">
              <a:latin typeface="Tahoma" charset="0"/>
              <a:ea typeface="Tahoma" charset="0"/>
              <a:cs typeface="Tahoma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4648200"/>
            <a:ext cx="5867400" cy="3657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marL="228600" indent="-228600" eaLnBrk="1" hangingPunct="1">
              <a:buFont typeface="Tahoma" charset="0"/>
              <a:buAutoNum type="arabicPeriod"/>
            </a:pPr>
            <a:endParaRPr lang="en-US" altLang="en-US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52400" y="8458200"/>
            <a:ext cx="50292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 sz="1200">
                <a:latin typeface="Tahoma" charset="0"/>
                <a:ea typeface="Tahoma" charset="0"/>
                <a:cs typeface="Tahoma" charset="0"/>
              </a:rPr>
              <a:t>©International Technology Education Association</a:t>
            </a:r>
          </a:p>
          <a:p>
            <a:r>
              <a:rPr lang="en-US" altLang="en-US" sz="1200">
                <a:latin typeface="Tahoma" charset="0"/>
                <a:ea typeface="Tahoma" charset="0"/>
                <a:cs typeface="Tahoma" charset="0"/>
              </a:rPr>
              <a:t>	Center to Advance the Teaching of Technology &amp; Science</a:t>
            </a:r>
          </a:p>
          <a:p>
            <a:r>
              <a:rPr lang="en-US" altLang="en-US" sz="1200">
                <a:latin typeface="Tahoma" charset="0"/>
                <a:ea typeface="Tahoma" charset="0"/>
                <a:cs typeface="Tahoma" charset="0"/>
              </a:rPr>
              <a:t>	Engineering byDesign™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10200" y="8763000"/>
            <a:ext cx="12954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>
                <a:latin typeface="Tahoma" charset="0"/>
                <a:ea typeface="Tahoma" charset="0"/>
                <a:cs typeface="Tahoma" charset="0"/>
              </a:rPr>
              <a:t>Slide #</a:t>
            </a:r>
            <a:fld id="{24C1311F-415C-3544-9AB6-CB842D07C2B5}" type="slidenum">
              <a:rPr lang="en-US" altLang="en-US">
                <a:latin typeface="Tahoma" charset="0"/>
                <a:ea typeface="Tahoma" charset="0"/>
                <a:cs typeface="Tahoma" charset="0"/>
              </a:rPr>
              <a:pPr/>
              <a:t>5</a:t>
            </a:fld>
            <a:endParaRPr lang="en-US" altLang="en-US">
              <a:latin typeface="Tahoma" charset="0"/>
              <a:ea typeface="Tahoma" charset="0"/>
              <a:cs typeface="Tahoma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4648200"/>
            <a:ext cx="5867400" cy="3657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marL="228600" indent="-228600" eaLnBrk="1" hangingPunct="1">
              <a:buFont typeface="Tahoma" charset="0"/>
              <a:buAutoNum type="arabicPeriod"/>
            </a:pPr>
            <a:endParaRPr lang="en-US" altLang="en-US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52400" y="8458200"/>
            <a:ext cx="50292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 sz="1200">
                <a:latin typeface="Tahoma" charset="0"/>
                <a:ea typeface="Tahoma" charset="0"/>
                <a:cs typeface="Tahoma" charset="0"/>
              </a:rPr>
              <a:t>©International Technology Education Association</a:t>
            </a:r>
          </a:p>
          <a:p>
            <a:r>
              <a:rPr lang="en-US" altLang="en-US" sz="1200">
                <a:latin typeface="Tahoma" charset="0"/>
                <a:ea typeface="Tahoma" charset="0"/>
                <a:cs typeface="Tahoma" charset="0"/>
              </a:rPr>
              <a:t>	Center to Advance the Teaching of Technology &amp; Science</a:t>
            </a:r>
          </a:p>
          <a:p>
            <a:r>
              <a:rPr lang="en-US" altLang="en-US" sz="1200">
                <a:latin typeface="Tahoma" charset="0"/>
                <a:ea typeface="Tahoma" charset="0"/>
                <a:cs typeface="Tahoma" charset="0"/>
              </a:rPr>
              <a:t>	Engineering byDesign™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10200" y="8763000"/>
            <a:ext cx="12954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>
                <a:latin typeface="Tahoma" charset="0"/>
                <a:ea typeface="Tahoma" charset="0"/>
                <a:cs typeface="Tahoma" charset="0"/>
              </a:rPr>
              <a:t>Slide #</a:t>
            </a:r>
            <a:fld id="{2BEA0971-30C6-4540-B056-862AC7DA429A}" type="slidenum">
              <a:rPr lang="en-US" altLang="en-US">
                <a:latin typeface="Tahoma" charset="0"/>
                <a:ea typeface="Tahoma" charset="0"/>
                <a:cs typeface="Tahoma" charset="0"/>
              </a:rPr>
              <a:pPr/>
              <a:t>6</a:t>
            </a:fld>
            <a:endParaRPr lang="en-US" altLang="en-US">
              <a:latin typeface="Tahoma" charset="0"/>
              <a:ea typeface="Tahoma" charset="0"/>
              <a:cs typeface="Tahoma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4648200"/>
            <a:ext cx="5867400" cy="3657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marL="228600" indent="-228600" eaLnBrk="1" hangingPunct="1">
              <a:buFont typeface="Tahoma" charset="0"/>
              <a:buAutoNum type="arabicPeriod"/>
            </a:pPr>
            <a:endParaRPr lang="en-US" altLang="en-US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52400" y="8458200"/>
            <a:ext cx="50292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 sz="1200">
                <a:latin typeface="Tahoma" charset="0"/>
                <a:ea typeface="Tahoma" charset="0"/>
                <a:cs typeface="Tahoma" charset="0"/>
              </a:rPr>
              <a:t>©International Technology Education Association</a:t>
            </a:r>
          </a:p>
          <a:p>
            <a:r>
              <a:rPr lang="en-US" altLang="en-US" sz="1200">
                <a:latin typeface="Tahoma" charset="0"/>
                <a:ea typeface="Tahoma" charset="0"/>
                <a:cs typeface="Tahoma" charset="0"/>
              </a:rPr>
              <a:t>	Center to Advance the Teaching of Technology &amp; Science</a:t>
            </a:r>
          </a:p>
          <a:p>
            <a:r>
              <a:rPr lang="en-US" altLang="en-US" sz="1200">
                <a:latin typeface="Tahoma" charset="0"/>
                <a:ea typeface="Tahoma" charset="0"/>
                <a:cs typeface="Tahoma" charset="0"/>
              </a:rPr>
              <a:t>	Engineering byDesign™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10200" y="8763000"/>
            <a:ext cx="12954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>
                <a:latin typeface="Tahoma" charset="0"/>
                <a:ea typeface="Tahoma" charset="0"/>
                <a:cs typeface="Tahoma" charset="0"/>
              </a:rPr>
              <a:t>Slide #</a:t>
            </a:r>
            <a:fld id="{2D0A1923-9CC0-4140-912C-05A5FF552FDB}" type="slidenum">
              <a:rPr lang="en-US" altLang="en-US">
                <a:latin typeface="Tahoma" charset="0"/>
                <a:ea typeface="Tahoma" charset="0"/>
                <a:cs typeface="Tahoma" charset="0"/>
              </a:rPr>
              <a:pPr/>
              <a:t>7</a:t>
            </a:fld>
            <a:endParaRPr lang="en-US" altLang="en-US">
              <a:latin typeface="Tahoma" charset="0"/>
              <a:ea typeface="Tahoma" charset="0"/>
              <a:cs typeface="Tahoma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4648200"/>
            <a:ext cx="5867400" cy="3657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marL="228600" indent="-228600" eaLnBrk="1" hangingPunct="1">
              <a:buFont typeface="Tahoma" charset="0"/>
              <a:buAutoNum type="arabicPeriod"/>
            </a:pPr>
            <a:endParaRPr lang="en-US" altLang="en-US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52400" y="8458200"/>
            <a:ext cx="50292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 sz="1200">
                <a:latin typeface="Tahoma" charset="0"/>
                <a:ea typeface="Tahoma" charset="0"/>
                <a:cs typeface="Tahoma" charset="0"/>
              </a:rPr>
              <a:t>©International Technology Education Association</a:t>
            </a:r>
          </a:p>
          <a:p>
            <a:r>
              <a:rPr lang="en-US" altLang="en-US" sz="1200">
                <a:latin typeface="Tahoma" charset="0"/>
                <a:ea typeface="Tahoma" charset="0"/>
                <a:cs typeface="Tahoma" charset="0"/>
              </a:rPr>
              <a:t>	Center to Advance the Teaching of Technology &amp; Science</a:t>
            </a:r>
          </a:p>
          <a:p>
            <a:r>
              <a:rPr lang="en-US" altLang="en-US" sz="1200">
                <a:latin typeface="Tahoma" charset="0"/>
                <a:ea typeface="Tahoma" charset="0"/>
                <a:cs typeface="Tahoma" charset="0"/>
              </a:rPr>
              <a:t>	Engineering byDesign™</a:t>
            </a:r>
          </a:p>
        </p:txBody>
      </p:sp>
      <p:sp>
        <p:nvSpPr>
          <p:cNvPr id="276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10200" y="8763000"/>
            <a:ext cx="12954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>
                <a:latin typeface="Tahoma" charset="0"/>
                <a:ea typeface="Tahoma" charset="0"/>
                <a:cs typeface="Tahoma" charset="0"/>
              </a:rPr>
              <a:t>Slide #</a:t>
            </a:r>
            <a:fld id="{5D44999E-24AA-D947-8DEF-42CF61F909EB}" type="slidenum">
              <a:rPr lang="en-US" altLang="en-US">
                <a:latin typeface="Tahoma" charset="0"/>
                <a:ea typeface="Tahoma" charset="0"/>
                <a:cs typeface="Tahoma" charset="0"/>
              </a:rPr>
              <a:pPr/>
              <a:t>8</a:t>
            </a:fld>
            <a:endParaRPr lang="en-US" altLang="en-US">
              <a:latin typeface="Tahoma" charset="0"/>
              <a:ea typeface="Tahoma" charset="0"/>
              <a:cs typeface="Tahoma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4648200"/>
            <a:ext cx="5867400" cy="3657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marL="228600" indent="-228600" eaLnBrk="1" hangingPunct="1">
              <a:buFont typeface="Tahoma" charset="0"/>
              <a:buAutoNum type="arabicPeriod"/>
            </a:pPr>
            <a:endParaRPr lang="en-US" altLang="en-US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52400" y="8458200"/>
            <a:ext cx="50292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 sz="1200">
                <a:latin typeface="Tahoma" charset="0"/>
                <a:ea typeface="Tahoma" charset="0"/>
                <a:cs typeface="Tahoma" charset="0"/>
              </a:rPr>
              <a:t>©International Technology Education Association</a:t>
            </a:r>
          </a:p>
          <a:p>
            <a:r>
              <a:rPr lang="en-US" altLang="en-US" sz="1200">
                <a:latin typeface="Tahoma" charset="0"/>
                <a:ea typeface="Tahoma" charset="0"/>
                <a:cs typeface="Tahoma" charset="0"/>
              </a:rPr>
              <a:t>	Center to Advance the Teaching of Technology &amp; Science</a:t>
            </a:r>
          </a:p>
          <a:p>
            <a:r>
              <a:rPr lang="en-US" altLang="en-US" sz="1200">
                <a:latin typeface="Tahoma" charset="0"/>
                <a:ea typeface="Tahoma" charset="0"/>
                <a:cs typeface="Tahoma" charset="0"/>
              </a:rPr>
              <a:t>	Engineering byDesign™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10200" y="8763000"/>
            <a:ext cx="12954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>
                <a:latin typeface="Tahoma" charset="0"/>
                <a:ea typeface="Tahoma" charset="0"/>
                <a:cs typeface="Tahoma" charset="0"/>
              </a:rPr>
              <a:t>Slide #</a:t>
            </a:r>
            <a:fld id="{1156C827-0330-1B4D-B1FC-528C5343E40F}" type="slidenum">
              <a:rPr lang="en-US" altLang="en-US">
                <a:latin typeface="Tahoma" charset="0"/>
                <a:ea typeface="Tahoma" charset="0"/>
                <a:cs typeface="Tahoma" charset="0"/>
              </a:rPr>
              <a:pPr/>
              <a:t>9</a:t>
            </a:fld>
            <a:endParaRPr lang="en-US" altLang="en-US">
              <a:latin typeface="Tahoma" charset="0"/>
              <a:ea typeface="Tahoma" charset="0"/>
              <a:cs typeface="Tahoma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45F811C-E829-5C45-A530-05587B3AF0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2131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C2FA0D-4E8F-9D49-96F8-5019C8AC26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7819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B4C899-F7C6-D343-B323-3585E769F1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8660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66738" y="304800"/>
            <a:ext cx="8008937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DD5778-2BF1-9A4E-9DD9-119800FC6A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2900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D3B5DC-F6B0-AE46-9704-005F943625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6616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9BE6CC-4D21-3D40-80B6-FBA28AA22D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7647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C57F34-F406-A64B-A2CF-B1F77B55B2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1330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2BE6BD-D9F5-0744-945D-0AE9341222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739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E14A93-FD53-6A4A-8BC6-1AF5EF988E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411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8F719-0325-1D44-B649-F370C66912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1305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04F11C-7B54-8248-AE83-777F3AADCB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7292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2FD10F-ADF0-904E-8C19-0CDEBE8296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2056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E4F5FE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389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29389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389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389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A3D782-EC7C-E44B-8ECA-B7371744BD6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  <p:sldLayoutId id="214748387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png"/><Relationship Id="rId6" Type="http://schemas.openxmlformats.org/officeDocument/2006/relationships/image" Target="../media/image10.png"/><Relationship Id="rId7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png"/><Relationship Id="rId6" Type="http://schemas.openxmlformats.org/officeDocument/2006/relationships/image" Target="../media/image11.png"/><Relationship Id="rId7" Type="http://schemas.openxmlformats.org/officeDocument/2006/relationships/image" Target="../media/image7.png"/><Relationship Id="rId8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png"/><Relationship Id="rId6" Type="http://schemas.openxmlformats.org/officeDocument/2006/relationships/image" Target="../media/image7.png"/><Relationship Id="rId7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EbD 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88900"/>
            <a:ext cx="2001838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EbD Log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7438"/>
            <a:ext cx="914400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6019800"/>
            <a:ext cx="6858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685800" y="990600"/>
            <a:ext cx="7772400" cy="1371600"/>
          </a:xfrm>
          <a:prstGeom prst="rect">
            <a:avLst/>
          </a:prstGeom>
        </p:spPr>
        <p:txBody>
          <a:bodyPr/>
          <a:lstStyle/>
          <a:p>
            <a:pPr algn="r" eaLnBrk="0" hangingPunct="0">
              <a:defRPr/>
            </a:pPr>
            <a:r>
              <a:rPr lang="en-US" sz="3800" kern="0" dirty="0">
                <a:solidFill>
                  <a:srgbClr val="0033CC"/>
                </a:solidFill>
                <a:latin typeface="+mj-lt"/>
                <a:ea typeface="+mj-ea"/>
                <a:cs typeface="+mj-cs"/>
              </a:rPr>
              <a:t>Orthographic Projection Drawings</a:t>
            </a: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1447800" y="3429000"/>
            <a:ext cx="7010400" cy="1600200"/>
          </a:xfrm>
          <a:prstGeom prst="rect">
            <a:avLst/>
          </a:prstGeom>
        </p:spPr>
        <p:txBody>
          <a:bodyPr/>
          <a:lstStyle/>
          <a:p>
            <a:pPr marL="469900" indent="-469900" algn="ctr" eaLnBrk="0" hangingPunct="0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3000" kern="0" dirty="0" smtClean="0">
                <a:solidFill>
                  <a:srgbClr val="009900"/>
                </a:solidFill>
                <a:latin typeface="+mn-lt"/>
                <a:ea typeface="+mn-ea"/>
                <a:cs typeface="+mn-cs"/>
              </a:rPr>
              <a:t>FOT</a:t>
            </a:r>
            <a:endParaRPr lang="en-US" sz="3000" kern="0" dirty="0">
              <a:solidFill>
                <a:srgbClr val="009900"/>
              </a:solidFill>
              <a:latin typeface="+mn-lt"/>
              <a:ea typeface="+mn-ea"/>
              <a:cs typeface="+mn-cs"/>
            </a:endParaRPr>
          </a:p>
          <a:p>
            <a:pPr marL="469900" indent="-469900" algn="ctr" eaLnBrk="0" hangingPunct="0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3000" kern="0" dirty="0">
                <a:solidFill>
                  <a:srgbClr val="009900"/>
                </a:solidFill>
                <a:latin typeface="+mn-lt"/>
                <a:ea typeface="+mn-ea"/>
                <a:cs typeface="+mn-cs"/>
              </a:rPr>
              <a:t>Student Resource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EbD 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88900"/>
            <a:ext cx="2001838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 descr="EbD Log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7438"/>
            <a:ext cx="914400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6019800"/>
            <a:ext cx="6858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pPr algn="r" eaLnBrk="0" hangingPunct="0">
              <a:defRPr/>
            </a:pPr>
            <a:r>
              <a:rPr lang="en-US" sz="3800" kern="0" dirty="0">
                <a:solidFill>
                  <a:srgbClr val="0033CC"/>
                </a:solidFill>
                <a:latin typeface="+mj-lt"/>
                <a:ea typeface="+mj-ea"/>
                <a:cs typeface="+mj-cs"/>
              </a:rPr>
              <a:t>Drawing the Side View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495800" y="1371600"/>
            <a:ext cx="4267200" cy="4648200"/>
          </a:xfrm>
          <a:prstGeom prst="rect">
            <a:avLst/>
          </a:prstGeom>
        </p:spPr>
        <p:txBody>
          <a:bodyPr/>
          <a:lstStyle/>
          <a:p>
            <a:pPr marL="469900" indent="-469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en-US" sz="2400" dirty="0">
                <a:solidFill>
                  <a:srgbClr val="009900"/>
                </a:solidFill>
                <a:latin typeface="+mn-lt"/>
                <a:ea typeface="+mn-ea"/>
                <a:cs typeface="+mn-cs"/>
              </a:rPr>
              <a:t>Draw a line extending from the top right corner of the front view at 45 degrees. </a:t>
            </a:r>
          </a:p>
          <a:p>
            <a:pPr marL="469900" indent="-469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en-US" sz="2400" dirty="0">
                <a:solidFill>
                  <a:srgbClr val="009900"/>
                </a:solidFill>
                <a:latin typeface="+mn-lt"/>
                <a:ea typeface="+mn-ea"/>
                <a:cs typeface="+mn-cs"/>
              </a:rPr>
              <a:t>Draw all horizontal projections from each view.</a:t>
            </a:r>
          </a:p>
          <a:p>
            <a:pPr marL="469900" indent="-469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en-US" sz="2400" dirty="0">
                <a:solidFill>
                  <a:srgbClr val="009900"/>
                </a:solidFill>
                <a:latin typeface="+mn-lt"/>
                <a:ea typeface="+mn-ea"/>
                <a:cs typeface="+mn-cs"/>
              </a:rPr>
              <a:t>Make vertical projections from the points where the projections intersect the 45 degree line.</a:t>
            </a:r>
          </a:p>
          <a:p>
            <a:pPr marL="469900" indent="-469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endParaRPr lang="en-US" sz="2400" kern="0" dirty="0">
              <a:solidFill>
                <a:srgbClr val="0099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4343" name="Picture 30" descr="front view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648200"/>
            <a:ext cx="2133600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4" name="Line 33"/>
          <p:cNvSpPr>
            <a:spLocks noChangeShapeType="1"/>
          </p:cNvSpPr>
          <p:nvPr/>
        </p:nvSpPr>
        <p:spPr bwMode="auto">
          <a:xfrm flipV="1">
            <a:off x="2514600" y="2667000"/>
            <a:ext cx="19812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34"/>
          <p:cNvSpPr>
            <a:spLocks noChangeShapeType="1"/>
          </p:cNvSpPr>
          <p:nvPr/>
        </p:nvSpPr>
        <p:spPr bwMode="auto">
          <a:xfrm>
            <a:off x="1524000" y="57150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35"/>
          <p:cNvSpPr>
            <a:spLocks noChangeShapeType="1"/>
          </p:cNvSpPr>
          <p:nvPr/>
        </p:nvSpPr>
        <p:spPr bwMode="auto">
          <a:xfrm>
            <a:off x="2514600" y="5303838"/>
            <a:ext cx="2209800" cy="30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36"/>
          <p:cNvSpPr>
            <a:spLocks noChangeShapeType="1"/>
          </p:cNvSpPr>
          <p:nvPr/>
        </p:nvSpPr>
        <p:spPr bwMode="auto">
          <a:xfrm>
            <a:off x="2514600" y="47244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37"/>
          <p:cNvSpPr>
            <a:spLocks noChangeShapeType="1"/>
          </p:cNvSpPr>
          <p:nvPr/>
        </p:nvSpPr>
        <p:spPr bwMode="auto">
          <a:xfrm>
            <a:off x="2514600" y="3505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38"/>
          <p:cNvSpPr>
            <a:spLocks noChangeShapeType="1"/>
          </p:cNvSpPr>
          <p:nvPr/>
        </p:nvSpPr>
        <p:spPr bwMode="auto">
          <a:xfrm>
            <a:off x="2514600" y="28956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39"/>
          <p:cNvSpPr>
            <a:spLocks noChangeShapeType="1"/>
          </p:cNvSpPr>
          <p:nvPr/>
        </p:nvSpPr>
        <p:spPr bwMode="auto">
          <a:xfrm>
            <a:off x="3657600" y="35052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40"/>
          <p:cNvSpPr>
            <a:spLocks noChangeShapeType="1"/>
          </p:cNvSpPr>
          <p:nvPr/>
        </p:nvSpPr>
        <p:spPr bwMode="auto">
          <a:xfrm>
            <a:off x="4267200" y="28956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41"/>
          <p:cNvSpPr>
            <a:spLocks noChangeShapeType="1"/>
          </p:cNvSpPr>
          <p:nvPr/>
        </p:nvSpPr>
        <p:spPr bwMode="auto">
          <a:xfrm>
            <a:off x="2514600" y="51054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4353" name="Picture 4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19400"/>
            <a:ext cx="2181225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EbD 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88900"/>
            <a:ext cx="2001838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3" descr="EbD Log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7438"/>
            <a:ext cx="914400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6019800"/>
            <a:ext cx="6858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pPr algn="r" eaLnBrk="0" hangingPunct="0">
              <a:defRPr/>
            </a:pPr>
            <a:r>
              <a:rPr lang="en-US" sz="3800" kern="0" dirty="0">
                <a:solidFill>
                  <a:srgbClr val="0033CC"/>
                </a:solidFill>
                <a:latin typeface="+mj-lt"/>
                <a:ea typeface="+mj-ea"/>
                <a:cs typeface="+mj-cs"/>
              </a:rPr>
              <a:t>Finishing Up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895975" y="1684199"/>
            <a:ext cx="3157538" cy="4267200"/>
          </a:xfrm>
          <a:prstGeom prst="rect">
            <a:avLst/>
          </a:prstGeom>
        </p:spPr>
        <p:txBody>
          <a:bodyPr/>
          <a:lstStyle/>
          <a:p>
            <a:pPr marL="469900" indent="-469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en-US" sz="2400" dirty="0">
                <a:solidFill>
                  <a:srgbClr val="009900"/>
                </a:solidFill>
                <a:latin typeface="+mn-lt"/>
                <a:ea typeface="+mn-ea"/>
                <a:cs typeface="+mn-cs"/>
              </a:rPr>
              <a:t>Now with all 3 views we can tell exactly what the object looks like. </a:t>
            </a:r>
          </a:p>
          <a:p>
            <a:pPr marL="469900" indent="-469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en-US" sz="2400" dirty="0">
                <a:solidFill>
                  <a:srgbClr val="009900"/>
                </a:solidFill>
                <a:latin typeface="+mn-lt"/>
                <a:ea typeface="+mn-ea"/>
                <a:cs typeface="+mn-cs"/>
              </a:rPr>
              <a:t>Views can also be dimensioned very clearly and are drawn in true length.</a:t>
            </a:r>
          </a:p>
          <a:p>
            <a:pPr marL="469900" indent="-469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endParaRPr lang="en-US" sz="2400" kern="0" dirty="0">
              <a:solidFill>
                <a:srgbClr val="0099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5367" name="Picture 24" descr="right view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190999"/>
            <a:ext cx="104775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25" descr="front view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191000"/>
            <a:ext cx="329565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2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95600"/>
            <a:ext cx="33242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72000" y="3733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1.5”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467350" y="4724400"/>
            <a:ext cx="781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2.5”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EbD 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88900"/>
            <a:ext cx="2001838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3" descr="EbD Log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7438"/>
            <a:ext cx="914400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6019800"/>
            <a:ext cx="6858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pPr algn="r" eaLnBrk="0" hangingPunct="0">
              <a:defRPr/>
            </a:pPr>
            <a:r>
              <a:rPr lang="en-US" sz="3800" kern="0" dirty="0">
                <a:solidFill>
                  <a:srgbClr val="0033CC"/>
                </a:solidFill>
                <a:latin typeface="+mj-lt"/>
                <a:ea typeface="+mj-ea"/>
                <a:cs typeface="+mj-cs"/>
              </a:rPr>
              <a:t>Dimensioning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724400" y="1752600"/>
            <a:ext cx="3843338" cy="1981200"/>
          </a:xfrm>
          <a:prstGeom prst="rect">
            <a:avLst/>
          </a:prstGeom>
        </p:spPr>
        <p:txBody>
          <a:bodyPr/>
          <a:lstStyle/>
          <a:p>
            <a:pPr marL="469900" indent="-469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en-US" sz="2400" dirty="0">
                <a:solidFill>
                  <a:srgbClr val="009900"/>
                </a:solidFill>
                <a:latin typeface="+mn-lt"/>
                <a:ea typeface="+mn-ea"/>
                <a:cs typeface="+mn-cs"/>
              </a:rPr>
              <a:t>With dimensions added we get our final product ready for production.</a:t>
            </a:r>
          </a:p>
          <a:p>
            <a:pPr marL="469900" indent="-469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endParaRPr lang="en-US" sz="2400" kern="0" dirty="0">
              <a:solidFill>
                <a:srgbClr val="0099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639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886200"/>
            <a:ext cx="164782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4238625" cy="437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EbD 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88900"/>
            <a:ext cx="2001838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EbD Log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7438"/>
            <a:ext cx="914400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6019800"/>
            <a:ext cx="6858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pPr algn="r" eaLnBrk="0" hangingPunct="0">
              <a:defRPr/>
            </a:pPr>
            <a:r>
              <a:rPr lang="en-US" sz="3800" kern="0" dirty="0">
                <a:solidFill>
                  <a:srgbClr val="0033CC"/>
                </a:solidFill>
                <a:latin typeface="+mj-lt"/>
                <a:ea typeface="+mj-ea"/>
                <a:cs typeface="+mj-cs"/>
              </a:rPr>
              <a:t>Orthographic Projection Drawings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66738" y="1752600"/>
            <a:ext cx="8001000" cy="4267200"/>
          </a:xfrm>
          <a:prstGeom prst="rect">
            <a:avLst/>
          </a:prstGeom>
        </p:spPr>
        <p:txBody>
          <a:bodyPr/>
          <a:lstStyle/>
          <a:p>
            <a:pPr marL="469900" indent="-469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en-US" sz="2400" dirty="0">
                <a:solidFill>
                  <a:srgbClr val="009900"/>
                </a:solidFill>
                <a:latin typeface="+mn-lt"/>
                <a:ea typeface="+mn-ea"/>
                <a:cs typeface="+mn-cs"/>
              </a:rPr>
              <a:t>An orthographic projection drawing is the type of drawing most commonly used in the production of parts or items. </a:t>
            </a:r>
            <a:endParaRPr lang="en-US" sz="2400" dirty="0" smtClean="0">
              <a:solidFill>
                <a:srgbClr val="009900"/>
              </a:solidFill>
              <a:latin typeface="+mn-lt"/>
              <a:ea typeface="+mn-ea"/>
              <a:cs typeface="+mn-cs"/>
            </a:endParaRPr>
          </a:p>
          <a:p>
            <a:pPr marL="469900" indent="-469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en-US" sz="2400" dirty="0" smtClean="0">
                <a:solidFill>
                  <a:srgbClr val="009900"/>
                </a:solidFill>
                <a:latin typeface="+mn-lt"/>
                <a:ea typeface="+mn-ea"/>
                <a:cs typeface="+mn-cs"/>
              </a:rPr>
              <a:t>It shows </a:t>
            </a:r>
            <a:r>
              <a:rPr lang="en-US" sz="2400" dirty="0">
                <a:solidFill>
                  <a:srgbClr val="009900"/>
                </a:solidFill>
                <a:latin typeface="+mn-lt"/>
                <a:ea typeface="+mn-ea"/>
                <a:cs typeface="+mn-cs"/>
              </a:rPr>
              <a:t>multiple views of a object with detailed dimensions and information in each view.</a:t>
            </a:r>
          </a:p>
          <a:p>
            <a:pPr marL="469900" indent="-469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endParaRPr lang="en-US" sz="2400" kern="0" dirty="0">
              <a:solidFill>
                <a:srgbClr val="009900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EbD 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88900"/>
            <a:ext cx="2001838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 descr="EbD Log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7438"/>
            <a:ext cx="914400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6019800"/>
            <a:ext cx="6858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pPr algn="r" eaLnBrk="0" hangingPunct="0">
              <a:defRPr/>
            </a:pPr>
            <a:r>
              <a:rPr lang="en-US" sz="3800" kern="0" dirty="0">
                <a:solidFill>
                  <a:srgbClr val="0033CC"/>
                </a:solidFill>
                <a:latin typeface="+mj-lt"/>
                <a:ea typeface="+mj-ea"/>
                <a:cs typeface="+mj-cs"/>
              </a:rPr>
              <a:t>Most Common</a:t>
            </a:r>
          </a:p>
          <a:p>
            <a:pPr algn="r" eaLnBrk="0" hangingPunct="0">
              <a:defRPr/>
            </a:pPr>
            <a:r>
              <a:rPr lang="en-US" sz="3800" kern="0" dirty="0">
                <a:solidFill>
                  <a:srgbClr val="0033CC"/>
                </a:solidFill>
                <a:latin typeface="+mj-lt"/>
                <a:ea typeface="+mj-ea"/>
                <a:cs typeface="+mj-cs"/>
              </a:rPr>
              <a:t>Drawing</a:t>
            </a:r>
          </a:p>
        </p:txBody>
      </p:sp>
      <p:sp>
        <p:nvSpPr>
          <p:cNvPr id="6150" name="Line 3"/>
          <p:cNvSpPr>
            <a:spLocks noChangeShapeType="1"/>
          </p:cNvSpPr>
          <p:nvPr/>
        </p:nvSpPr>
        <p:spPr bwMode="auto">
          <a:xfrm>
            <a:off x="3200400" y="3733800"/>
            <a:ext cx="1588" cy="1828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151" name="Group 4"/>
          <p:cNvGrpSpPr>
            <a:grpSpLocks/>
          </p:cNvGrpSpPr>
          <p:nvPr/>
        </p:nvGrpSpPr>
        <p:grpSpPr bwMode="auto">
          <a:xfrm>
            <a:off x="3200400" y="5562600"/>
            <a:ext cx="1827213" cy="0"/>
            <a:chOff x="2016" y="4320"/>
            <a:chExt cx="1151" cy="0"/>
          </a:xfrm>
        </p:grpSpPr>
        <p:sp>
          <p:nvSpPr>
            <p:cNvPr id="6169" name="Line 5"/>
            <p:cNvSpPr>
              <a:spLocks noChangeShapeType="1"/>
            </p:cNvSpPr>
            <p:nvPr/>
          </p:nvSpPr>
          <p:spPr bwMode="auto">
            <a:xfrm>
              <a:off x="2016" y="4320"/>
              <a:ext cx="115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Text Box 6"/>
            <p:cNvSpPr txBox="1">
              <a:spLocks noChangeArrowheads="1"/>
            </p:cNvSpPr>
            <p:nvPr/>
          </p:nvSpPr>
          <p:spPr bwMode="auto">
            <a:xfrm>
              <a:off x="2016" y="4320"/>
              <a:ext cx="1153" cy="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>
              <a:spAutoFit/>
            </a:bodyPr>
            <a:lstStyle>
              <a:lvl1pPr eaLnBrk="0" hangingPunct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Verdan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Verdan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Verdan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Verdan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Verdan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Verdan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Verdan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Verdan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Verdana" charset="0"/>
                  <a:ea typeface="Arial" charset="0"/>
                  <a:cs typeface="Arial" charset="0"/>
                </a:defRPr>
              </a:lvl9pPr>
            </a:lstStyle>
            <a:p>
              <a:r>
                <a:rPr lang="en-US" altLang="en-US">
                  <a:solidFill>
                    <a:srgbClr val="000000"/>
                  </a:solidFill>
                </a:rPr>
                <a:t> </a:t>
              </a:r>
            </a:p>
          </p:txBody>
        </p:sp>
      </p:grpSp>
      <p:sp>
        <p:nvSpPr>
          <p:cNvPr id="6152" name="Line 7"/>
          <p:cNvSpPr>
            <a:spLocks noChangeShapeType="1"/>
          </p:cNvSpPr>
          <p:nvPr/>
        </p:nvSpPr>
        <p:spPr bwMode="auto">
          <a:xfrm>
            <a:off x="3200400" y="3733800"/>
            <a:ext cx="4572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8"/>
          <p:cNvSpPr>
            <a:spLocks noChangeShapeType="1"/>
          </p:cNvSpPr>
          <p:nvPr/>
        </p:nvSpPr>
        <p:spPr bwMode="auto">
          <a:xfrm>
            <a:off x="3657600" y="3733800"/>
            <a:ext cx="1588" cy="1371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9"/>
          <p:cNvSpPr>
            <a:spLocks noChangeShapeType="1"/>
          </p:cNvSpPr>
          <p:nvPr/>
        </p:nvSpPr>
        <p:spPr bwMode="auto">
          <a:xfrm flipV="1">
            <a:off x="5029200" y="5103813"/>
            <a:ext cx="1588" cy="4603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0"/>
          <p:cNvSpPr>
            <a:spLocks noChangeShapeType="1"/>
          </p:cNvSpPr>
          <p:nvPr/>
        </p:nvSpPr>
        <p:spPr bwMode="auto">
          <a:xfrm flipH="1">
            <a:off x="3656013" y="5105400"/>
            <a:ext cx="13747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1"/>
          <p:cNvSpPr>
            <a:spLocks noChangeShapeType="1"/>
          </p:cNvSpPr>
          <p:nvPr/>
        </p:nvSpPr>
        <p:spPr bwMode="auto">
          <a:xfrm>
            <a:off x="3200400" y="3276600"/>
            <a:ext cx="18288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2"/>
          <p:cNvSpPr>
            <a:spLocks noChangeShapeType="1"/>
          </p:cNvSpPr>
          <p:nvPr/>
        </p:nvSpPr>
        <p:spPr bwMode="auto">
          <a:xfrm flipV="1">
            <a:off x="3200400" y="2360613"/>
            <a:ext cx="1588" cy="917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3"/>
          <p:cNvSpPr>
            <a:spLocks noChangeShapeType="1"/>
          </p:cNvSpPr>
          <p:nvPr/>
        </p:nvSpPr>
        <p:spPr bwMode="auto">
          <a:xfrm>
            <a:off x="3200400" y="2362200"/>
            <a:ext cx="18288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4"/>
          <p:cNvSpPr>
            <a:spLocks noChangeShapeType="1"/>
          </p:cNvSpPr>
          <p:nvPr/>
        </p:nvSpPr>
        <p:spPr bwMode="auto">
          <a:xfrm>
            <a:off x="5029200" y="2362200"/>
            <a:ext cx="1588" cy="914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5"/>
          <p:cNvSpPr>
            <a:spLocks noChangeShapeType="1"/>
          </p:cNvSpPr>
          <p:nvPr/>
        </p:nvSpPr>
        <p:spPr bwMode="auto">
          <a:xfrm flipV="1">
            <a:off x="3657600" y="2360613"/>
            <a:ext cx="1588" cy="917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6"/>
          <p:cNvSpPr>
            <a:spLocks noChangeShapeType="1"/>
          </p:cNvSpPr>
          <p:nvPr/>
        </p:nvSpPr>
        <p:spPr bwMode="auto">
          <a:xfrm>
            <a:off x="5486400" y="5562600"/>
            <a:ext cx="9144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17"/>
          <p:cNvSpPr>
            <a:spLocks noChangeShapeType="1"/>
          </p:cNvSpPr>
          <p:nvPr/>
        </p:nvSpPr>
        <p:spPr bwMode="auto">
          <a:xfrm>
            <a:off x="5486400" y="5105400"/>
            <a:ext cx="9144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18"/>
          <p:cNvSpPr>
            <a:spLocks noChangeShapeType="1"/>
          </p:cNvSpPr>
          <p:nvPr/>
        </p:nvSpPr>
        <p:spPr bwMode="auto">
          <a:xfrm>
            <a:off x="5486400" y="3733800"/>
            <a:ext cx="9144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19"/>
          <p:cNvSpPr>
            <a:spLocks noChangeShapeType="1"/>
          </p:cNvSpPr>
          <p:nvPr/>
        </p:nvSpPr>
        <p:spPr bwMode="auto">
          <a:xfrm flipV="1">
            <a:off x="5486400" y="3732213"/>
            <a:ext cx="1588" cy="1831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Line 20"/>
          <p:cNvSpPr>
            <a:spLocks noChangeShapeType="1"/>
          </p:cNvSpPr>
          <p:nvPr/>
        </p:nvSpPr>
        <p:spPr bwMode="auto">
          <a:xfrm flipV="1">
            <a:off x="6400800" y="3732213"/>
            <a:ext cx="1588" cy="1831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Text Box 21"/>
          <p:cNvSpPr txBox="1">
            <a:spLocks noChangeArrowheads="1"/>
          </p:cNvSpPr>
          <p:nvPr/>
        </p:nvSpPr>
        <p:spPr bwMode="auto">
          <a:xfrm>
            <a:off x="2051050" y="2819400"/>
            <a:ext cx="5254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</a:rPr>
              <a:t>Top</a:t>
            </a:r>
          </a:p>
        </p:txBody>
      </p:sp>
      <p:sp>
        <p:nvSpPr>
          <p:cNvPr id="6167" name="Text Box 22"/>
          <p:cNvSpPr txBox="1">
            <a:spLocks noChangeArrowheads="1"/>
          </p:cNvSpPr>
          <p:nvPr/>
        </p:nvSpPr>
        <p:spPr bwMode="auto">
          <a:xfrm>
            <a:off x="2057400" y="4419600"/>
            <a:ext cx="7127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</a:rPr>
              <a:t>Front</a:t>
            </a:r>
          </a:p>
        </p:txBody>
      </p:sp>
      <p:sp>
        <p:nvSpPr>
          <p:cNvPr id="6168" name="Text Box 23"/>
          <p:cNvSpPr txBox="1">
            <a:spLocks noChangeArrowheads="1"/>
          </p:cNvSpPr>
          <p:nvPr/>
        </p:nvSpPr>
        <p:spPr bwMode="auto">
          <a:xfrm>
            <a:off x="6832600" y="4419600"/>
            <a:ext cx="7112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</a:rPr>
              <a:t>Right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EbD 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88900"/>
            <a:ext cx="2001838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 descr="EbD Log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7438"/>
            <a:ext cx="914400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6019800"/>
            <a:ext cx="6858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pPr algn="r" eaLnBrk="0" hangingPunct="0">
              <a:defRPr/>
            </a:pPr>
            <a:r>
              <a:rPr lang="en-US" sz="3800" kern="0" dirty="0">
                <a:solidFill>
                  <a:srgbClr val="0033CC"/>
                </a:solidFill>
                <a:latin typeface="+mj-lt"/>
                <a:ea typeface="+mj-ea"/>
                <a:cs typeface="+mj-cs"/>
              </a:rPr>
              <a:t>Views as Required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66738" y="1752600"/>
            <a:ext cx="8001000" cy="4267200"/>
          </a:xfrm>
          <a:prstGeom prst="rect">
            <a:avLst/>
          </a:prstGeom>
        </p:spPr>
        <p:txBody>
          <a:bodyPr/>
          <a:lstStyle/>
          <a:p>
            <a:pPr marL="469900" indent="-469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en-US" sz="2400" dirty="0">
                <a:solidFill>
                  <a:srgbClr val="009900"/>
                </a:solidFill>
                <a:latin typeface="+mn-lt"/>
                <a:ea typeface="Verdana" pitchFamily="34" charset="0"/>
                <a:cs typeface="Verdana" pitchFamily="34" charset="0"/>
              </a:rPr>
              <a:t>Normally the number of views that are needed depends on the complexity of the item and how many views are needed to fully describe the object.</a:t>
            </a:r>
          </a:p>
          <a:p>
            <a:pPr marL="469900" indent="-469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endParaRPr lang="en-US" sz="2400" kern="0" dirty="0">
              <a:solidFill>
                <a:srgbClr val="0099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17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124200"/>
            <a:ext cx="45720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EbD 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88900"/>
            <a:ext cx="2001838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 descr="EbD Log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7438"/>
            <a:ext cx="914400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6019800"/>
            <a:ext cx="6858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pPr algn="r" eaLnBrk="0" hangingPunct="0">
              <a:defRPr/>
            </a:pPr>
            <a:r>
              <a:rPr lang="en-US" sz="3800" kern="0" dirty="0">
                <a:solidFill>
                  <a:srgbClr val="0033CC"/>
                </a:solidFill>
                <a:latin typeface="+mj-lt"/>
                <a:ea typeface="+mj-ea"/>
                <a:cs typeface="+mj-cs"/>
              </a:rPr>
              <a:t>Which View is </a:t>
            </a:r>
          </a:p>
          <a:p>
            <a:pPr algn="r" eaLnBrk="0" hangingPunct="0">
              <a:defRPr/>
            </a:pPr>
            <a:r>
              <a:rPr lang="en-US" sz="3800" kern="0" dirty="0">
                <a:solidFill>
                  <a:srgbClr val="0033CC"/>
                </a:solidFill>
                <a:latin typeface="+mj-lt"/>
                <a:ea typeface="+mj-ea"/>
                <a:cs typeface="+mj-cs"/>
              </a:rPr>
              <a:t>the Front?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66738" y="1752600"/>
            <a:ext cx="5376862" cy="4267200"/>
          </a:xfrm>
          <a:prstGeom prst="rect">
            <a:avLst/>
          </a:prstGeom>
        </p:spPr>
        <p:txBody>
          <a:bodyPr/>
          <a:lstStyle/>
          <a:p>
            <a:pPr marL="468313" indent="-468313" eaLnBrk="0" hangingPunct="0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en-US" sz="2400" dirty="0">
                <a:solidFill>
                  <a:srgbClr val="009900"/>
                </a:solidFill>
                <a:latin typeface="+mn-lt"/>
                <a:ea typeface="+mn-ea"/>
                <a:cs typeface="+mn-cs"/>
              </a:rPr>
              <a:t>The front view will typically be the side of the object that contains the most information, meaning the most complex.</a:t>
            </a:r>
          </a:p>
          <a:p>
            <a:pPr marL="468313" indent="-468313" eaLnBrk="0" hangingPunct="0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en-US" sz="2400" dirty="0" smtClean="0">
                <a:solidFill>
                  <a:srgbClr val="009900"/>
                </a:solidFill>
                <a:latin typeface="+mn-lt"/>
                <a:ea typeface="+mn-ea"/>
                <a:cs typeface="+mn-cs"/>
              </a:rPr>
              <a:t>If it’s not clear, use </a:t>
            </a:r>
            <a:r>
              <a:rPr lang="en-US" sz="2400" dirty="0">
                <a:solidFill>
                  <a:srgbClr val="009900"/>
                </a:solidFill>
                <a:latin typeface="+mn-lt"/>
                <a:ea typeface="+mn-ea"/>
                <a:cs typeface="+mn-cs"/>
              </a:rPr>
              <a:t>the largest side as the front side.</a:t>
            </a:r>
          </a:p>
          <a:p>
            <a:pPr marL="469900" indent="-469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endParaRPr lang="en-US" sz="2400" kern="0" dirty="0">
              <a:solidFill>
                <a:srgbClr val="0099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819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464"/>
          <a:stretch>
            <a:fillRect/>
          </a:stretch>
        </p:blipFill>
        <p:spPr bwMode="auto">
          <a:xfrm>
            <a:off x="5867400" y="1828800"/>
            <a:ext cx="2819400" cy="412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EbD 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88900"/>
            <a:ext cx="2001838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 descr="EbD Log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7438"/>
            <a:ext cx="914400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6019800"/>
            <a:ext cx="6858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pPr algn="r" eaLnBrk="0" hangingPunct="0">
              <a:defRPr/>
            </a:pPr>
            <a:r>
              <a:rPr lang="en-US" sz="3800" kern="0" dirty="0">
                <a:solidFill>
                  <a:srgbClr val="0033CC"/>
                </a:solidFill>
                <a:latin typeface="+mj-lt"/>
                <a:ea typeface="+mj-ea"/>
                <a:cs typeface="+mj-cs"/>
              </a:rPr>
              <a:t>Deciding Other </a:t>
            </a:r>
          </a:p>
          <a:p>
            <a:pPr algn="r" eaLnBrk="0" hangingPunct="0">
              <a:defRPr/>
            </a:pPr>
            <a:r>
              <a:rPr lang="en-US" sz="3800" kern="0" dirty="0">
                <a:solidFill>
                  <a:srgbClr val="0033CC"/>
                </a:solidFill>
                <a:latin typeface="+mj-lt"/>
                <a:ea typeface="+mj-ea"/>
                <a:cs typeface="+mj-cs"/>
              </a:rPr>
              <a:t>Views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66738" y="1752600"/>
            <a:ext cx="8001000" cy="4267200"/>
          </a:xfrm>
          <a:prstGeom prst="rect">
            <a:avLst/>
          </a:prstGeom>
        </p:spPr>
        <p:txBody>
          <a:bodyPr/>
          <a:lstStyle/>
          <a:p>
            <a:pPr marL="469900" indent="-469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en-US" sz="2400" dirty="0">
                <a:solidFill>
                  <a:srgbClr val="009900"/>
                </a:solidFill>
                <a:latin typeface="+mn-lt"/>
                <a:ea typeface="+mn-ea"/>
                <a:cs typeface="+mn-cs"/>
              </a:rPr>
              <a:t>Generally when you do an orthographic projection drawing you already have an isometric, sketch, or 3d prototype to base it on.</a:t>
            </a:r>
          </a:p>
          <a:p>
            <a:pPr marL="469900" indent="-469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endParaRPr lang="en-US" sz="2400" kern="0" dirty="0">
              <a:solidFill>
                <a:srgbClr val="0099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0247" name="Picture 5" descr="iso 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350" y="2971800"/>
            <a:ext cx="3041650" cy="295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EbD 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88900"/>
            <a:ext cx="2001838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 descr="EbD Log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7438"/>
            <a:ext cx="914400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6019800"/>
            <a:ext cx="6858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pPr algn="r" eaLnBrk="0" hangingPunct="0">
              <a:defRPr/>
            </a:pPr>
            <a:r>
              <a:rPr lang="en-US" sz="3800" kern="0" dirty="0">
                <a:solidFill>
                  <a:srgbClr val="0033CC"/>
                </a:solidFill>
                <a:latin typeface="+mj-lt"/>
                <a:ea typeface="+mj-ea"/>
                <a:cs typeface="+mj-cs"/>
              </a:rPr>
              <a:t>First Steps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66738" y="1752600"/>
            <a:ext cx="8001000" cy="4267200"/>
          </a:xfrm>
          <a:prstGeom prst="rect">
            <a:avLst/>
          </a:prstGeom>
        </p:spPr>
        <p:txBody>
          <a:bodyPr/>
          <a:lstStyle/>
          <a:p>
            <a:pPr marL="469900" indent="-469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en-US" sz="2400" dirty="0">
                <a:solidFill>
                  <a:srgbClr val="009900"/>
                </a:solidFill>
                <a:latin typeface="+mn-lt"/>
                <a:ea typeface="+mn-ea"/>
                <a:cs typeface="+mn-cs"/>
              </a:rPr>
              <a:t>The first step in making an orthographic projection drawing is to identify the front view.</a:t>
            </a:r>
          </a:p>
          <a:p>
            <a:pPr marL="469900" indent="-469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en-US" sz="2400" dirty="0">
                <a:solidFill>
                  <a:srgbClr val="009900"/>
                </a:solidFill>
                <a:latin typeface="+mn-lt"/>
                <a:ea typeface="+mn-ea"/>
                <a:cs typeface="+mn-cs"/>
              </a:rPr>
              <a:t>Next you draw the front </a:t>
            </a:r>
            <a:r>
              <a:rPr lang="en-US" sz="2400" dirty="0" smtClean="0">
                <a:solidFill>
                  <a:srgbClr val="009900"/>
                </a:solidFill>
                <a:latin typeface="+mn-lt"/>
                <a:ea typeface="+mn-ea"/>
                <a:cs typeface="+mn-cs"/>
              </a:rPr>
              <a:t>view in the bottom left.</a:t>
            </a:r>
            <a:endParaRPr lang="en-US" sz="2400" dirty="0">
              <a:solidFill>
                <a:srgbClr val="009900"/>
              </a:solidFill>
              <a:latin typeface="+mn-lt"/>
              <a:ea typeface="+mn-ea"/>
              <a:cs typeface="+mn-cs"/>
            </a:endParaRPr>
          </a:p>
          <a:p>
            <a:pPr marL="469900" indent="-469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endParaRPr lang="en-US" sz="2400" kern="0" dirty="0">
              <a:solidFill>
                <a:srgbClr val="0099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1271" name="Picture 7" descr="front view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352800"/>
            <a:ext cx="446881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43300" y="5535573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 </a:t>
            </a:r>
            <a:r>
              <a:rPr lang="en-US" smtClean="0"/>
              <a:t>inches wide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85862" y="4126468"/>
            <a:ext cx="117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2.5” tall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51998" y="364621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1”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667500" y="4267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½ “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67500" y="495883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1”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95600" y="3048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2.5”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EbD 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88900"/>
            <a:ext cx="2001838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 descr="EbD Log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7438"/>
            <a:ext cx="914400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6019800"/>
            <a:ext cx="6858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pPr algn="r" eaLnBrk="0" hangingPunct="0">
              <a:defRPr/>
            </a:pPr>
            <a:r>
              <a:rPr lang="en-US" sz="3800" kern="0" dirty="0">
                <a:solidFill>
                  <a:srgbClr val="0033CC"/>
                </a:solidFill>
                <a:latin typeface="+mj-lt"/>
                <a:ea typeface="+mj-ea"/>
                <a:cs typeface="+mj-cs"/>
              </a:rPr>
              <a:t>Adding the Top View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114800" y="1524000"/>
            <a:ext cx="4452938" cy="4495800"/>
          </a:xfrm>
          <a:prstGeom prst="rect">
            <a:avLst/>
          </a:prstGeom>
        </p:spPr>
        <p:txBody>
          <a:bodyPr/>
          <a:lstStyle/>
          <a:p>
            <a:pPr marL="469900" indent="-469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en-US" sz="2400" dirty="0">
                <a:solidFill>
                  <a:srgbClr val="009900"/>
                </a:solidFill>
                <a:latin typeface="+mn-lt"/>
                <a:ea typeface="+mn-ea"/>
                <a:cs typeface="+mn-cs"/>
              </a:rPr>
              <a:t>U</a:t>
            </a:r>
            <a:r>
              <a:rPr lang="en-US" sz="2400" dirty="0" smtClean="0">
                <a:solidFill>
                  <a:srgbClr val="009900"/>
                </a:solidFill>
                <a:latin typeface="+mn-lt"/>
                <a:ea typeface="+mn-ea"/>
                <a:cs typeface="+mn-cs"/>
              </a:rPr>
              <a:t>se light construction lines</a:t>
            </a:r>
            <a:endParaRPr lang="en-US" sz="2400" dirty="0">
              <a:solidFill>
                <a:srgbClr val="009900"/>
              </a:solidFill>
              <a:latin typeface="+mn-lt"/>
              <a:ea typeface="+mn-ea"/>
              <a:cs typeface="+mn-cs"/>
            </a:endParaRPr>
          </a:p>
          <a:p>
            <a:pPr marL="469900" indent="-469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en-US" sz="2400" dirty="0">
                <a:solidFill>
                  <a:srgbClr val="009900"/>
                </a:solidFill>
                <a:latin typeface="+mn-lt"/>
                <a:ea typeface="+mn-ea"/>
                <a:cs typeface="+mn-cs"/>
              </a:rPr>
              <a:t>Each part of the front view must be projected onto the top view. </a:t>
            </a:r>
          </a:p>
          <a:p>
            <a:pPr marL="469900" indent="-469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en-US" sz="2400" dirty="0">
                <a:solidFill>
                  <a:srgbClr val="009900"/>
                </a:solidFill>
                <a:latin typeface="+mn-lt"/>
                <a:ea typeface="+mn-ea"/>
                <a:cs typeface="+mn-cs"/>
              </a:rPr>
              <a:t>The next slide will show the top </a:t>
            </a:r>
            <a:r>
              <a:rPr lang="en-US" sz="2400" dirty="0" smtClean="0">
                <a:solidFill>
                  <a:srgbClr val="009900"/>
                </a:solidFill>
                <a:latin typeface="+mn-lt"/>
                <a:ea typeface="+mn-ea"/>
                <a:cs typeface="+mn-cs"/>
              </a:rPr>
              <a:t>view</a:t>
            </a:r>
            <a:endParaRPr lang="en-US" sz="2400" kern="0" dirty="0">
              <a:solidFill>
                <a:srgbClr val="0099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2295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495800"/>
            <a:ext cx="329565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6" name="Line 16"/>
          <p:cNvSpPr>
            <a:spLocks noChangeShapeType="1"/>
          </p:cNvSpPr>
          <p:nvPr/>
        </p:nvSpPr>
        <p:spPr bwMode="auto">
          <a:xfrm flipV="1">
            <a:off x="685800" y="13716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17"/>
          <p:cNvSpPr>
            <a:spLocks noChangeShapeType="1"/>
          </p:cNvSpPr>
          <p:nvPr/>
        </p:nvSpPr>
        <p:spPr bwMode="auto">
          <a:xfrm flipV="1">
            <a:off x="2209800" y="12192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18"/>
          <p:cNvSpPr>
            <a:spLocks noChangeShapeType="1"/>
          </p:cNvSpPr>
          <p:nvPr/>
        </p:nvSpPr>
        <p:spPr bwMode="auto">
          <a:xfrm flipV="1">
            <a:off x="3810000" y="12192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9"/>
          <p:cNvSpPr>
            <a:spLocks noChangeShapeType="1"/>
          </p:cNvSpPr>
          <p:nvPr/>
        </p:nvSpPr>
        <p:spPr bwMode="auto">
          <a:xfrm>
            <a:off x="685800" y="15240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20"/>
          <p:cNvSpPr>
            <a:spLocks noChangeShapeType="1"/>
          </p:cNvSpPr>
          <p:nvPr/>
        </p:nvSpPr>
        <p:spPr bwMode="auto">
          <a:xfrm>
            <a:off x="685800" y="25908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EbD 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88900"/>
            <a:ext cx="2001838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 descr="EbD Log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7438"/>
            <a:ext cx="914400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6019800"/>
            <a:ext cx="6858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pPr algn="r" eaLnBrk="0" hangingPunct="0">
              <a:defRPr/>
            </a:pPr>
            <a:r>
              <a:rPr lang="en-US" sz="3800" kern="0" dirty="0">
                <a:solidFill>
                  <a:srgbClr val="0033CC"/>
                </a:solidFill>
                <a:latin typeface="+mj-lt"/>
                <a:ea typeface="+mj-ea"/>
                <a:cs typeface="+mj-cs"/>
              </a:rPr>
              <a:t>Showing Details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962400" y="1447800"/>
            <a:ext cx="4800600" cy="4572000"/>
          </a:xfrm>
          <a:prstGeom prst="rect">
            <a:avLst/>
          </a:prstGeom>
        </p:spPr>
        <p:txBody>
          <a:bodyPr/>
          <a:lstStyle/>
          <a:p>
            <a:pPr marL="469900" indent="-469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en-US" sz="2400" dirty="0">
                <a:solidFill>
                  <a:srgbClr val="009900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2400" dirty="0" smtClean="0">
                <a:solidFill>
                  <a:srgbClr val="009900"/>
                </a:solidFill>
                <a:latin typeface="+mn-lt"/>
                <a:ea typeface="+mn-ea"/>
                <a:cs typeface="+mn-cs"/>
              </a:rPr>
              <a:t>hidden line is shown in the top view down the middle.</a:t>
            </a:r>
          </a:p>
          <a:p>
            <a:pPr marL="469900" indent="-469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endParaRPr lang="en-US" sz="2400" dirty="0">
              <a:solidFill>
                <a:srgbClr val="009900"/>
              </a:solidFill>
              <a:latin typeface="+mn-lt"/>
              <a:ea typeface="+mn-ea"/>
              <a:cs typeface="+mn-cs"/>
            </a:endParaRPr>
          </a:p>
          <a:p>
            <a:pPr marL="469900" indent="-469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en-US" sz="2400" dirty="0" smtClean="0">
                <a:solidFill>
                  <a:srgbClr val="009900"/>
                </a:solidFill>
                <a:latin typeface="+mn-lt"/>
                <a:ea typeface="+mn-ea"/>
                <a:cs typeface="+mn-cs"/>
              </a:rPr>
              <a:t>After </a:t>
            </a:r>
            <a:r>
              <a:rPr lang="en-US" sz="2400" dirty="0">
                <a:solidFill>
                  <a:srgbClr val="009900"/>
                </a:solidFill>
                <a:latin typeface="+mn-lt"/>
                <a:ea typeface="+mn-ea"/>
                <a:cs typeface="+mn-cs"/>
              </a:rPr>
              <a:t>adding the right side view the object will become fully defined.</a:t>
            </a:r>
          </a:p>
          <a:p>
            <a:pPr marL="469900" indent="-469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endParaRPr lang="en-US" sz="2400" kern="0" dirty="0">
              <a:solidFill>
                <a:srgbClr val="0099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3319" name="Picture 16" descr="front view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962400"/>
            <a:ext cx="329565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1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0"/>
            <a:ext cx="33242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76400" y="1981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5”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6670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1.5”</a:t>
            </a:r>
            <a:endParaRPr lang="en-US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e Slide for PPTs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b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 Slide for PPTs</Template>
  <TotalTime>117</TotalTime>
  <Words>444</Words>
  <Application>Microsoft Macintosh PowerPoint</Application>
  <PresentationFormat>On-screen Show (4:3)</PresentationFormat>
  <Paragraphs>99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Tahoma</vt:lpstr>
      <vt:lpstr>Times</vt:lpstr>
      <vt:lpstr>Verdana</vt:lpstr>
      <vt:lpstr>Wingdings</vt:lpstr>
      <vt:lpstr>Base Slide for PPTs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>www.engineeringbydesign.org</HyperlinkBase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Engineering byDesign</dc:subject>
  <dc:creator>DCaron</dc:creator>
  <cp:keywords>STEM Engineering Technological Literacy</cp:keywords>
  <dc:description>Template PowerPoint for use by EbD Curriculum Specialists to deliver EbD Training.  All other uses prohibited without prior consent.</dc:description>
  <cp:lastModifiedBy>O'Grady-Cunniff, Dianne (CCPS)</cp:lastModifiedBy>
  <cp:revision>13</cp:revision>
  <dcterms:created xsi:type="dcterms:W3CDTF">2010-12-23T22:01:00Z</dcterms:created>
  <dcterms:modified xsi:type="dcterms:W3CDTF">2016-10-30T19:37:12Z</dcterms:modified>
  <cp:category>EbD</cp:category>
</cp:coreProperties>
</file>