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9.jpg"/><Relationship Id="rId4" Type="http://schemas.openxmlformats.org/officeDocument/2006/relationships/image" Target="../media/image00.jpg"/><Relationship Id="rId5" Type="http://schemas.openxmlformats.org/officeDocument/2006/relationships/image" Target="../media/image02.jpg"/><Relationship Id="rId6" Type="http://schemas.openxmlformats.org/officeDocument/2006/relationships/image" Target="../media/image0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Relationship Id="rId4" Type="http://schemas.openxmlformats.org/officeDocument/2006/relationships/image" Target="../media/image0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Relationship Id="rId4" Type="http://schemas.openxmlformats.org/officeDocument/2006/relationships/image" Target="../media/image07.jpg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Relationship Id="rId4" Type="http://schemas.openxmlformats.org/officeDocument/2006/relationships/hyperlink" Target="http://humanorigins.si.edu/evidence/behavior/stone-tools/early-stone-age-tool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Technology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has it been and where is it going?</a:t>
            </a:r>
          </a:p>
        </p:txBody>
      </p:sp>
      <p:pic>
        <p:nvPicPr>
          <p:cNvPr descr="Clactonian[change | change ...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725" y="3626725"/>
            <a:ext cx="1405375" cy="14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111375" y="4946900"/>
            <a:ext cx="23949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https://simple.wikipedia.org/wiki/Palaeolithic</a:t>
            </a:r>
          </a:p>
        </p:txBody>
      </p:sp>
      <p:pic>
        <p:nvPicPr>
          <p:cNvPr descr="Chinese Abacus"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9815" y="243025"/>
            <a:ext cx="2558037" cy="168032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6880775" y="1847150"/>
            <a:ext cx="19290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B7B7B7"/>
                </a:solidFill>
              </a:rPr>
              <a:t>https://en.wikipedia.org/wiki/Suanpan</a:t>
            </a:r>
          </a:p>
        </p:txBody>
      </p:sp>
      <p:pic>
        <p:nvPicPr>
          <p:cNvPr descr="File:Old Calculator 1.jpg" id="60" name="Shape 60"/>
          <p:cNvPicPr preferRelativeResize="0"/>
          <p:nvPr/>
        </p:nvPicPr>
        <p:blipFill rotWithShape="1">
          <a:blip r:embed="rId5">
            <a:alphaModFix/>
          </a:blip>
          <a:srcRect b="5621" l="7001" r="7095" t="5568"/>
          <a:stretch/>
        </p:blipFill>
        <p:spPr>
          <a:xfrm>
            <a:off x="7280775" y="3599874"/>
            <a:ext cx="977174" cy="134702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6111175" y="4972250"/>
            <a:ext cx="29721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B7B7B7"/>
                </a:solidFill>
              </a:rPr>
              <a:t>https://commons.wikimedia.org/wiki/File:Old_Calculator_1.jpg</a:t>
            </a:r>
          </a:p>
        </p:txBody>
      </p:sp>
      <p:pic>
        <p:nvPicPr>
          <p:cNvPr descr="Roman currency" id="62" name="Shape 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6" y="243025"/>
            <a:ext cx="1637225" cy="149202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0" y="1636625"/>
            <a:ext cx="23442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B7B7B7"/>
                </a:solidFill>
              </a:rPr>
              <a:t>https://en.wikipedia.org/wiki/Roman_currency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Thousands of years ago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was life different?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he boys family sitting around ..."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475" y="1924175"/>
            <a:ext cx="2570200" cy="24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1481875" y="4384625"/>
            <a:ext cx="21483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B7B7B7"/>
                </a:solidFill>
              </a:rPr>
              <a:t>https://en.wikipedia.org/wiki/The_Cave_Boy_of_the_Age_of_Stone</a:t>
            </a:r>
          </a:p>
        </p:txBody>
      </p:sp>
      <p:pic>
        <p:nvPicPr>
          <p:cNvPr descr="Ancient Egyptian cuisine"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321322" y="1924175"/>
            <a:ext cx="2911300" cy="246045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5379575" y="4308425"/>
            <a:ext cx="27948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B7B7B7"/>
                </a:solidFill>
              </a:rPr>
              <a:t>https://en.wikipedia.org/wiki/Ancient_Egyptian_cuisine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Some specific examples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Food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 buy food in stores. We seldom hunt or gather or grow our own food.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Farms use many different kinds of automated machinery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 have: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greenhouses, hydroponic and rooftop gardening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fast food restaurants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freezers, stoves, refrigerators and plastic wrap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pesticides and artificial fertilizers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bio-engineered GMO foods</a:t>
            </a:r>
          </a:p>
        </p:txBody>
      </p:sp>
      <p:pic>
        <p:nvPicPr>
          <p:cNvPr descr="Types[edit]"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1226" y="2792025"/>
            <a:ext cx="2912547" cy="21843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5765000" y="4666225"/>
            <a:ext cx="2805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B7B7B7"/>
                </a:solidFill>
              </a:rPr>
              <a:t>https://en.wikipedia.org/wiki/Agricultural_machinery</a:t>
            </a:r>
          </a:p>
        </p:txBody>
      </p:sp>
      <p:pic>
        <p:nvPicPr>
          <p:cNvPr descr="... is here | Hydroponic ..."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4198" y="197475"/>
            <a:ext cx="2149498" cy="14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6754200" y="1342575"/>
            <a:ext cx="20556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B7B7B7"/>
                </a:solidFill>
              </a:rPr>
              <a:t>https://www.flickr.com/photos/criminalintent/3676036691</a:t>
            </a:r>
          </a:p>
        </p:txBody>
      </p:sp>
      <p:pic>
        <p:nvPicPr>
          <p:cNvPr descr="Food"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250" y="4009675"/>
            <a:ext cx="1647573" cy="10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26575" y="4769450"/>
            <a:ext cx="19443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B7B7B7"/>
                </a:solidFill>
              </a:rPr>
              <a:t>https://en.wikipedia.org/wiki/Food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different now?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4645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</a:rPr>
              <a:t>List at least 5 specific things: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Clothing/ Shelter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Transportation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Communication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Medicine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Education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…</a:t>
            </a:r>
            <a:r>
              <a:rPr lang="en" sz="800"/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800"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5875" y="1017724"/>
            <a:ext cx="3528324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5485875" y="4434125"/>
            <a:ext cx="36327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00" u="sng">
                <a:solidFill>
                  <a:schemeClr val="accent5"/>
                </a:solidFill>
                <a:hlinkClick r:id="rId4"/>
              </a:rPr>
              <a:t>http://humanorigins.si.edu/evidence/behavior/stone-tools/early-stone-age-tools</a:t>
            </a:r>
            <a:r>
              <a:rPr lang="en" sz="700">
                <a:solidFill>
                  <a:schemeClr val="dk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44300" y="774650"/>
            <a:ext cx="8487900" cy="77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/>
              <a:t>Technology is changing the world.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600"/>
              <a:t>What is technology?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44300" y="2313825"/>
            <a:ext cx="8455200" cy="225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In your own words.</a:t>
            </a:r>
          </a:p>
        </p:txBody>
      </p:sp>
      <p:pic>
        <p:nvPicPr>
          <p:cNvPr descr="Free stock photo of earth, ...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348" y="2313824"/>
            <a:ext cx="2291377" cy="234864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435350" y="4409275"/>
            <a:ext cx="29013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>
                <a:solidFill>
                  <a:srgbClr val="B7B7B7"/>
                </a:solidFill>
              </a:rPr>
              <a:t>https://www.pexels.com/search/one%20world%20trade%20center/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What is technology?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80000"/>
                </a:solidFill>
                <a:highlight>
                  <a:srgbClr val="FFFFFF"/>
                </a:highlight>
              </a:rPr>
              <a:t>(This is just one possible definition, how does it compare to yours?)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Tech·nol·o·gy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tekˈnäləjē/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en">
                <a:solidFill>
                  <a:srgbClr val="222222"/>
                </a:solidFill>
                <a:highlight>
                  <a:srgbClr val="FFFFFF"/>
                </a:highlight>
              </a:rPr>
              <a:t>noun</a:t>
            </a: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AutoNum type="arabicPeriod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the application of scientific knowledge for practical purposes, especially in industry.</a:t>
            </a: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AutoNum type="arabicPeriod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"advances in computer technology"</a:t>
            </a:r>
          </a:p>
          <a:p>
            <a:pPr indent="-342900" lvl="1" marL="10414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</a:rPr>
              <a:t>machinery and equipment developed from the application of scientific knowledge.</a:t>
            </a:r>
          </a:p>
          <a:p>
            <a:pPr indent="-342900" lvl="1" marL="10414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</a:rPr>
              <a:t>the branch of knowledge dealing with engineering or applied sciences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modern technology?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Think of 4 examples of modern technology as a group: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Think of 4 additional examples of modern technology on your own, be sure they are different from anybody else in your group.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Share with the class.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Add 8 more examples of modern technology from others in the class.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Which do you think are the most important?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Which examples of technology make the most difference in the world?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     Put a star next to the 5 you think are the most significant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Why do you think each of the starred technologies is important?</a:t>
            </a:r>
          </a:p>
        </p:txBody>
      </p:sp>
      <p:sp>
        <p:nvSpPr>
          <p:cNvPr id="120" name="Shape 120"/>
          <p:cNvSpPr/>
          <p:nvPr/>
        </p:nvSpPr>
        <p:spPr>
          <a:xfrm>
            <a:off x="394925" y="2283475"/>
            <a:ext cx="273300" cy="243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 a group, categorize the technology examples.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On the back: 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/>
              <a:t>Divide the page up into at least 4 areas. 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/>
              <a:t>Arrange the examples of technology into categories. </a:t>
            </a:r>
          </a:p>
          <a:p>
            <a:pPr indent="-3810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/>
              <a:t>Write a short explanation of why you selected the categories you chose.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