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46601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57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436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8325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046200" y="256925"/>
            <a:ext cx="4835700" cy="87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800">
                <a:solidFill>
                  <a:srgbClr val="0000FF"/>
                </a:solidFill>
              </a:rPr>
              <a:t>Problem Solving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097275" y="2273650"/>
            <a:ext cx="7867500" cy="272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2400" dirty="0"/>
              <a:t>Objectives: The student will be able to:  </a:t>
            </a:r>
          </a:p>
          <a:p>
            <a:pPr marL="457200" lvl="0" indent="-381000" algn="l" rtl="0">
              <a:spcBef>
                <a:spcPts val="0"/>
              </a:spcBef>
              <a:buSzPct val="100000"/>
              <a:buChar char="●"/>
            </a:pPr>
            <a:r>
              <a:rPr lang="en" sz="2400" dirty="0"/>
              <a:t>Name and explain the steps in </a:t>
            </a:r>
            <a:r>
              <a:rPr lang="en-US" sz="2400" dirty="0" smtClean="0"/>
              <a:t>a </a:t>
            </a:r>
            <a:r>
              <a:rPr lang="en" sz="2400" dirty="0" smtClean="0"/>
              <a:t>problem-solving </a:t>
            </a:r>
            <a:r>
              <a:rPr lang="en" sz="2400" dirty="0"/>
              <a:t>process.</a:t>
            </a:r>
          </a:p>
          <a:p>
            <a:pPr marL="457200" lvl="0" indent="-381000" algn="l" rtl="0">
              <a:spcBef>
                <a:spcPts val="0"/>
              </a:spcBef>
              <a:buSzPct val="100000"/>
              <a:buChar char="●"/>
            </a:pPr>
            <a:r>
              <a:rPr lang="en" sz="2400" dirty="0"/>
              <a:t>Solve a problem by applying </a:t>
            </a:r>
            <a:r>
              <a:rPr lang="en-US" sz="2400" dirty="0" smtClean="0"/>
              <a:t>a </a:t>
            </a:r>
            <a:r>
              <a:rPr lang="en" sz="2400" dirty="0" smtClean="0"/>
              <a:t>problem-solving </a:t>
            </a:r>
            <a:r>
              <a:rPr lang="en" sz="2400" dirty="0"/>
              <a:t>process.</a:t>
            </a:r>
          </a:p>
          <a:p>
            <a:pPr marL="457200" lvl="0" indent="-381000" algn="l" rtl="0">
              <a:spcBef>
                <a:spcPts val="0"/>
              </a:spcBef>
              <a:buSzPct val="100000"/>
              <a:buChar char="●"/>
            </a:pPr>
            <a:r>
              <a:rPr lang="en" sz="2400" dirty="0"/>
              <a:t>Define and gives examples of algorithms.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6573800" y="2229750"/>
            <a:ext cx="2510700" cy="26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rgbClr val="999999"/>
                </a:solidFill>
              </a:rPr>
              <a:t>https://www.youtube.com/watch?v=csBPwlcvCIU</a:t>
            </a:r>
          </a:p>
        </p:txBody>
      </p:sp>
      <p:pic>
        <p:nvPicPr>
          <p:cNvPr id="57" name="Shape 57" descr="... Solutions: Problem solving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7666" y="0"/>
            <a:ext cx="3031534" cy="227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6000">
                <a:solidFill>
                  <a:schemeClr val="dk2"/>
                </a:solidFill>
              </a:rPr>
              <a:t>Journal	Entry:	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2116425"/>
            <a:ext cx="8520600" cy="245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What is an advantage of using a problem solving process?</a:t>
            </a:r>
          </a:p>
        </p:txBody>
      </p:sp>
      <p:pic>
        <p:nvPicPr>
          <p:cNvPr id="64" name="Shape 64" descr="Notebook, Journal, Eraser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7023" y="76200"/>
            <a:ext cx="1450150" cy="141094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x="7426225" y="1392175"/>
            <a:ext cx="1641600" cy="44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https://pixabay.com/en/notebook-journal-eraser-rubber-pen-308615/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82293"/>
            <a:ext cx="8520600" cy="572700"/>
          </a:xfrm>
        </p:spPr>
        <p:txBody>
          <a:bodyPr/>
          <a:lstStyle/>
          <a:p>
            <a:r>
              <a:rPr lang="en-US" dirty="0" smtClean="0"/>
              <a:t>A problem solving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929898"/>
            <a:ext cx="8520600" cy="3638977"/>
          </a:xfrm>
        </p:spPr>
        <p:txBody>
          <a:bodyPr/>
          <a:lstStyle/>
          <a:p>
            <a:r>
              <a:rPr lang="en-US" dirty="0"/>
              <a:t>1.   </a:t>
            </a:r>
            <a:r>
              <a:rPr lang="en-US" b="1" u="sng" dirty="0" smtClean="0">
                <a:solidFill>
                  <a:srgbClr val="FF0000"/>
                </a:solidFill>
              </a:rPr>
              <a:t>DEFINE: Understand </a:t>
            </a:r>
            <a:r>
              <a:rPr lang="en-US" b="1" u="sng" dirty="0">
                <a:solidFill>
                  <a:srgbClr val="FF0000"/>
                </a:solidFill>
              </a:rPr>
              <a:t>the </a:t>
            </a:r>
            <a:r>
              <a:rPr lang="en-US" b="1" u="sng" dirty="0" smtClean="0">
                <a:solidFill>
                  <a:srgbClr val="FF0000"/>
                </a:solidFill>
              </a:rPr>
              <a:t>problem </a:t>
            </a:r>
            <a:r>
              <a:rPr lang="en-US" dirty="0" smtClean="0">
                <a:solidFill>
                  <a:srgbClr val="FF0000"/>
                </a:solidFill>
              </a:rPr>
              <a:t>— </a:t>
            </a:r>
            <a:r>
              <a:rPr lang="en-US" dirty="0" smtClean="0">
                <a:solidFill>
                  <a:schemeClr val="tx1"/>
                </a:solidFill>
              </a:rPr>
              <a:t>read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or listen to the problem statement</a:t>
            </a:r>
            <a:r>
              <a:rPr lang="en-US" dirty="0" smtClean="0"/>
              <a:t>. Ask questions.</a:t>
            </a:r>
            <a:endParaRPr lang="en-US" dirty="0"/>
          </a:p>
          <a:p>
            <a:r>
              <a:rPr lang="en-US" dirty="0"/>
              <a:t>2.   </a:t>
            </a:r>
            <a:r>
              <a:rPr lang="en-US" b="1" u="sng" dirty="0" smtClean="0">
                <a:solidFill>
                  <a:srgbClr val="FF0000"/>
                </a:solidFill>
              </a:rPr>
              <a:t>PREPARE: Make </a:t>
            </a:r>
            <a:r>
              <a:rPr lang="en-US" b="1" u="sng" dirty="0">
                <a:solidFill>
                  <a:srgbClr val="FF0000"/>
                </a:solidFill>
              </a:rPr>
              <a:t>a </a:t>
            </a:r>
            <a:r>
              <a:rPr lang="en-US" b="1" u="sng" dirty="0" smtClean="0">
                <a:solidFill>
                  <a:srgbClr val="FF0000"/>
                </a:solidFill>
              </a:rPr>
              <a:t>plan </a:t>
            </a:r>
            <a:r>
              <a:rPr lang="en-US" dirty="0" smtClean="0">
                <a:solidFill>
                  <a:srgbClr val="FF0000"/>
                </a:solidFill>
              </a:rPr>
              <a:t>— </a:t>
            </a:r>
            <a:r>
              <a:rPr lang="en-US" dirty="0" smtClean="0">
                <a:solidFill>
                  <a:schemeClr val="tx1"/>
                </a:solidFill>
              </a:rPr>
              <a:t>use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pictures, charts, graphs, systematic lists, objects, or act out the solution </a:t>
            </a:r>
            <a:r>
              <a:rPr lang="en-US" dirty="0" smtClean="0"/>
              <a:t>to a simpler problem to </a:t>
            </a:r>
            <a:r>
              <a:rPr lang="en-US" dirty="0"/>
              <a:t>help you devise a plan to solve the problem</a:t>
            </a:r>
          </a:p>
          <a:p>
            <a:r>
              <a:rPr lang="en-US" dirty="0"/>
              <a:t>∙ In Computer Science we call this plan an </a:t>
            </a:r>
            <a:r>
              <a:rPr lang="en-US" b="1" dirty="0"/>
              <a:t>algorithm.</a:t>
            </a:r>
            <a:endParaRPr lang="en-US" dirty="0"/>
          </a:p>
          <a:p>
            <a:r>
              <a:rPr lang="en-US" dirty="0"/>
              <a:t>3.   </a:t>
            </a:r>
            <a:r>
              <a:rPr lang="en-US" b="1" u="sng" dirty="0" smtClean="0">
                <a:solidFill>
                  <a:srgbClr val="FF0000"/>
                </a:solidFill>
              </a:rPr>
              <a:t>TRY: Carry </a:t>
            </a:r>
            <a:r>
              <a:rPr lang="en-US" b="1" u="sng" dirty="0">
                <a:solidFill>
                  <a:srgbClr val="FF0000"/>
                </a:solidFill>
              </a:rPr>
              <a:t>out the </a:t>
            </a:r>
            <a:r>
              <a:rPr lang="en-US" b="1" u="sng" smtClean="0">
                <a:solidFill>
                  <a:srgbClr val="FF0000"/>
                </a:solidFill>
              </a:rPr>
              <a:t>plan </a:t>
            </a:r>
            <a:r>
              <a:rPr lang="en-US" smtClean="0">
                <a:solidFill>
                  <a:srgbClr val="FF0000"/>
                </a:solidFill>
              </a:rPr>
              <a:t>—</a:t>
            </a:r>
            <a:r>
              <a:rPr lang="en-US" smtClean="0"/>
              <a:t>follow </a:t>
            </a:r>
            <a:r>
              <a:rPr lang="en-US" dirty="0"/>
              <a:t>the plan.  If you have planned well, this is the easy part.</a:t>
            </a:r>
          </a:p>
          <a:p>
            <a:r>
              <a:rPr lang="en-US" dirty="0"/>
              <a:t>4.   </a:t>
            </a:r>
            <a:r>
              <a:rPr lang="en-US" b="1" u="sng" dirty="0" smtClean="0">
                <a:solidFill>
                  <a:srgbClr val="FF0000"/>
                </a:solidFill>
              </a:rPr>
              <a:t>REFLECT on </a:t>
            </a:r>
            <a:r>
              <a:rPr lang="en-US" b="1" u="sng" dirty="0">
                <a:solidFill>
                  <a:srgbClr val="FF0000"/>
                </a:solidFill>
              </a:rPr>
              <a:t>how the problem was </a:t>
            </a:r>
            <a:r>
              <a:rPr lang="en-US" b="1" u="sng" dirty="0" smtClean="0">
                <a:solidFill>
                  <a:srgbClr val="FF0000"/>
                </a:solidFill>
              </a:rPr>
              <a:t>solved </a:t>
            </a:r>
            <a:r>
              <a:rPr lang="en-US" dirty="0" smtClean="0">
                <a:solidFill>
                  <a:srgbClr val="FF0000"/>
                </a:solidFill>
              </a:rPr>
              <a:t>— </a:t>
            </a:r>
            <a:r>
              <a:rPr lang="en-US" dirty="0" smtClean="0">
                <a:solidFill>
                  <a:schemeClr val="tx1"/>
                </a:solidFill>
              </a:rPr>
              <a:t>once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the problem is solved, reflect on the plan that was used.</a:t>
            </a:r>
          </a:p>
        </p:txBody>
      </p:sp>
    </p:spTree>
    <p:extLst>
      <p:ext uri="{BB962C8B-B14F-4D97-AF65-F5344CB8AC3E}">
        <p14:creationId xmlns:p14="http://schemas.microsoft.com/office/powerpoint/2010/main" val="161257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556225"/>
            <a:ext cx="8520600" cy="401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42950" lvl="0" indent="-742950">
              <a:spcBef>
                <a:spcPts val="0"/>
              </a:spcBef>
              <a:buClr>
                <a:schemeClr val="dk1"/>
              </a:buClr>
              <a:buSzPct val="30555"/>
              <a:buFont typeface="+mj-lt"/>
              <a:buAutoNum type="arabicPeriod"/>
            </a:pPr>
            <a:r>
              <a:rPr lang="en" sz="3200" dirty="0" smtClean="0"/>
              <a:t>Participate </a:t>
            </a:r>
            <a:r>
              <a:rPr lang="en" sz="3200" dirty="0"/>
              <a:t>in the </a:t>
            </a:r>
            <a:r>
              <a:rPr lang="en-US" sz="3200" dirty="0" smtClean="0"/>
              <a:t>frog jump </a:t>
            </a:r>
            <a:r>
              <a:rPr lang="en" sz="3200" dirty="0" smtClean="0"/>
              <a:t>activity</a:t>
            </a:r>
            <a:r>
              <a:rPr lang="en" sz="3200" dirty="0"/>
              <a:t>.</a:t>
            </a:r>
          </a:p>
          <a:p>
            <a:pPr marL="514350" lvl="0" indent="-514350">
              <a:spcBef>
                <a:spcPts val="0"/>
              </a:spcBef>
              <a:buClr>
                <a:schemeClr val="dk1"/>
              </a:buClr>
              <a:buSzPct val="30555"/>
              <a:buFont typeface="+mj-lt"/>
              <a:buAutoNum type="arabicPeriod"/>
            </a:pPr>
            <a:r>
              <a:rPr lang="en-US" sz="3200" dirty="0" smtClean="0"/>
              <a:t>Discuss</a:t>
            </a:r>
            <a:r>
              <a:rPr lang="en" sz="3200" dirty="0" smtClean="0"/>
              <a:t> </a:t>
            </a:r>
            <a:r>
              <a:rPr lang="en" sz="3200" dirty="0"/>
              <a:t>solutions.</a:t>
            </a:r>
          </a:p>
          <a:p>
            <a:pPr marL="514350" lvl="0" indent="-514350">
              <a:spcBef>
                <a:spcPts val="0"/>
              </a:spcBef>
              <a:buClr>
                <a:schemeClr val="dk1"/>
              </a:buClr>
              <a:buSzPct val="30555"/>
              <a:buFont typeface="+mj-lt"/>
              <a:buAutoNum type="arabicPeriod"/>
            </a:pPr>
            <a:r>
              <a:rPr lang="en-US" sz="3200" dirty="0" smtClean="0"/>
              <a:t>Play the Dig Dug game, analyze strategies. </a:t>
            </a:r>
          </a:p>
          <a:p>
            <a:pPr marL="514350" indent="-514350">
              <a:buClr>
                <a:schemeClr val="dk1"/>
              </a:buClr>
              <a:buSzPct val="30555"/>
              <a:buFont typeface="+mj-lt"/>
              <a:buAutoNum type="arabicPeriod"/>
            </a:pPr>
            <a:r>
              <a:rPr lang="en" sz="3200" dirty="0"/>
              <a:t>Reflect on the </a:t>
            </a:r>
            <a:r>
              <a:rPr lang="en" sz="3200" dirty="0" err="1" smtClean="0"/>
              <a:t>activit</a:t>
            </a:r>
            <a:r>
              <a:rPr lang="en-US" sz="3200" dirty="0" err="1" smtClean="0"/>
              <a:t>ies</a:t>
            </a:r>
            <a:r>
              <a:rPr lang="en" sz="3200" dirty="0" smtClean="0"/>
              <a:t> </a:t>
            </a:r>
            <a:r>
              <a:rPr lang="en" sz="3200" dirty="0"/>
              <a:t>as </a:t>
            </a:r>
            <a:r>
              <a:rPr lang="en-US" sz="3200" dirty="0" smtClean="0"/>
              <a:t>they</a:t>
            </a:r>
            <a:r>
              <a:rPr lang="en" sz="3200" dirty="0" smtClean="0"/>
              <a:t> relate </a:t>
            </a:r>
            <a:r>
              <a:rPr lang="en" sz="3200" dirty="0"/>
              <a:t>to the problem-solving process</a:t>
            </a:r>
            <a:r>
              <a:rPr lang="en" sz="3200" dirty="0" smtClean="0"/>
              <a:t>.</a:t>
            </a:r>
            <a:r>
              <a:rPr lang="en-US" sz="3200" dirty="0" smtClean="0"/>
              <a:t> Discuss successful algorithms.</a:t>
            </a:r>
            <a:endParaRPr lang="en" sz="3200" dirty="0"/>
          </a:p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endParaRPr lang="en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98</Words>
  <Application>Microsoft Macintosh PowerPoint</Application>
  <PresentationFormat>On-screen Show (16:9)</PresentationFormat>
  <Paragraphs>19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simple-light-2</vt:lpstr>
      <vt:lpstr>Problem Solving</vt:lpstr>
      <vt:lpstr>Journal Entry: </vt:lpstr>
      <vt:lpstr>A problem solving process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</dc:title>
  <cp:lastModifiedBy>Dianne O'Grady-Cunniff</cp:lastModifiedBy>
  <cp:revision>4</cp:revision>
  <dcterms:modified xsi:type="dcterms:W3CDTF">2016-10-14T00:09:00Z</dcterms:modified>
</cp:coreProperties>
</file>