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 id="2147483685" r:id="rId4"/>
    <p:sldMasterId id="2147483795" r:id="rId5"/>
    <p:sldMasterId id="2147483807" r:id="rId6"/>
    <p:sldMasterId id="2147483819" r:id="rId7"/>
    <p:sldMasterId id="2147483965" r:id="rId8"/>
    <p:sldMasterId id="2147483977" r:id="rId9"/>
  </p:sldMasterIdLst>
  <p:notesMasterIdLst>
    <p:notesMasterId r:id="rId26"/>
  </p:notesMasterIdLst>
  <p:handoutMasterIdLst>
    <p:handoutMasterId r:id="rId27"/>
  </p:handoutMasterIdLst>
  <p:sldIdLst>
    <p:sldId id="256" r:id="rId10"/>
    <p:sldId id="295" r:id="rId11"/>
    <p:sldId id="314" r:id="rId12"/>
    <p:sldId id="315" r:id="rId13"/>
    <p:sldId id="318" r:id="rId14"/>
    <p:sldId id="319" r:id="rId15"/>
    <p:sldId id="305" r:id="rId16"/>
    <p:sldId id="321" r:id="rId17"/>
    <p:sldId id="320" r:id="rId18"/>
    <p:sldId id="322" r:id="rId19"/>
    <p:sldId id="323" r:id="rId20"/>
    <p:sldId id="324" r:id="rId21"/>
    <p:sldId id="327" r:id="rId22"/>
    <p:sldId id="326" r:id="rId23"/>
    <p:sldId id="328" r:id="rId24"/>
    <p:sldId id="329" r:id="rId2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701"/>
    <a:srgbClr val="0000FF"/>
    <a:srgbClr val="005BD0"/>
    <a:srgbClr val="00CC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3" autoAdjust="0"/>
    <p:restoredTop sz="95340" autoAdjust="0"/>
  </p:normalViewPr>
  <p:slideViewPr>
    <p:cSldViewPr>
      <p:cViewPr varScale="1">
        <p:scale>
          <a:sx n="125" d="100"/>
          <a:sy n="125" d="100"/>
        </p:scale>
        <p:origin x="96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1488" y="-84"/>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000">
                <a:solidFill>
                  <a:schemeClr val="tx1"/>
                </a:solidFill>
                <a:cs typeface="+mn-cs"/>
              </a:defRPr>
            </a:lvl1pPr>
          </a:lstStyle>
          <a:p>
            <a:pPr>
              <a:defRPr/>
            </a:pPr>
            <a:r>
              <a:rPr lang="en-US"/>
              <a:t>Seven Segment Displays</a:t>
            </a:r>
          </a:p>
        </p:txBody>
      </p:sp>
      <p:sp>
        <p:nvSpPr>
          <p:cNvPr id="3075" name="Rectangle 3"/>
          <p:cNvSpPr>
            <a:spLocks noGrp="1" noChangeArrowheads="1"/>
          </p:cNvSpPr>
          <p:nvPr>
            <p:ph type="dt" sz="quarter" idx="1"/>
          </p:nvPr>
        </p:nvSpPr>
        <p:spPr bwMode="auto">
          <a:xfrm>
            <a:off x="3803650" y="0"/>
            <a:ext cx="302577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0" hangingPunct="0">
              <a:defRPr sz="1000">
                <a:solidFill>
                  <a:schemeClr val="tx1"/>
                </a:solidFill>
                <a:cs typeface="+mn-cs"/>
              </a:defRPr>
            </a:lvl1pPr>
          </a:lstStyle>
          <a:p>
            <a:pPr>
              <a:defRPr/>
            </a:pPr>
            <a:r>
              <a:rPr lang="en-US"/>
              <a:t>Digital Electronics</a:t>
            </a:r>
            <a:r>
              <a:rPr lang="en-US">
                <a:sym typeface="Symbol"/>
              </a:rPr>
              <a:t></a:t>
            </a:r>
            <a:r>
              <a:rPr lang="en-US"/>
              <a:t> </a:t>
            </a:r>
          </a:p>
          <a:p>
            <a:pPr>
              <a:defRPr/>
            </a:pPr>
            <a:r>
              <a:rPr lang="en-US"/>
              <a:t>2.3 Data of Birth Design Problem</a:t>
            </a:r>
          </a:p>
        </p:txBody>
      </p:sp>
      <p:sp>
        <p:nvSpPr>
          <p:cNvPr id="3076" name="Rectangle 4"/>
          <p:cNvSpPr>
            <a:spLocks noGrp="1" noChangeArrowheads="1"/>
          </p:cNvSpPr>
          <p:nvPr>
            <p:ph type="ftr" sz="quarter" idx="2"/>
          </p:nvPr>
        </p:nvSpPr>
        <p:spPr bwMode="auto">
          <a:xfrm>
            <a:off x="0" y="8896350"/>
            <a:ext cx="3027363" cy="465138"/>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0" hangingPunct="0">
              <a:defRPr sz="100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2009</a:t>
            </a:r>
          </a:p>
          <a:p>
            <a:pPr>
              <a:defRPr/>
            </a:pPr>
            <a:endParaRPr lang="en-US"/>
          </a:p>
        </p:txBody>
      </p:sp>
      <p:sp>
        <p:nvSpPr>
          <p:cNvPr id="3077"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cs typeface="+mn-cs"/>
              </a:defRPr>
            </a:lvl1pPr>
          </a:lstStyle>
          <a:p>
            <a:pPr>
              <a:defRPr/>
            </a:pPr>
            <a:fld id="{EB44206B-A663-4348-A517-7C6EE0C2EF4B}" type="slidenum">
              <a:rPr lang="en-US"/>
              <a:pPr>
                <a:defRPr/>
              </a:pPr>
              <a:t>‹#›</a:t>
            </a:fld>
            <a:endParaRPr lang="en-US" dirty="0"/>
          </a:p>
        </p:txBody>
      </p:sp>
      <p:pic>
        <p:nvPicPr>
          <p:cNvPr id="55302"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08713" y="8788400"/>
            <a:ext cx="4841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1948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000">
                <a:cs typeface="+mn-cs"/>
              </a:defRPr>
            </a:lvl1pPr>
          </a:lstStyle>
          <a:p>
            <a:pPr>
              <a:defRPr/>
            </a:pPr>
            <a:r>
              <a:rPr lang="en-US"/>
              <a:t>Seven Segment Displays</a:t>
            </a:r>
          </a:p>
        </p:txBody>
      </p:sp>
      <p:sp>
        <p:nvSpPr>
          <p:cNvPr id="13315"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000">
                <a:cs typeface="+mn-cs"/>
              </a:defRPr>
            </a:lvl1pPr>
          </a:lstStyle>
          <a:p>
            <a:pPr>
              <a:defRPr/>
            </a:pPr>
            <a:r>
              <a:rPr lang="en-US"/>
              <a:t>Digital Electronics</a:t>
            </a:r>
            <a:r>
              <a:rPr lang="en-US">
                <a:sym typeface="Symbol"/>
              </a:rPr>
              <a:t></a:t>
            </a:r>
            <a:r>
              <a:rPr lang="en-US"/>
              <a:t> </a:t>
            </a:r>
          </a:p>
          <a:p>
            <a:pPr>
              <a:defRPr/>
            </a:pPr>
            <a:r>
              <a:rPr lang="en-US"/>
              <a:t>2.3 Data of Birth Design Problem</a:t>
            </a:r>
          </a:p>
        </p:txBody>
      </p:sp>
      <p:sp>
        <p:nvSpPr>
          <p:cNvPr id="3789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00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cs typeface="+mn-cs"/>
              </a:defRPr>
            </a:lvl1pPr>
          </a:lstStyle>
          <a:p>
            <a:pPr>
              <a:defRPr/>
            </a:pPr>
            <a:fld id="{15925C6B-918A-4AEA-B5D9-77A0B37CF00E}" type="slidenum">
              <a:rPr lang="en-US"/>
              <a:pPr>
                <a:defRPr/>
              </a:pPr>
              <a:t>‹#›</a:t>
            </a:fld>
            <a:endParaRPr lang="en-US" dirty="0"/>
          </a:p>
        </p:txBody>
      </p:sp>
      <p:pic>
        <p:nvPicPr>
          <p:cNvPr id="37896"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08713" y="8788400"/>
            <a:ext cx="4841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0980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9FF3AACF-8359-4477-9502-343A812C9236}"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Pause the presentation and allow the students to work on the example. The solution is on the next slide.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987A478D-68F4-4D3E-94EB-10BF0D5BA45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Here is the solution. If you print handouts, do not print this page.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AAC20D60-85EF-4763-B976-8F99929E309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This slide discusses the importance of the current limiting resistors and the results of selecting a resistor that is too large or too small.</a:t>
            </a:r>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F295ACC3-DAAA-4A21-B91A-33F29818F99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This slide uses Kirchhoff’s Voltage Law and Ohm’s Law to develop an equation to calculate a resistor (R) given a desired current (I).</a:t>
            </a:r>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C5BA2309-CCA1-4F62-AC63-D0E27D688A3B}"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In this example the luminous intensity was arbitrarily selected at 1.5. For the LTS-4801 JR Common Anode SSD, a current level of 15 mA would be required (from graph). Using the equation developed, the resistor value can be calculated.</a:t>
            </a:r>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522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BB0A2AB3-46D4-472B-9FD4-408976748E87}"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Pause the presentation and allow the students to work on the example. The solution is on the next slide.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70AD5A93-A104-445A-99EB-1449A7C30294}"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Here is the solution. If you print handouts, do not print this page.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542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50E9E791-5DDA-481C-A71E-2640F64A2D88}" type="slidenum">
              <a:rPr lang="en-US" smtClean="0"/>
              <a:pPr>
                <a:defRPr/>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Introductory Slide / Overview of Presentation</a:t>
            </a:r>
          </a:p>
          <a:p>
            <a:r>
              <a:rPr lang="en-US" dirty="0"/>
              <a:t>As a class, have the students list some common everyday devices that use seven-segments displays.</a:t>
            </a:r>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5DC50CC0-6051-4F7F-BEEE-ED273CE6CA90}"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The common cathode and common anode diagrams shown are typical pin layouts. They may or may not be the same as the device that the students will use to build their circuits.</a:t>
            </a:r>
          </a:p>
          <a:p>
            <a:endParaRPr lang="en-US"/>
          </a:p>
          <a:p>
            <a:r>
              <a:rPr lang="en-US"/>
              <a:t>http://www.thelearningpit.com/lp/doc/7seg/7seg.html</a:t>
            </a:r>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8E63BE03-E733-46A8-84B4-0E16A1EC2A39}"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Here are all of the digits that can be displayed on a seven-segment display. Also included are some alpha characters. In the activity on seven-segment displays, the student will be asked to create a few words that can be displayed on the seven-segment display.</a:t>
            </a:r>
          </a:p>
          <a:p>
            <a:r>
              <a:rPr lang="en-US"/>
              <a:t>  </a:t>
            </a:r>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6D2E9662-D331-446D-9F8E-35798FD2CEB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3AF398A3-5031-4384-AE52-BD617FB4639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In summary, common anode SSD have a common Vcc Connection and require a logic (0) to turn on a segment.</a:t>
            </a:r>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9CCA05BE-DC77-4BCF-8374-B93720799C05}"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Pause the presentation and allow the students to work on the example. The solution is on the next slide.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D54135B5-A612-4357-A6E0-6C62A9531FE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Here is the solution. If you print handouts, do not print this page.</a:t>
            </a:r>
          </a:p>
          <a:p>
            <a:endParaRPr lang="en-US"/>
          </a:p>
        </p:txBody>
      </p:sp>
      <p:sp>
        <p:nvSpPr>
          <p:cNvPr id="4" name="Header Placeholder 3"/>
          <p:cNvSpPr>
            <a:spLocks noGrp="1"/>
          </p:cNvSpPr>
          <p:nvPr>
            <p:ph type="hdr" sz="quarter"/>
          </p:nvPr>
        </p:nvSpPr>
        <p:spPr/>
        <p:txBody>
          <a:bodyPr/>
          <a:lstStyle/>
          <a:p>
            <a:pPr>
              <a:defRPr/>
            </a:pPr>
            <a:r>
              <a:rPr lang="en-US"/>
              <a:t>Seven Segment Displays</a:t>
            </a:r>
            <a:endParaRPr lang="en-US" dirty="0"/>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153BBE65-D988-4E51-A2CD-8D69FB870F0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In summary, common cathode SSD have a common GND connection and require a logic (1) to turn on a segment.</a:t>
            </a:r>
          </a:p>
          <a:p>
            <a:endParaRPr lang="en-US"/>
          </a:p>
        </p:txBody>
      </p:sp>
      <p:sp>
        <p:nvSpPr>
          <p:cNvPr id="4" name="Header Placeholder 3"/>
          <p:cNvSpPr>
            <a:spLocks noGrp="1"/>
          </p:cNvSpPr>
          <p:nvPr>
            <p:ph type="hdr" sz="quarter"/>
          </p:nvPr>
        </p:nvSpPr>
        <p:spPr/>
        <p:txBody>
          <a:bodyPr/>
          <a:lstStyle/>
          <a:p>
            <a:pPr>
              <a:defRPr/>
            </a:pPr>
            <a:r>
              <a:rPr lang="en-US"/>
              <a:t>Seven Segment Displays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2.3 Data of Birth Design Problem</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Project Lead The Way, Inc.</a:t>
            </a:r>
            <a:endParaRPr lang="en-US" baseline="30000"/>
          </a:p>
          <a:p>
            <a:pPr eaLnBrk="1" hangingPunct="1"/>
            <a:r>
              <a:rPr lang="en-US"/>
              <a:t>Copyright 2009</a:t>
            </a:r>
          </a:p>
        </p:txBody>
      </p:sp>
      <p:sp>
        <p:nvSpPr>
          <p:cNvPr id="7" name="Slide Number Placeholder 6"/>
          <p:cNvSpPr>
            <a:spLocks noGrp="1"/>
          </p:cNvSpPr>
          <p:nvPr>
            <p:ph type="sldNum" sz="quarter" idx="5"/>
          </p:nvPr>
        </p:nvSpPr>
        <p:spPr/>
        <p:txBody>
          <a:bodyPr/>
          <a:lstStyle/>
          <a:p>
            <a:pPr>
              <a:defRPr/>
            </a:pPr>
            <a:fld id="{0D327749-5EB3-4633-AF48-E85A19854077}"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546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765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7162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AB440-570A-4D58-9279-077C7EEFC1DE}" type="slidenum">
              <a:rPr lang="en-US"/>
              <a:pPr>
                <a:defRPr/>
              </a:pPr>
              <a:t>‹#›</a:t>
            </a:fld>
            <a:endParaRPr lang="en-US" dirty="0"/>
          </a:p>
        </p:txBody>
      </p:sp>
    </p:spTree>
    <p:extLst>
      <p:ext uri="{BB962C8B-B14F-4D97-AF65-F5344CB8AC3E}">
        <p14:creationId xmlns:p14="http://schemas.microsoft.com/office/powerpoint/2010/main" val="1374038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1067A9-B251-4B44-8FB2-2763811B479F}" type="slidenum">
              <a:rPr lang="en-US"/>
              <a:pPr>
                <a:defRPr/>
              </a:pPr>
              <a:t>‹#›</a:t>
            </a:fld>
            <a:endParaRPr lang="en-US" dirty="0"/>
          </a:p>
        </p:txBody>
      </p:sp>
    </p:spTree>
    <p:extLst>
      <p:ext uri="{BB962C8B-B14F-4D97-AF65-F5344CB8AC3E}">
        <p14:creationId xmlns:p14="http://schemas.microsoft.com/office/powerpoint/2010/main" val="3842671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4AA445-1239-4BD7-AF29-8FADAB683ECB}" type="slidenum">
              <a:rPr lang="en-US"/>
              <a:pPr>
                <a:defRPr/>
              </a:pPr>
              <a:t>‹#›</a:t>
            </a:fld>
            <a:endParaRPr lang="en-US" dirty="0"/>
          </a:p>
        </p:txBody>
      </p:sp>
    </p:spTree>
    <p:extLst>
      <p:ext uri="{BB962C8B-B14F-4D97-AF65-F5344CB8AC3E}">
        <p14:creationId xmlns:p14="http://schemas.microsoft.com/office/powerpoint/2010/main" val="958891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8CD0C9-CB45-4DC1-9F09-1D44203AFC31}" type="slidenum">
              <a:rPr lang="en-US"/>
              <a:pPr>
                <a:defRPr/>
              </a:pPr>
              <a:t>‹#›</a:t>
            </a:fld>
            <a:endParaRPr lang="en-US" dirty="0"/>
          </a:p>
        </p:txBody>
      </p:sp>
    </p:spTree>
    <p:extLst>
      <p:ext uri="{BB962C8B-B14F-4D97-AF65-F5344CB8AC3E}">
        <p14:creationId xmlns:p14="http://schemas.microsoft.com/office/powerpoint/2010/main" val="296673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AFCBEA-8388-4B69-978D-9F07D359AE7A}" type="slidenum">
              <a:rPr lang="en-US"/>
              <a:pPr>
                <a:defRPr/>
              </a:pPr>
              <a:t>‹#›</a:t>
            </a:fld>
            <a:endParaRPr lang="en-US" dirty="0"/>
          </a:p>
        </p:txBody>
      </p:sp>
    </p:spTree>
    <p:extLst>
      <p:ext uri="{BB962C8B-B14F-4D97-AF65-F5344CB8AC3E}">
        <p14:creationId xmlns:p14="http://schemas.microsoft.com/office/powerpoint/2010/main" val="30521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38C384-A094-406B-82CB-D27C0A62A870}" type="slidenum">
              <a:rPr lang="en-US"/>
              <a:pPr>
                <a:defRPr/>
              </a:pPr>
              <a:t>‹#›</a:t>
            </a:fld>
            <a:endParaRPr lang="en-US" dirty="0"/>
          </a:p>
        </p:txBody>
      </p:sp>
    </p:spTree>
    <p:extLst>
      <p:ext uri="{BB962C8B-B14F-4D97-AF65-F5344CB8AC3E}">
        <p14:creationId xmlns:p14="http://schemas.microsoft.com/office/powerpoint/2010/main" val="1228554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BAD3C6-A925-467B-BC90-5356D749A86F}" type="slidenum">
              <a:rPr lang="en-US"/>
              <a:pPr>
                <a:defRPr/>
              </a:pPr>
              <a:t>‹#›</a:t>
            </a:fld>
            <a:endParaRPr lang="en-US" dirty="0"/>
          </a:p>
        </p:txBody>
      </p:sp>
    </p:spTree>
    <p:extLst>
      <p:ext uri="{BB962C8B-B14F-4D97-AF65-F5344CB8AC3E}">
        <p14:creationId xmlns:p14="http://schemas.microsoft.com/office/powerpoint/2010/main" val="226421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D49D44-A8B2-4FAD-BAEE-E358E03199F9}" type="slidenum">
              <a:rPr lang="en-US"/>
              <a:pPr>
                <a:defRPr/>
              </a:pPr>
              <a:t>‹#›</a:t>
            </a:fld>
            <a:endParaRPr lang="en-US" dirty="0"/>
          </a:p>
        </p:txBody>
      </p:sp>
    </p:spTree>
    <p:extLst>
      <p:ext uri="{BB962C8B-B14F-4D97-AF65-F5344CB8AC3E}">
        <p14:creationId xmlns:p14="http://schemas.microsoft.com/office/powerpoint/2010/main" val="41139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2587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2BA6D-21B7-43DA-8174-A213E29D31B1}" type="slidenum">
              <a:rPr lang="en-US"/>
              <a:pPr>
                <a:defRPr/>
              </a:pPr>
              <a:t>‹#›</a:t>
            </a:fld>
            <a:endParaRPr lang="en-US" dirty="0"/>
          </a:p>
        </p:txBody>
      </p:sp>
    </p:spTree>
    <p:extLst>
      <p:ext uri="{BB962C8B-B14F-4D97-AF65-F5344CB8AC3E}">
        <p14:creationId xmlns:p14="http://schemas.microsoft.com/office/powerpoint/2010/main" val="3398422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67C861-230B-41EC-9D70-132028D689A5}" type="slidenum">
              <a:rPr lang="en-US"/>
              <a:pPr>
                <a:defRPr/>
              </a:pPr>
              <a:t>‹#›</a:t>
            </a:fld>
            <a:endParaRPr lang="en-US" dirty="0"/>
          </a:p>
        </p:txBody>
      </p:sp>
    </p:spTree>
    <p:extLst>
      <p:ext uri="{BB962C8B-B14F-4D97-AF65-F5344CB8AC3E}">
        <p14:creationId xmlns:p14="http://schemas.microsoft.com/office/powerpoint/2010/main" val="532191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AD020F-7D91-4B1D-A68C-BE6A6053E377}" type="slidenum">
              <a:rPr lang="en-US"/>
              <a:pPr>
                <a:defRPr/>
              </a:pPr>
              <a:t>‹#›</a:t>
            </a:fld>
            <a:endParaRPr lang="en-US" dirty="0"/>
          </a:p>
        </p:txBody>
      </p:sp>
    </p:spTree>
    <p:extLst>
      <p:ext uri="{BB962C8B-B14F-4D97-AF65-F5344CB8AC3E}">
        <p14:creationId xmlns:p14="http://schemas.microsoft.com/office/powerpoint/2010/main" val="4132187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89EC66-2F5C-4683-A1E3-0A960642FD24}" type="slidenum">
              <a:rPr lang="en-US"/>
              <a:pPr>
                <a:defRPr/>
              </a:pPr>
              <a:t>‹#›</a:t>
            </a:fld>
            <a:endParaRPr lang="en-US" dirty="0"/>
          </a:p>
        </p:txBody>
      </p:sp>
    </p:spTree>
    <p:extLst>
      <p:ext uri="{BB962C8B-B14F-4D97-AF65-F5344CB8AC3E}">
        <p14:creationId xmlns:p14="http://schemas.microsoft.com/office/powerpoint/2010/main" val="4027678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168400"/>
            <a:ext cx="795496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7499592-2AE5-45AE-B09A-EA8242497993}" type="slidenum">
              <a:rPr lang="en-US"/>
              <a:pPr>
                <a:defRPr/>
              </a:pPr>
              <a:t>‹#›</a:t>
            </a:fld>
            <a:endParaRPr lang="en-US" dirty="0"/>
          </a:p>
        </p:txBody>
      </p:sp>
    </p:spTree>
    <p:extLst>
      <p:ext uri="{BB962C8B-B14F-4D97-AF65-F5344CB8AC3E}">
        <p14:creationId xmlns:p14="http://schemas.microsoft.com/office/powerpoint/2010/main" val="2156999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A7BAC2-9BDF-4DA7-BDD1-A4F37D48AB9B}" type="slidenum">
              <a:rPr lang="en-US"/>
              <a:pPr>
                <a:defRPr/>
              </a:pPr>
              <a:t>‹#›</a:t>
            </a:fld>
            <a:endParaRPr lang="en-US" dirty="0"/>
          </a:p>
        </p:txBody>
      </p:sp>
    </p:spTree>
    <p:extLst>
      <p:ext uri="{BB962C8B-B14F-4D97-AF65-F5344CB8AC3E}">
        <p14:creationId xmlns:p14="http://schemas.microsoft.com/office/powerpoint/2010/main" val="303147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168400"/>
            <a:ext cx="795496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3F4DA8D4-9DB2-4F0D-A9A9-BA7575B3B7BE}" type="slidenum">
              <a:rPr lang="en-US"/>
              <a:pPr>
                <a:defRPr/>
              </a:pPr>
              <a:t>‹#›</a:t>
            </a:fld>
            <a:endParaRPr lang="en-US" dirty="0"/>
          </a:p>
        </p:txBody>
      </p:sp>
    </p:spTree>
    <p:extLst>
      <p:ext uri="{BB962C8B-B14F-4D97-AF65-F5344CB8AC3E}">
        <p14:creationId xmlns:p14="http://schemas.microsoft.com/office/powerpoint/2010/main" val="3996163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168400"/>
            <a:ext cx="795496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1FC815C7-3965-4A2A-A06B-DDE9C83C6288}" type="slidenum">
              <a:rPr lang="en-US"/>
              <a:pPr>
                <a:defRPr/>
              </a:pPr>
              <a:t>‹#›</a:t>
            </a:fld>
            <a:endParaRPr lang="en-US" dirty="0"/>
          </a:p>
        </p:txBody>
      </p:sp>
    </p:spTree>
    <p:extLst>
      <p:ext uri="{BB962C8B-B14F-4D97-AF65-F5344CB8AC3E}">
        <p14:creationId xmlns:p14="http://schemas.microsoft.com/office/powerpoint/2010/main" val="16962579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168400"/>
            <a:ext cx="795496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EE8A2B-C65A-4036-82A7-BF05C4F33A6E}" type="slidenum">
              <a:rPr lang="en-US"/>
              <a:pPr>
                <a:defRPr/>
              </a:pPr>
              <a:t>‹#›</a:t>
            </a:fld>
            <a:endParaRPr lang="en-US" dirty="0"/>
          </a:p>
        </p:txBody>
      </p:sp>
    </p:spTree>
    <p:extLst>
      <p:ext uri="{BB962C8B-B14F-4D97-AF65-F5344CB8AC3E}">
        <p14:creationId xmlns:p14="http://schemas.microsoft.com/office/powerpoint/2010/main" val="8027328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54610D-03D9-47ED-B140-AA20DC2BF60F}" type="slidenum">
              <a:rPr lang="en-US"/>
              <a:pPr>
                <a:defRPr/>
              </a:pPr>
              <a:t>‹#›</a:t>
            </a:fld>
            <a:endParaRPr lang="en-US" dirty="0"/>
          </a:p>
        </p:txBody>
      </p:sp>
    </p:spTree>
    <p:extLst>
      <p:ext uri="{BB962C8B-B14F-4D97-AF65-F5344CB8AC3E}">
        <p14:creationId xmlns:p14="http://schemas.microsoft.com/office/powerpoint/2010/main" val="118726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119205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8A1385-12FC-44F6-AF01-D87167D2587F}" type="slidenum">
              <a:rPr lang="en-US"/>
              <a:pPr>
                <a:defRPr/>
              </a:pPr>
              <a:t>‹#›</a:t>
            </a:fld>
            <a:endParaRPr lang="en-US" dirty="0"/>
          </a:p>
        </p:txBody>
      </p:sp>
    </p:spTree>
    <p:extLst>
      <p:ext uri="{BB962C8B-B14F-4D97-AF65-F5344CB8AC3E}">
        <p14:creationId xmlns:p14="http://schemas.microsoft.com/office/powerpoint/2010/main" val="34078066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F26F5A-5E90-4B5D-93C0-F81E4C6C11B2}" type="slidenum">
              <a:rPr lang="en-US"/>
              <a:pPr>
                <a:defRPr/>
              </a:pPr>
              <a:t>‹#›</a:t>
            </a:fld>
            <a:endParaRPr lang="en-US" dirty="0"/>
          </a:p>
        </p:txBody>
      </p:sp>
    </p:spTree>
    <p:extLst>
      <p:ext uri="{BB962C8B-B14F-4D97-AF65-F5344CB8AC3E}">
        <p14:creationId xmlns:p14="http://schemas.microsoft.com/office/powerpoint/2010/main" val="42397867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168400"/>
            <a:ext cx="7954962"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6956FCA-9332-48E3-B2A0-7CEC8E58020A}" type="slidenum">
              <a:rPr lang="en-US"/>
              <a:pPr>
                <a:defRPr/>
              </a:pPr>
              <a:t>‹#›</a:t>
            </a:fld>
            <a:endParaRPr lang="en-US" dirty="0"/>
          </a:p>
        </p:txBody>
      </p:sp>
    </p:spTree>
    <p:extLst>
      <p:ext uri="{BB962C8B-B14F-4D97-AF65-F5344CB8AC3E}">
        <p14:creationId xmlns:p14="http://schemas.microsoft.com/office/powerpoint/2010/main" val="7703495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BCF1DF-F532-4658-ADC2-4C5045467EFD}" type="slidenum">
              <a:rPr lang="en-US"/>
              <a:pPr>
                <a:defRPr/>
              </a:pPr>
              <a:t>‹#›</a:t>
            </a:fld>
            <a:endParaRPr lang="en-US" dirty="0"/>
          </a:p>
        </p:txBody>
      </p:sp>
    </p:spTree>
    <p:extLst>
      <p:ext uri="{BB962C8B-B14F-4D97-AF65-F5344CB8AC3E}">
        <p14:creationId xmlns:p14="http://schemas.microsoft.com/office/powerpoint/2010/main" val="17489261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803623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5217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74342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44087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51354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20258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66568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7382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69956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792626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56687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2824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5100A-442C-449A-9719-C6537020CAE8}" type="slidenum">
              <a:rPr lang="en-US"/>
              <a:pPr>
                <a:defRPr/>
              </a:pPr>
              <a:t>‹#›</a:t>
            </a:fld>
            <a:endParaRPr lang="en-US" dirty="0"/>
          </a:p>
        </p:txBody>
      </p:sp>
    </p:spTree>
    <p:extLst>
      <p:ext uri="{BB962C8B-B14F-4D97-AF65-F5344CB8AC3E}">
        <p14:creationId xmlns:p14="http://schemas.microsoft.com/office/powerpoint/2010/main" val="22752042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4013AE-9983-4BC5-977B-61522ED2DB87}" type="slidenum">
              <a:rPr lang="en-US"/>
              <a:pPr>
                <a:defRPr/>
              </a:pPr>
              <a:t>‹#›</a:t>
            </a:fld>
            <a:endParaRPr lang="en-US" dirty="0"/>
          </a:p>
        </p:txBody>
      </p:sp>
    </p:spTree>
    <p:extLst>
      <p:ext uri="{BB962C8B-B14F-4D97-AF65-F5344CB8AC3E}">
        <p14:creationId xmlns:p14="http://schemas.microsoft.com/office/powerpoint/2010/main" val="11336617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0B6AEA-0902-4A73-B567-B62223E8991D}" type="slidenum">
              <a:rPr lang="en-US"/>
              <a:pPr>
                <a:defRPr/>
              </a:pPr>
              <a:t>‹#›</a:t>
            </a:fld>
            <a:endParaRPr lang="en-US" dirty="0"/>
          </a:p>
        </p:txBody>
      </p:sp>
    </p:spTree>
    <p:extLst>
      <p:ext uri="{BB962C8B-B14F-4D97-AF65-F5344CB8AC3E}">
        <p14:creationId xmlns:p14="http://schemas.microsoft.com/office/powerpoint/2010/main" val="37013924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26F94AFB-DCD7-430A-ADFB-30321A22459C}" type="slidenum">
              <a:rPr lang="en-US"/>
              <a:pPr>
                <a:defRPr/>
              </a:pPr>
              <a:t>‹#›</a:t>
            </a:fld>
            <a:endParaRPr lang="en-US" dirty="0"/>
          </a:p>
        </p:txBody>
      </p:sp>
    </p:spTree>
    <p:extLst>
      <p:ext uri="{BB962C8B-B14F-4D97-AF65-F5344CB8AC3E}">
        <p14:creationId xmlns:p14="http://schemas.microsoft.com/office/powerpoint/2010/main" val="37028297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A0E6673F-59AF-40B4-84D5-01AF6FD691EC}" type="slidenum">
              <a:rPr lang="en-US"/>
              <a:pPr>
                <a:defRPr/>
              </a:pPr>
              <a:t>‹#›</a:t>
            </a:fld>
            <a:endParaRPr lang="en-US" dirty="0"/>
          </a:p>
        </p:txBody>
      </p:sp>
    </p:spTree>
    <p:extLst>
      <p:ext uri="{BB962C8B-B14F-4D97-AF65-F5344CB8AC3E}">
        <p14:creationId xmlns:p14="http://schemas.microsoft.com/office/powerpoint/2010/main" val="345921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15399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8B9E286-0786-4CF2-ACB5-4924101F395B}" type="slidenum">
              <a:rPr lang="en-US"/>
              <a:pPr>
                <a:defRPr/>
              </a:pPr>
              <a:t>‹#›</a:t>
            </a:fld>
            <a:endParaRPr lang="en-US" dirty="0"/>
          </a:p>
        </p:txBody>
      </p:sp>
    </p:spTree>
    <p:extLst>
      <p:ext uri="{BB962C8B-B14F-4D97-AF65-F5344CB8AC3E}">
        <p14:creationId xmlns:p14="http://schemas.microsoft.com/office/powerpoint/2010/main" val="9620308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7C3E502-E6AA-4086-9203-34F65D536F82}" type="slidenum">
              <a:rPr lang="en-US"/>
              <a:pPr>
                <a:defRPr/>
              </a:pPr>
              <a:t>‹#›</a:t>
            </a:fld>
            <a:endParaRPr lang="en-US" dirty="0"/>
          </a:p>
        </p:txBody>
      </p:sp>
    </p:spTree>
    <p:extLst>
      <p:ext uri="{BB962C8B-B14F-4D97-AF65-F5344CB8AC3E}">
        <p14:creationId xmlns:p14="http://schemas.microsoft.com/office/powerpoint/2010/main" val="2605266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4F63B7-D953-4FA1-BC0E-93B4CFC01DBE}" type="slidenum">
              <a:rPr lang="en-US"/>
              <a:pPr>
                <a:defRPr/>
              </a:pPr>
              <a:t>‹#›</a:t>
            </a:fld>
            <a:endParaRPr lang="en-US" dirty="0"/>
          </a:p>
        </p:txBody>
      </p:sp>
    </p:spTree>
    <p:extLst>
      <p:ext uri="{BB962C8B-B14F-4D97-AF65-F5344CB8AC3E}">
        <p14:creationId xmlns:p14="http://schemas.microsoft.com/office/powerpoint/2010/main" val="316428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2E2188-9E5C-4D93-BE51-5E5B752CA425}" type="slidenum">
              <a:rPr lang="en-US"/>
              <a:pPr>
                <a:defRPr/>
              </a:pPr>
              <a:t>‹#›</a:t>
            </a:fld>
            <a:endParaRPr lang="en-US" dirty="0"/>
          </a:p>
        </p:txBody>
      </p:sp>
    </p:spTree>
    <p:extLst>
      <p:ext uri="{BB962C8B-B14F-4D97-AF65-F5344CB8AC3E}">
        <p14:creationId xmlns:p14="http://schemas.microsoft.com/office/powerpoint/2010/main" val="34319966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D3C040A-4C0F-476E-9BAE-95A9DE46DA83}" type="slidenum">
              <a:rPr lang="en-US"/>
              <a:pPr>
                <a:defRPr/>
              </a:pPr>
              <a:t>‹#›</a:t>
            </a:fld>
            <a:endParaRPr lang="en-US" dirty="0"/>
          </a:p>
        </p:txBody>
      </p:sp>
    </p:spTree>
    <p:extLst>
      <p:ext uri="{BB962C8B-B14F-4D97-AF65-F5344CB8AC3E}">
        <p14:creationId xmlns:p14="http://schemas.microsoft.com/office/powerpoint/2010/main" val="23793721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56DFD9-28ED-457C-89B5-388BB8781B66}" type="slidenum">
              <a:rPr lang="en-US"/>
              <a:pPr>
                <a:defRPr/>
              </a:pPr>
              <a:t>‹#›</a:t>
            </a:fld>
            <a:endParaRPr lang="en-US" dirty="0"/>
          </a:p>
        </p:txBody>
      </p:sp>
    </p:spTree>
    <p:extLst>
      <p:ext uri="{BB962C8B-B14F-4D97-AF65-F5344CB8AC3E}">
        <p14:creationId xmlns:p14="http://schemas.microsoft.com/office/powerpoint/2010/main" val="26873914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205895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99969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66152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439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6239823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07052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0491851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7240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79264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88942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86316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35434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959828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8661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686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18389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54301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11354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129658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2717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725309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998934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1361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00403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737952D-499A-475D-A62F-4613B95AD2EA}"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9168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ABD8F26-9C74-40BC-B929-9B572DEB62B7}" type="slidenum">
              <a:rPr lang="en-US"/>
              <a:pPr>
                <a:defRPr/>
              </a:pPr>
              <a:t>‹#›</a:t>
            </a:fld>
            <a:endParaRPr lang="en-US" dirty="0"/>
          </a:p>
        </p:txBody>
      </p:sp>
    </p:spTree>
    <p:extLst>
      <p:ext uri="{BB962C8B-B14F-4D97-AF65-F5344CB8AC3E}">
        <p14:creationId xmlns:p14="http://schemas.microsoft.com/office/powerpoint/2010/main" val="229623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5239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6BBE47-C92A-4046-B2C2-5C57B32090BF}" type="slidenum">
              <a:rPr lang="en-US"/>
              <a:pPr>
                <a:defRPr/>
              </a:pPr>
              <a:t>‹#›</a:t>
            </a:fld>
            <a:endParaRPr lang="en-US" dirty="0"/>
          </a:p>
        </p:txBody>
      </p:sp>
    </p:spTree>
    <p:extLst>
      <p:ext uri="{BB962C8B-B14F-4D97-AF65-F5344CB8AC3E}">
        <p14:creationId xmlns:p14="http://schemas.microsoft.com/office/powerpoint/2010/main" val="197229648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D82234F2-5193-4C41-9436-06163B26319A}" type="slidenum">
              <a:rPr lang="en-US"/>
              <a:pPr>
                <a:defRPr/>
              </a:pPr>
              <a:t>‹#›</a:t>
            </a:fld>
            <a:endParaRPr lang="en-US" dirty="0"/>
          </a:p>
        </p:txBody>
      </p:sp>
    </p:spTree>
    <p:extLst>
      <p:ext uri="{BB962C8B-B14F-4D97-AF65-F5344CB8AC3E}">
        <p14:creationId xmlns:p14="http://schemas.microsoft.com/office/powerpoint/2010/main" val="36466637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9C6AE558-A9F7-49E0-9603-11C390335906}" type="slidenum">
              <a:rPr lang="en-US"/>
              <a:pPr>
                <a:defRPr/>
              </a:pPr>
              <a:t>‹#›</a:t>
            </a:fld>
            <a:endParaRPr lang="en-US" dirty="0"/>
          </a:p>
        </p:txBody>
      </p:sp>
    </p:spTree>
    <p:extLst>
      <p:ext uri="{BB962C8B-B14F-4D97-AF65-F5344CB8AC3E}">
        <p14:creationId xmlns:p14="http://schemas.microsoft.com/office/powerpoint/2010/main" val="1892256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75C0F0B-1FD3-4C21-A485-F90FB0171F69}" type="slidenum">
              <a:rPr lang="en-US"/>
              <a:pPr>
                <a:defRPr/>
              </a:pPr>
              <a:t>‹#›</a:t>
            </a:fld>
            <a:endParaRPr lang="en-US" dirty="0"/>
          </a:p>
        </p:txBody>
      </p:sp>
    </p:spTree>
    <p:extLst>
      <p:ext uri="{BB962C8B-B14F-4D97-AF65-F5344CB8AC3E}">
        <p14:creationId xmlns:p14="http://schemas.microsoft.com/office/powerpoint/2010/main" val="213677347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C7BD94-652C-4923-99DC-BC142751D6DD}" type="slidenum">
              <a:rPr lang="en-US"/>
              <a:pPr>
                <a:defRPr/>
              </a:pPr>
              <a:t>‹#›</a:t>
            </a:fld>
            <a:endParaRPr lang="en-US" dirty="0"/>
          </a:p>
        </p:txBody>
      </p:sp>
    </p:spTree>
    <p:extLst>
      <p:ext uri="{BB962C8B-B14F-4D97-AF65-F5344CB8AC3E}">
        <p14:creationId xmlns:p14="http://schemas.microsoft.com/office/powerpoint/2010/main" val="32048743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754D7C-7D60-4C26-894D-1C449E1DF1DD}" type="slidenum">
              <a:rPr lang="en-US"/>
              <a:pPr>
                <a:defRPr/>
              </a:pPr>
              <a:t>‹#›</a:t>
            </a:fld>
            <a:endParaRPr lang="en-US" dirty="0"/>
          </a:p>
        </p:txBody>
      </p:sp>
    </p:spTree>
    <p:extLst>
      <p:ext uri="{BB962C8B-B14F-4D97-AF65-F5344CB8AC3E}">
        <p14:creationId xmlns:p14="http://schemas.microsoft.com/office/powerpoint/2010/main" val="128884066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24C986-1493-4A23-81DB-77E2AFAE8555}" type="slidenum">
              <a:rPr lang="en-US"/>
              <a:pPr>
                <a:defRPr/>
              </a:pPr>
              <a:t>‹#›</a:t>
            </a:fld>
            <a:endParaRPr lang="en-US" dirty="0"/>
          </a:p>
        </p:txBody>
      </p:sp>
    </p:spTree>
    <p:extLst>
      <p:ext uri="{BB962C8B-B14F-4D97-AF65-F5344CB8AC3E}">
        <p14:creationId xmlns:p14="http://schemas.microsoft.com/office/powerpoint/2010/main" val="4859411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C63E21C-E60F-4BA0-A265-9F682BE03ED7}" type="slidenum">
              <a:rPr lang="en-US"/>
              <a:pPr>
                <a:defRPr/>
              </a:pPr>
              <a:t>‹#›</a:t>
            </a:fld>
            <a:endParaRPr lang="en-US" dirty="0"/>
          </a:p>
        </p:txBody>
      </p:sp>
    </p:spTree>
    <p:extLst>
      <p:ext uri="{BB962C8B-B14F-4D97-AF65-F5344CB8AC3E}">
        <p14:creationId xmlns:p14="http://schemas.microsoft.com/office/powerpoint/2010/main" val="41284321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B8F0E-6C74-46BA-AAE3-726D2D8307A5}" type="slidenum">
              <a:rPr lang="en-US"/>
              <a:pPr>
                <a:defRPr/>
              </a:pPr>
              <a:t>‹#›</a:t>
            </a:fld>
            <a:endParaRPr lang="en-US" dirty="0"/>
          </a:p>
        </p:txBody>
      </p:sp>
    </p:spTree>
    <p:extLst>
      <p:ext uri="{BB962C8B-B14F-4D97-AF65-F5344CB8AC3E}">
        <p14:creationId xmlns:p14="http://schemas.microsoft.com/office/powerpoint/2010/main" val="426686358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505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23895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297908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33634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816976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584629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67344968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0228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632729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75636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13416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450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348" r:id="rId1"/>
    <p:sldLayoutId id="2147487349" r:id="rId2"/>
    <p:sldLayoutId id="2147487350" r:id="rId3"/>
    <p:sldLayoutId id="2147487351" r:id="rId4"/>
    <p:sldLayoutId id="2147487352" r:id="rId5"/>
    <p:sldLayoutId id="2147487353" r:id="rId6"/>
    <p:sldLayoutId id="2147487354" r:id="rId7"/>
    <p:sldLayoutId id="2147487355" r:id="rId8"/>
    <p:sldLayoutId id="2147487356" r:id="rId9"/>
    <p:sldLayoutId id="2147487357" r:id="rId10"/>
    <p:sldLayoutId id="214748735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488EE69-46C7-49ED-BED2-729945BF2CFE}" type="slidenum">
              <a:rPr lang="en-US"/>
              <a:pPr>
                <a:defRPr/>
              </a:pPr>
              <a:t>‹#›</a:t>
            </a:fld>
            <a:endParaRPr lang="en-US" dirty="0"/>
          </a:p>
        </p:txBody>
      </p:sp>
      <p:pic>
        <p:nvPicPr>
          <p:cNvPr id="4103"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772400" y="617220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359" r:id="rId1"/>
    <p:sldLayoutId id="2147487360" r:id="rId2"/>
    <p:sldLayoutId id="2147487361" r:id="rId3"/>
    <p:sldLayoutId id="2147487362" r:id="rId4"/>
    <p:sldLayoutId id="2147487363" r:id="rId5"/>
    <p:sldLayoutId id="2147487364" r:id="rId6"/>
    <p:sldLayoutId id="2147487365" r:id="rId7"/>
    <p:sldLayoutId id="2147487366" r:id="rId8"/>
    <p:sldLayoutId id="2147487367" r:id="rId9"/>
    <p:sldLayoutId id="2147487368" r:id="rId10"/>
    <p:sldLayoutId id="214748736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C3D1989-80DD-4080-AB89-2E79B6FE239E}" type="slidenum">
              <a:rPr lang="en-US"/>
              <a:pPr>
                <a:defRPr/>
              </a:pPr>
              <a:t>‹#›</a:t>
            </a:fld>
            <a:endParaRPr lang="en-US" dirty="0"/>
          </a:p>
        </p:txBody>
      </p:sp>
      <p:pic>
        <p:nvPicPr>
          <p:cNvPr id="5127"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370" r:id="rId1"/>
    <p:sldLayoutId id="2147487431" r:id="rId2"/>
    <p:sldLayoutId id="2147487371" r:id="rId3"/>
    <p:sldLayoutId id="2147487432" r:id="rId4"/>
    <p:sldLayoutId id="2147487433" r:id="rId5"/>
    <p:sldLayoutId id="2147487434" r:id="rId6"/>
    <p:sldLayoutId id="2147487372" r:id="rId7"/>
    <p:sldLayoutId id="2147487373" r:id="rId8"/>
    <p:sldLayoutId id="2147487374" r:id="rId9"/>
    <p:sldLayoutId id="2147487435" r:id="rId10"/>
    <p:sldLayoutId id="214748737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376" r:id="rId1"/>
    <p:sldLayoutId id="2147487377" r:id="rId2"/>
    <p:sldLayoutId id="2147487378" r:id="rId3"/>
    <p:sldLayoutId id="2147487379" r:id="rId4"/>
    <p:sldLayoutId id="2147487380" r:id="rId5"/>
    <p:sldLayoutId id="2147487381" r:id="rId6"/>
    <p:sldLayoutId id="2147487382" r:id="rId7"/>
    <p:sldLayoutId id="2147487383" r:id="rId8"/>
    <p:sldLayoutId id="2147487384" r:id="rId9"/>
    <p:sldLayoutId id="2147487385" r:id="rId10"/>
    <p:sldLayoutId id="214748738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EB27810-5060-46E8-8D74-1E930F58FFA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387" r:id="rId1"/>
    <p:sldLayoutId id="2147487436" r:id="rId2"/>
    <p:sldLayoutId id="2147487388" r:id="rId3"/>
    <p:sldLayoutId id="2147487437" r:id="rId4"/>
    <p:sldLayoutId id="2147487438" r:id="rId5"/>
    <p:sldLayoutId id="2147487439" r:id="rId6"/>
    <p:sldLayoutId id="2147487389" r:id="rId7"/>
    <p:sldLayoutId id="2147487390" r:id="rId8"/>
    <p:sldLayoutId id="2147487391" r:id="rId9"/>
    <p:sldLayoutId id="2147487440" r:id="rId10"/>
    <p:sldLayoutId id="214748739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393" r:id="rId1"/>
    <p:sldLayoutId id="2147487394" r:id="rId2"/>
    <p:sldLayoutId id="2147487395" r:id="rId3"/>
    <p:sldLayoutId id="2147487396" r:id="rId4"/>
    <p:sldLayoutId id="2147487397" r:id="rId5"/>
    <p:sldLayoutId id="2147487398" r:id="rId6"/>
    <p:sldLayoutId id="2147487399" r:id="rId7"/>
    <p:sldLayoutId id="2147487400" r:id="rId8"/>
    <p:sldLayoutId id="2147487401" r:id="rId9"/>
    <p:sldLayoutId id="2147487402" r:id="rId10"/>
    <p:sldLayoutId id="214748740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404" r:id="rId1"/>
    <p:sldLayoutId id="2147487405" r:id="rId2"/>
    <p:sldLayoutId id="2147487406" r:id="rId3"/>
    <p:sldLayoutId id="2147487407" r:id="rId4"/>
    <p:sldLayoutId id="2147487408" r:id="rId5"/>
    <p:sldLayoutId id="2147487409" r:id="rId6"/>
    <p:sldLayoutId id="2147487410" r:id="rId7"/>
    <p:sldLayoutId id="2147487411" r:id="rId8"/>
    <p:sldLayoutId id="2147487412" r:id="rId9"/>
    <p:sldLayoutId id="2147487413" r:id="rId10"/>
    <p:sldLayoutId id="214748741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01B4EEA-8F73-43FD-AB6E-4EF314E835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7441" r:id="rId1"/>
    <p:sldLayoutId id="2147487442" r:id="rId2"/>
    <p:sldLayoutId id="2147487415" r:id="rId3"/>
    <p:sldLayoutId id="2147487443" r:id="rId4"/>
    <p:sldLayoutId id="2147487444" r:id="rId5"/>
    <p:sldLayoutId id="2147487445" r:id="rId6"/>
    <p:sldLayoutId id="2147487416" r:id="rId7"/>
    <p:sldLayoutId id="2147487417" r:id="rId8"/>
    <p:sldLayoutId id="2147487418" r:id="rId9"/>
    <p:sldLayoutId id="2147487446" r:id="rId10"/>
    <p:sldLayoutId id="214748741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420" r:id="rId1"/>
    <p:sldLayoutId id="2147487421" r:id="rId2"/>
    <p:sldLayoutId id="2147487422" r:id="rId3"/>
    <p:sldLayoutId id="2147487423" r:id="rId4"/>
    <p:sldLayoutId id="2147487424" r:id="rId5"/>
    <p:sldLayoutId id="2147487425" r:id="rId6"/>
    <p:sldLayoutId id="2147487426" r:id="rId7"/>
    <p:sldLayoutId id="2147487427" r:id="rId8"/>
    <p:sldLayoutId id="2147487428" r:id="rId9"/>
    <p:sldLayoutId id="2147487429" r:id="rId10"/>
    <p:sldLayoutId id="214748743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8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8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9.xml"/><Relationship Id="rId1" Type="http://schemas.openxmlformats.org/officeDocument/2006/relationships/vmlDrawing" Target="../drawings/vmlDrawing1.vml"/><Relationship Id="rId6" Type="http://schemas.openxmlformats.org/officeDocument/2006/relationships/image" Target="../media/image21.wmf"/><Relationship Id="rId5" Type="http://schemas.openxmlformats.org/officeDocument/2006/relationships/oleObject" Target="../embeddings/oleObject1.bin"/><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8.xml"/><Relationship Id="rId1" Type="http://schemas.openxmlformats.org/officeDocument/2006/relationships/vmlDrawing" Target="../drawings/vmlDrawing2.vml"/><Relationship Id="rId6" Type="http://schemas.openxmlformats.org/officeDocument/2006/relationships/image" Target="../media/image23.wmf"/><Relationship Id="rId5" Type="http://schemas.openxmlformats.org/officeDocument/2006/relationships/oleObject" Target="../embeddings/oleObject2.bin"/><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0.xml"/><Relationship Id="rId1" Type="http://schemas.openxmlformats.org/officeDocument/2006/relationships/vmlDrawing" Target="../drawings/vmlDrawing3.vml"/><Relationship Id="rId6" Type="http://schemas.openxmlformats.org/officeDocument/2006/relationships/image" Target="../media/image25.wmf"/><Relationship Id="rId5" Type="http://schemas.openxmlformats.org/officeDocument/2006/relationships/oleObject" Target="../embeddings/oleObject3.bin"/><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8.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8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8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8.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a:solidFill>
                  <a:srgbClr val="002060"/>
                </a:solidFill>
                <a:latin typeface="Arial" panose="020B0604020202020204" pitchFamily="34" charset="0"/>
                <a:cs typeface="Arial" panose="020B0604020202020204" pitchFamily="34" charset="0"/>
              </a:rPr>
              <a:t>Seven Segment Displays</a:t>
            </a:r>
          </a:p>
        </p:txBody>
      </p:sp>
      <p:pic>
        <p:nvPicPr>
          <p:cNvPr id="6"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r>
              <a:rPr lang="en-US" sz="80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latin typeface="Arial" panose="020B0604020202020204" pitchFamily="34" charset="0"/>
                <a:cs typeface="Arial" panose="020B0604020202020204" pitchFamily="34" charset="0"/>
              </a:rPr>
              <a:t>Digital Electronics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1219200"/>
          </a:xfrm>
        </p:spPr>
        <p:txBody>
          <a:bodyPr/>
          <a:lstStyle/>
          <a:p>
            <a:pPr eaLnBrk="1" hangingPunct="1"/>
            <a:r>
              <a:rPr lang="en-US" sz="4200" dirty="0"/>
              <a:t>Example #2: Common Cathode SSD</a:t>
            </a:r>
          </a:p>
        </p:txBody>
      </p:sp>
      <p:sp>
        <p:nvSpPr>
          <p:cNvPr id="33795"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What value would be displayed in the common cathode seven-segment display shown?</a:t>
            </a:r>
          </a:p>
        </p:txBody>
      </p:sp>
      <p:pic>
        <p:nvPicPr>
          <p:cNvPr id="337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447800"/>
            <a:ext cx="2562225"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46A466F1-6E2F-4922-94C3-EF77E1CC40DD}"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0"/>
            <a:ext cx="9144000" cy="1219200"/>
          </a:xfrm>
        </p:spPr>
        <p:txBody>
          <a:bodyPr/>
          <a:lstStyle/>
          <a:p>
            <a:pPr eaLnBrk="1" hangingPunct="1"/>
            <a:r>
              <a:rPr lang="en-US" sz="4200" dirty="0"/>
              <a:t>Example #2: Common Cathode SSD</a:t>
            </a:r>
          </a:p>
        </p:txBody>
      </p:sp>
      <p:sp>
        <p:nvSpPr>
          <p:cNvPr id="34819"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What value would be displayed in the common cathode seven-segment display shown?</a:t>
            </a:r>
          </a:p>
        </p:txBody>
      </p:sp>
      <p:sp>
        <p:nvSpPr>
          <p:cNvPr id="34820" name="TextBox 5"/>
          <p:cNvSpPr txBox="1">
            <a:spLocks noChangeArrowheads="1"/>
          </p:cNvSpPr>
          <p:nvPr/>
        </p:nvSpPr>
        <p:spPr bwMode="auto">
          <a:xfrm>
            <a:off x="457200" y="2438400"/>
            <a:ext cx="5562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096963" indent="-273050" eaLnBrk="0" hangingPunct="0">
              <a:defRPr>
                <a:solidFill>
                  <a:schemeClr val="tx1"/>
                </a:solidFill>
                <a:latin typeface="Arial" charset="0"/>
                <a:cs typeface="Arial" charset="0"/>
              </a:defRPr>
            </a:lvl4pPr>
            <a:lvl5pPr marL="1554163" indent="-273050" eaLnBrk="0" hangingPunct="0">
              <a:defRPr>
                <a:solidFill>
                  <a:schemeClr val="tx1"/>
                </a:solidFill>
                <a:latin typeface="Arial" charset="0"/>
                <a:cs typeface="Arial" charset="0"/>
              </a:defRPr>
            </a:lvl5pPr>
            <a:lvl6pPr marL="2011363" indent="-273050" eaLnBrk="0" fontAlgn="base" hangingPunct="0">
              <a:spcBef>
                <a:spcPct val="0"/>
              </a:spcBef>
              <a:spcAft>
                <a:spcPct val="0"/>
              </a:spcAft>
              <a:defRPr>
                <a:solidFill>
                  <a:schemeClr val="tx1"/>
                </a:solidFill>
                <a:latin typeface="Arial" charset="0"/>
                <a:cs typeface="Arial" charset="0"/>
              </a:defRPr>
            </a:lvl6pPr>
            <a:lvl7pPr marL="2468563" indent="-273050" eaLnBrk="0" fontAlgn="base" hangingPunct="0">
              <a:spcBef>
                <a:spcPct val="0"/>
              </a:spcBef>
              <a:spcAft>
                <a:spcPct val="0"/>
              </a:spcAft>
              <a:defRPr>
                <a:solidFill>
                  <a:schemeClr val="tx1"/>
                </a:solidFill>
                <a:latin typeface="Arial" charset="0"/>
                <a:cs typeface="Arial" charset="0"/>
              </a:defRPr>
            </a:lvl7pPr>
            <a:lvl8pPr marL="2925763" indent="-273050" eaLnBrk="0" fontAlgn="base" hangingPunct="0">
              <a:spcBef>
                <a:spcPct val="0"/>
              </a:spcBef>
              <a:spcAft>
                <a:spcPct val="0"/>
              </a:spcAft>
              <a:defRPr>
                <a:solidFill>
                  <a:schemeClr val="tx1"/>
                </a:solidFill>
                <a:latin typeface="Arial" charset="0"/>
                <a:cs typeface="Arial" charset="0"/>
              </a:defRPr>
            </a:lvl8pPr>
            <a:lvl9pPr marL="3382963" indent="-27305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Solution</a:t>
            </a:r>
            <a:endParaRPr lang="en-US" sz="2000"/>
          </a:p>
          <a:p>
            <a:pPr lvl="1" eaLnBrk="1" hangingPunct="1"/>
            <a:r>
              <a:rPr lang="en-US"/>
              <a:t>Common Cathode:</a:t>
            </a:r>
          </a:p>
          <a:p>
            <a:pPr lvl="3" eaLnBrk="1" hangingPunct="1">
              <a:buFont typeface="Arial" charset="0"/>
              <a:buChar char="•"/>
            </a:pPr>
            <a:r>
              <a:rPr lang="en-US"/>
              <a:t>5 volts = Segment On</a:t>
            </a:r>
          </a:p>
          <a:p>
            <a:pPr lvl="4" eaLnBrk="1" hangingPunct="1">
              <a:buFont typeface="Arial" charset="0"/>
              <a:buChar char="•"/>
            </a:pPr>
            <a:r>
              <a:rPr lang="en-US"/>
              <a:t>a, b, d, e, &amp; g</a:t>
            </a:r>
          </a:p>
          <a:p>
            <a:pPr lvl="3" eaLnBrk="1" hangingPunct="1">
              <a:buFont typeface="Arial" charset="0"/>
              <a:buChar char="•"/>
            </a:pPr>
            <a:r>
              <a:rPr lang="en-US"/>
              <a:t>0 volts = Segment Off</a:t>
            </a:r>
          </a:p>
          <a:p>
            <a:pPr lvl="4" eaLnBrk="1" hangingPunct="1">
              <a:buFont typeface="Arial" charset="0"/>
              <a:buChar char="•"/>
            </a:pPr>
            <a:r>
              <a:rPr lang="en-US"/>
              <a:t>c &amp; f</a:t>
            </a:r>
          </a:p>
        </p:txBody>
      </p:sp>
      <p:grpSp>
        <p:nvGrpSpPr>
          <p:cNvPr id="34821" name="Group 20"/>
          <p:cNvGrpSpPr>
            <a:grpSpLocks/>
          </p:cNvGrpSpPr>
          <p:nvPr/>
        </p:nvGrpSpPr>
        <p:grpSpPr bwMode="auto">
          <a:xfrm>
            <a:off x="1524000" y="4395788"/>
            <a:ext cx="1724025" cy="2247900"/>
            <a:chOff x="1524000" y="4395788"/>
            <a:chExt cx="1724781" cy="2248112"/>
          </a:xfrm>
        </p:grpSpPr>
        <p:sp>
          <p:nvSpPr>
            <p:cNvPr id="8" name="Freeform 7"/>
            <p:cNvSpPr/>
            <p:nvPr/>
          </p:nvSpPr>
          <p:spPr bwMode="auto">
            <a:xfrm>
              <a:off x="2750087" y="4802226"/>
              <a:ext cx="222347" cy="6668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Freeform 8"/>
            <p:cNvSpPr/>
            <p:nvPr/>
          </p:nvSpPr>
          <p:spPr bwMode="auto">
            <a:xfrm>
              <a:off x="2135456" y="4741896"/>
              <a:ext cx="781392" cy="134950"/>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bwMode="auto">
            <a:xfrm>
              <a:off x="1955989" y="4803813"/>
              <a:ext cx="220760" cy="65728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Freeform 10"/>
            <p:cNvSpPr/>
            <p:nvPr/>
          </p:nvSpPr>
          <p:spPr bwMode="auto">
            <a:xfrm>
              <a:off x="1987753" y="5427760"/>
              <a:ext cx="822686" cy="136538"/>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Freeform 11"/>
            <p:cNvSpPr/>
            <p:nvPr/>
          </p:nvSpPr>
          <p:spPr bwMode="auto">
            <a:xfrm>
              <a:off x="2624620" y="5518256"/>
              <a:ext cx="230288" cy="669988"/>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Freeform 12"/>
            <p:cNvSpPr/>
            <p:nvPr/>
          </p:nvSpPr>
          <p:spPr bwMode="auto">
            <a:xfrm>
              <a:off x="1886109" y="6124738"/>
              <a:ext cx="781392" cy="1270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Freeform 13"/>
            <p:cNvSpPr/>
            <p:nvPr/>
          </p:nvSpPr>
          <p:spPr bwMode="auto">
            <a:xfrm>
              <a:off x="1827346" y="5516669"/>
              <a:ext cx="228700" cy="6684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831" name="TextBox 16"/>
            <p:cNvSpPr txBox="1">
              <a:spLocks noChangeArrowheads="1"/>
            </p:cNvSpPr>
            <p:nvPr/>
          </p:nvSpPr>
          <p:spPr bwMode="auto">
            <a:xfrm>
              <a:off x="2438547" y="439578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a:t>
              </a:r>
            </a:p>
          </p:txBody>
        </p:sp>
        <p:sp>
          <p:nvSpPr>
            <p:cNvPr id="34832" name="TextBox 17"/>
            <p:cNvSpPr txBox="1">
              <a:spLocks noChangeArrowheads="1"/>
            </p:cNvSpPr>
            <p:nvPr/>
          </p:nvSpPr>
          <p:spPr bwMode="auto">
            <a:xfrm>
              <a:off x="2935875" y="50834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a:t>
              </a:r>
            </a:p>
          </p:txBody>
        </p:sp>
        <p:sp>
          <p:nvSpPr>
            <p:cNvPr id="34833" name="TextBox 18"/>
            <p:cNvSpPr txBox="1">
              <a:spLocks noChangeArrowheads="1"/>
            </p:cNvSpPr>
            <p:nvPr/>
          </p:nvSpPr>
          <p:spPr bwMode="auto">
            <a:xfrm>
              <a:off x="2817288" y="568247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a:t>
              </a:r>
            </a:p>
          </p:txBody>
        </p:sp>
        <p:sp>
          <p:nvSpPr>
            <p:cNvPr id="34834" name="TextBox 19"/>
            <p:cNvSpPr txBox="1">
              <a:spLocks noChangeArrowheads="1"/>
            </p:cNvSpPr>
            <p:nvPr/>
          </p:nvSpPr>
          <p:spPr bwMode="auto">
            <a:xfrm>
              <a:off x="2133862" y="627456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a:t>
              </a:r>
            </a:p>
          </p:txBody>
        </p:sp>
        <p:sp>
          <p:nvSpPr>
            <p:cNvPr id="34835" name="TextBox 20"/>
            <p:cNvSpPr txBox="1">
              <a:spLocks noChangeArrowheads="1"/>
            </p:cNvSpPr>
            <p:nvPr/>
          </p:nvSpPr>
          <p:spPr bwMode="auto">
            <a:xfrm>
              <a:off x="1524000" y="568744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e</a:t>
              </a:r>
            </a:p>
          </p:txBody>
        </p:sp>
        <p:sp>
          <p:nvSpPr>
            <p:cNvPr id="34836" name="TextBox 21"/>
            <p:cNvSpPr txBox="1">
              <a:spLocks noChangeArrowheads="1"/>
            </p:cNvSpPr>
            <p:nvPr/>
          </p:nvSpPr>
          <p:spPr bwMode="auto">
            <a:xfrm>
              <a:off x="2319960" y="502948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g</a:t>
              </a:r>
            </a:p>
          </p:txBody>
        </p:sp>
        <p:sp>
          <p:nvSpPr>
            <p:cNvPr id="34837" name="TextBox 23"/>
            <p:cNvSpPr txBox="1">
              <a:spLocks noChangeArrowheads="1"/>
            </p:cNvSpPr>
            <p:nvPr/>
          </p:nvSpPr>
          <p:spPr bwMode="auto">
            <a:xfrm>
              <a:off x="1676466" y="5072404"/>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a:t>
              </a:r>
            </a:p>
          </p:txBody>
        </p:sp>
      </p:grpSp>
      <p:pic>
        <p:nvPicPr>
          <p:cNvPr id="348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8850" y="1447800"/>
            <a:ext cx="2571750"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Slide Number Placeholder 20"/>
          <p:cNvSpPr>
            <a:spLocks noGrp="1"/>
          </p:cNvSpPr>
          <p:nvPr>
            <p:ph type="sldNum" sz="quarter" idx="12"/>
          </p:nvPr>
        </p:nvSpPr>
        <p:spPr/>
        <p:txBody>
          <a:bodyPr/>
          <a:lstStyle/>
          <a:p>
            <a:pPr>
              <a:defRPr/>
            </a:pPr>
            <a:fld id="{7B669AC5-0E28-421B-B056-383D6E97EDBB}"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1219200"/>
          </a:xfrm>
        </p:spPr>
        <p:txBody>
          <a:bodyPr/>
          <a:lstStyle/>
          <a:p>
            <a:r>
              <a:rPr lang="en-US" dirty="0"/>
              <a:t>Resistor Values for SSD</a:t>
            </a:r>
          </a:p>
        </p:txBody>
      </p:sp>
      <p:sp>
        <p:nvSpPr>
          <p:cNvPr id="35843" name="Content Placeholder 2"/>
          <p:cNvSpPr>
            <a:spLocks noGrp="1"/>
          </p:cNvSpPr>
          <p:nvPr>
            <p:ph idx="1"/>
          </p:nvPr>
        </p:nvSpPr>
        <p:spPr>
          <a:xfrm>
            <a:off x="457200" y="1371600"/>
            <a:ext cx="8229600" cy="5486400"/>
          </a:xfrm>
        </p:spPr>
        <p:txBody>
          <a:bodyPr/>
          <a:lstStyle/>
          <a:p>
            <a:pPr>
              <a:spcBef>
                <a:spcPct val="0"/>
              </a:spcBef>
              <a:spcAft>
                <a:spcPts val="1200"/>
              </a:spcAft>
            </a:pPr>
            <a:r>
              <a:rPr lang="en-US" sz="2400"/>
              <a:t>The resistor value determines the amount of current that is flowing through the LED in the SSD.</a:t>
            </a:r>
          </a:p>
          <a:p>
            <a:pPr>
              <a:spcBef>
                <a:spcPct val="0"/>
              </a:spcBef>
              <a:spcAft>
                <a:spcPts val="1200"/>
              </a:spcAft>
            </a:pPr>
            <a:r>
              <a:rPr lang="en-US" sz="2400"/>
              <a:t>This is why they are sometimes called </a:t>
            </a:r>
            <a:r>
              <a:rPr lang="en-US" sz="2400" i="1"/>
              <a:t>current limiting resistors</a:t>
            </a:r>
            <a:r>
              <a:rPr lang="en-US" sz="2400"/>
              <a:t>.</a:t>
            </a:r>
          </a:p>
          <a:p>
            <a:pPr>
              <a:spcBef>
                <a:spcPct val="0"/>
              </a:spcBef>
              <a:spcAft>
                <a:spcPts val="1200"/>
              </a:spcAft>
            </a:pPr>
            <a:r>
              <a:rPr lang="en-US" sz="2400"/>
              <a:t>The amount of current determines how luminous (bright) the LED will be.</a:t>
            </a:r>
          </a:p>
          <a:p>
            <a:pPr>
              <a:spcBef>
                <a:spcPct val="0"/>
              </a:spcBef>
              <a:spcAft>
                <a:spcPts val="1200"/>
              </a:spcAft>
            </a:pPr>
            <a:r>
              <a:rPr lang="en-US" sz="2400"/>
              <a:t>If the resistor is too large, the current will be too small and the LED will not be visible.</a:t>
            </a:r>
          </a:p>
          <a:p>
            <a:pPr>
              <a:spcBef>
                <a:spcPct val="0"/>
              </a:spcBef>
              <a:spcAft>
                <a:spcPts val="1200"/>
              </a:spcAft>
            </a:pPr>
            <a:r>
              <a:rPr lang="en-US" sz="2400"/>
              <a:t>If the resistor is too small, the current will be too large and the LED will be damaged.</a:t>
            </a:r>
          </a:p>
          <a:p>
            <a:pPr>
              <a:spcBef>
                <a:spcPct val="0"/>
              </a:spcBef>
              <a:spcAft>
                <a:spcPts val="1200"/>
              </a:spcAft>
            </a:pPr>
            <a:r>
              <a:rPr lang="en-US" sz="2400"/>
              <a:t>So, how do you select the correct value? You must read the data sheet for the SSD that you are using.</a:t>
            </a:r>
          </a:p>
        </p:txBody>
      </p:sp>
      <p:sp>
        <p:nvSpPr>
          <p:cNvPr id="4" name="Slide Number Placeholder 3"/>
          <p:cNvSpPr>
            <a:spLocks noGrp="1"/>
          </p:cNvSpPr>
          <p:nvPr>
            <p:ph type="sldNum" sz="quarter" idx="12"/>
          </p:nvPr>
        </p:nvSpPr>
        <p:spPr/>
        <p:txBody>
          <a:bodyPr/>
          <a:lstStyle/>
          <a:p>
            <a:pPr>
              <a:defRPr/>
            </a:pPr>
            <a:fld id="{8C8CB0B1-CC75-4108-817D-55BBD777318C}"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0"/>
            <a:ext cx="9144000" cy="1219200"/>
          </a:xfrm>
        </p:spPr>
        <p:txBody>
          <a:bodyPr/>
          <a:lstStyle/>
          <a:p>
            <a:r>
              <a:rPr lang="en-US" dirty="0"/>
              <a:t>A Review of Circuit Theory</a:t>
            </a:r>
          </a:p>
        </p:txBody>
      </p:sp>
      <p:sp>
        <p:nvSpPr>
          <p:cNvPr id="1028" name="Content Placeholder 20"/>
          <p:cNvSpPr>
            <a:spLocks noGrp="1" noChangeAspect="1"/>
          </p:cNvSpPr>
          <p:nvPr>
            <p:ph idx="1"/>
          </p:nvPr>
        </p:nvSpPr>
        <p:spPr>
          <a:xfrm>
            <a:off x="457200" y="1295400"/>
            <a:ext cx="8305800" cy="2971800"/>
          </a:xfrm>
        </p:spPr>
        <p:txBody>
          <a:bodyPr/>
          <a:lstStyle/>
          <a:p>
            <a:pPr marL="273050" indent="-273050"/>
            <a:r>
              <a:rPr lang="en-US" sz="2400"/>
              <a:t>The diagram below is a single segment of a common anode seven-segment display.</a:t>
            </a:r>
          </a:p>
          <a:p>
            <a:pPr marL="273050" indent="-273050"/>
            <a:r>
              <a:rPr lang="en-US" sz="2400"/>
              <a:t>The voltage across the LED (when on) is 1.5 volts.</a:t>
            </a:r>
          </a:p>
          <a:p>
            <a:pPr marL="273050" indent="-273050"/>
            <a:r>
              <a:rPr lang="en-US" sz="2400"/>
              <a:t>Using Kirchhoff's Voltage Law, we know that the voltage across the resistor is 3.5 volts (i.e., 5v – 1.5v = 3.5v).</a:t>
            </a:r>
          </a:p>
          <a:p>
            <a:pPr marL="273050" indent="-273050"/>
            <a:r>
              <a:rPr lang="en-US" sz="2400"/>
              <a:t>Thus, using Ohm’s Law, we can calculate the value of the resistor if we know the current that is to flow through the LED.</a:t>
            </a:r>
            <a:endParaRPr lang="en-US" sz="200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4343400"/>
            <a:ext cx="551656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6" name="Object 2"/>
          <p:cNvGraphicFramePr>
            <a:graphicFrameLocks noChangeAspect="1"/>
          </p:cNvGraphicFramePr>
          <p:nvPr/>
        </p:nvGraphicFramePr>
        <p:xfrm>
          <a:off x="1676400" y="4267200"/>
          <a:ext cx="1470025" cy="920750"/>
        </p:xfrm>
        <a:graphic>
          <a:graphicData uri="http://schemas.openxmlformats.org/presentationml/2006/ole">
            <mc:AlternateContent xmlns:mc="http://schemas.openxmlformats.org/markup-compatibility/2006">
              <mc:Choice xmlns:v="urn:schemas-microsoft-com:vml" Requires="v">
                <p:oleObj spid="_x0000_s1039" name="Equation" r:id="rId5" imgW="812520" imgH="507960" progId="Equation.3">
                  <p:embed/>
                </p:oleObj>
              </mc:Choice>
              <mc:Fallback>
                <p:oleObj name="Equation" r:id="rId5" imgW="812520" imgH="50796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267200"/>
                        <a:ext cx="1470025"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0" name="TextBox 25"/>
          <p:cNvSpPr txBox="1">
            <a:spLocks noChangeArrowheads="1"/>
          </p:cNvSpPr>
          <p:nvPr/>
        </p:nvSpPr>
        <p:spPr bwMode="auto">
          <a:xfrm>
            <a:off x="4213225" y="5791200"/>
            <a:ext cx="1676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t>← </a:t>
            </a:r>
            <a:r>
              <a:rPr lang="en-US" sz="3200" b="1">
                <a:latin typeface="Times New Roman" pitchFamily="18" charset="0"/>
                <a:cs typeface="Times New Roman" pitchFamily="18" charset="0"/>
              </a:rPr>
              <a:t> </a:t>
            </a:r>
            <a:r>
              <a:rPr lang="en-US" sz="3200">
                <a:latin typeface="Times New Roman" pitchFamily="18" charset="0"/>
                <a:cs typeface="Times New Roman" pitchFamily="18" charset="0"/>
              </a:rPr>
              <a:t>I</a:t>
            </a:r>
          </a:p>
        </p:txBody>
      </p:sp>
      <p:sp>
        <p:nvSpPr>
          <p:cNvPr id="7" name="Slide Number Placeholder 6"/>
          <p:cNvSpPr>
            <a:spLocks noGrp="1"/>
          </p:cNvSpPr>
          <p:nvPr>
            <p:ph type="sldNum" sz="quarter" idx="12"/>
          </p:nvPr>
        </p:nvSpPr>
        <p:spPr/>
        <p:txBody>
          <a:bodyPr/>
          <a:lstStyle/>
          <a:p>
            <a:pPr>
              <a:defRPr/>
            </a:pPr>
            <a:fld id="{D62390CE-2505-4C0C-A183-468C073A3A3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0" y="0"/>
            <a:ext cx="9144000" cy="1219200"/>
          </a:xfrm>
        </p:spPr>
        <p:txBody>
          <a:bodyPr/>
          <a:lstStyle/>
          <a:p>
            <a:r>
              <a:rPr lang="en-US" dirty="0"/>
              <a:t>Selecting a Resistor Value</a:t>
            </a:r>
          </a:p>
        </p:txBody>
      </p:sp>
      <p:sp>
        <p:nvSpPr>
          <p:cNvPr id="2052" name="Content Placeholder 10"/>
          <p:cNvSpPr>
            <a:spLocks noGrp="1"/>
          </p:cNvSpPr>
          <p:nvPr>
            <p:ph sz="half" idx="1"/>
          </p:nvPr>
        </p:nvSpPr>
        <p:spPr>
          <a:xfrm>
            <a:off x="457200" y="2209800"/>
            <a:ext cx="4343400" cy="4114800"/>
          </a:xfrm>
        </p:spPr>
        <p:txBody>
          <a:bodyPr/>
          <a:lstStyle/>
          <a:p>
            <a:pPr>
              <a:spcBef>
                <a:spcPct val="0"/>
              </a:spcBef>
              <a:spcAft>
                <a:spcPts val="1200"/>
              </a:spcAft>
            </a:pPr>
            <a:r>
              <a:rPr lang="en-US" sz="2400"/>
              <a:t>Let’s arbitrarily pick a luminous intensity of 1.5 (not too bright, not too dim).</a:t>
            </a:r>
          </a:p>
          <a:p>
            <a:pPr>
              <a:spcBef>
                <a:spcPct val="0"/>
              </a:spcBef>
              <a:spcAft>
                <a:spcPts val="1200"/>
              </a:spcAft>
            </a:pPr>
            <a:r>
              <a:rPr lang="en-US" sz="2400"/>
              <a:t>From the graph, we need a current of 15mA.</a:t>
            </a:r>
          </a:p>
          <a:p>
            <a:pPr>
              <a:spcBef>
                <a:spcPct val="0"/>
              </a:spcBef>
              <a:spcAft>
                <a:spcPts val="1200"/>
              </a:spcAft>
            </a:pPr>
            <a:r>
              <a:rPr lang="en-US" sz="2400"/>
              <a:t>Using Ohm’s Law :</a:t>
            </a:r>
          </a:p>
          <a:p>
            <a:pPr>
              <a:spcBef>
                <a:spcPct val="0"/>
              </a:spcBef>
              <a:spcAft>
                <a:spcPts val="1200"/>
              </a:spcAft>
            </a:pPr>
            <a:endParaRPr lang="en-US" sz="2400"/>
          </a:p>
        </p:txBody>
      </p:sp>
      <p:sp>
        <p:nvSpPr>
          <p:cNvPr id="2053" name="Content Placeholder 13"/>
          <p:cNvSpPr>
            <a:spLocks noGrp="1"/>
          </p:cNvSpPr>
          <p:nvPr>
            <p:ph sz="half" idx="2"/>
          </p:nvPr>
        </p:nvSpPr>
        <p:spPr>
          <a:xfrm>
            <a:off x="457200" y="1371600"/>
            <a:ext cx="8229600" cy="990600"/>
          </a:xfrm>
        </p:spPr>
        <p:txBody>
          <a:bodyPr/>
          <a:lstStyle/>
          <a:p>
            <a:pPr marL="0" indent="0" algn="ctr">
              <a:spcBef>
                <a:spcPct val="0"/>
              </a:spcBef>
              <a:buFontTx/>
              <a:buNone/>
            </a:pPr>
            <a:r>
              <a:rPr lang="en-US" sz="2400"/>
              <a:t>LTS-4801JR Common Anode Seven-Segment Display</a:t>
            </a:r>
          </a:p>
          <a:p>
            <a:pPr marL="0" indent="0" algn="ctr">
              <a:spcBef>
                <a:spcPct val="0"/>
              </a:spcBef>
              <a:buFontTx/>
              <a:buNone/>
            </a:pPr>
            <a:r>
              <a:rPr lang="en-US" sz="2400"/>
              <a:t>Luminous Intensity vs. Forward Current Graph </a:t>
            </a:r>
          </a:p>
        </p:txBody>
      </p:sp>
      <p:pic>
        <p:nvPicPr>
          <p:cNvPr id="20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09800"/>
            <a:ext cx="39782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a:off x="6096000" y="4038600"/>
            <a:ext cx="1371600" cy="1588"/>
          </a:xfrm>
          <a:prstGeom prst="line">
            <a:avLst/>
          </a:prstGeom>
          <a:ln>
            <a:solidFill>
              <a:srgbClr val="0000FF"/>
            </a:solidFill>
            <a:headEnd type="stealth" w="lg" len="lg"/>
            <a:tailEnd type="none"/>
          </a:ln>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p:nvCxnSpPr>
        <p:spPr>
          <a:xfrm rot="5400000" flipH="1" flipV="1">
            <a:off x="6973094" y="4533106"/>
            <a:ext cx="990600" cy="1588"/>
          </a:xfrm>
          <a:prstGeom prst="line">
            <a:avLst/>
          </a:prstGeom>
          <a:ln>
            <a:solidFill>
              <a:srgbClr val="0000FF"/>
            </a:solidFill>
            <a:headEnd type="stealth" w="lg" len="lg"/>
            <a:tailEnd type="none"/>
          </a:ln>
        </p:spPr>
        <p:style>
          <a:lnRef idx="2">
            <a:schemeClr val="accent6"/>
          </a:lnRef>
          <a:fillRef idx="0">
            <a:schemeClr val="accent6"/>
          </a:fillRef>
          <a:effectRef idx="1">
            <a:schemeClr val="accent6"/>
          </a:effectRef>
          <a:fontRef idx="minor">
            <a:schemeClr val="tx1"/>
          </a:fontRef>
        </p:style>
      </p:cxnSp>
      <p:graphicFrame>
        <p:nvGraphicFramePr>
          <p:cNvPr id="2050" name="Object 3"/>
          <p:cNvGraphicFramePr>
            <a:graphicFrameLocks noChangeAspect="1"/>
          </p:cNvGraphicFramePr>
          <p:nvPr/>
        </p:nvGraphicFramePr>
        <p:xfrm>
          <a:off x="865188" y="4960938"/>
          <a:ext cx="4103687" cy="1287462"/>
        </p:xfrm>
        <a:graphic>
          <a:graphicData uri="http://schemas.openxmlformats.org/presentationml/2006/ole">
            <mc:AlternateContent xmlns:mc="http://schemas.openxmlformats.org/markup-compatibility/2006">
              <mc:Choice xmlns:v="urn:schemas-microsoft-com:vml" Requires="v">
                <p:oleObj spid="_x0000_s2065" name="Equation" r:id="rId5" imgW="3162240" imgH="990360" progId="Equation.3">
                  <p:embed/>
                </p:oleObj>
              </mc:Choice>
              <mc:Fallback>
                <p:oleObj name="Equation" r:id="rId5" imgW="3162240" imgH="99036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5188" y="4960938"/>
                        <a:ext cx="4103687" cy="1287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Slide Number Placeholder 8"/>
          <p:cNvSpPr>
            <a:spLocks noGrp="1"/>
          </p:cNvSpPr>
          <p:nvPr>
            <p:ph type="sldNum" sz="quarter" idx="12"/>
          </p:nvPr>
        </p:nvSpPr>
        <p:spPr/>
        <p:txBody>
          <a:bodyPr/>
          <a:lstStyle/>
          <a:p>
            <a:pPr>
              <a:defRPr/>
            </a:pPr>
            <a:fld id="{5B587312-38C5-4479-AFF4-1641CFBD0B7A}"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1219200"/>
          </a:xfrm>
        </p:spPr>
        <p:txBody>
          <a:bodyPr/>
          <a:lstStyle/>
          <a:p>
            <a:pPr eaLnBrk="1" hangingPunct="1"/>
            <a:r>
              <a:rPr lang="en-US" sz="4200" dirty="0"/>
              <a:t>Example #3: Resistor Value</a:t>
            </a:r>
          </a:p>
        </p:txBody>
      </p:sp>
      <p:sp>
        <p:nvSpPr>
          <p:cNvPr id="36867"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Calculate the resistor value required to have a luminous intensity of  2.5.</a:t>
            </a:r>
          </a:p>
        </p:txBody>
      </p:sp>
      <p:pic>
        <p:nvPicPr>
          <p:cNvPr id="368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209800"/>
            <a:ext cx="39782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4D872BDF-31DA-49E8-B27E-2F78FEFCD940}"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0" y="0"/>
            <a:ext cx="9144000" cy="1219200"/>
          </a:xfrm>
        </p:spPr>
        <p:txBody>
          <a:bodyPr/>
          <a:lstStyle/>
          <a:p>
            <a:pPr eaLnBrk="1" hangingPunct="1"/>
            <a:r>
              <a:rPr lang="en-US" sz="4200" dirty="0"/>
              <a:t>Example #3: Resistor Value</a:t>
            </a:r>
          </a:p>
        </p:txBody>
      </p:sp>
      <p:sp>
        <p:nvSpPr>
          <p:cNvPr id="3076"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Calculate the resistor value required to have a luminous intensity of  2.5. </a:t>
            </a:r>
          </a:p>
        </p:txBody>
      </p:sp>
      <p:sp>
        <p:nvSpPr>
          <p:cNvPr id="3077" name="TextBox 5"/>
          <p:cNvSpPr txBox="1">
            <a:spLocks noChangeArrowheads="1"/>
          </p:cNvSpPr>
          <p:nvPr/>
        </p:nvSpPr>
        <p:spPr bwMode="auto">
          <a:xfrm>
            <a:off x="457200" y="2438400"/>
            <a:ext cx="44196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30250" indent="-2730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Solution</a:t>
            </a:r>
            <a:endParaRPr lang="en-US" sz="2000"/>
          </a:p>
          <a:p>
            <a:pPr lvl="1" eaLnBrk="1" hangingPunct="1">
              <a:spcAft>
                <a:spcPts val="1200"/>
              </a:spcAft>
              <a:buFont typeface="Arial" charset="0"/>
              <a:buChar char="•"/>
            </a:pPr>
            <a:r>
              <a:rPr lang="en-US"/>
              <a:t>From the graph, we need a current of 25mA.</a:t>
            </a:r>
          </a:p>
          <a:p>
            <a:pPr lvl="1" eaLnBrk="1" hangingPunct="1">
              <a:spcAft>
                <a:spcPts val="1200"/>
              </a:spcAft>
              <a:buFont typeface="Arial" charset="0"/>
              <a:buChar char="•"/>
            </a:pPr>
            <a:r>
              <a:rPr lang="en-US"/>
              <a:t>Using Ohm’s Law :</a:t>
            </a:r>
          </a:p>
        </p:txBody>
      </p:sp>
      <p:pic>
        <p:nvPicPr>
          <p:cNvPr id="307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09800"/>
            <a:ext cx="39782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p:cNvCxnSpPr/>
          <p:nvPr/>
        </p:nvCxnSpPr>
        <p:spPr>
          <a:xfrm>
            <a:off x="6096000" y="3352800"/>
            <a:ext cx="2286000" cy="1588"/>
          </a:xfrm>
          <a:prstGeom prst="line">
            <a:avLst/>
          </a:prstGeom>
          <a:ln>
            <a:solidFill>
              <a:srgbClr val="0000FF"/>
            </a:solidFill>
            <a:headEnd type="stealth" w="lg" len="lg"/>
            <a:tailEnd type="none"/>
          </a:ln>
        </p:spPr>
        <p:style>
          <a:lnRef idx="2">
            <a:schemeClr val="accent6"/>
          </a:lnRef>
          <a:fillRef idx="0">
            <a:schemeClr val="accent6"/>
          </a:fillRef>
          <a:effectRef idx="1">
            <a:schemeClr val="accent6"/>
          </a:effectRef>
          <a:fontRef idx="minor">
            <a:schemeClr val="tx1"/>
          </a:fontRef>
        </p:style>
      </p:cxnSp>
      <p:cxnSp>
        <p:nvCxnSpPr>
          <p:cNvPr id="26" name="Straight Connector 25"/>
          <p:cNvCxnSpPr/>
          <p:nvPr/>
        </p:nvCxnSpPr>
        <p:spPr>
          <a:xfrm rot="5400000" flipH="1" flipV="1">
            <a:off x="7544594" y="4190206"/>
            <a:ext cx="1676400" cy="1588"/>
          </a:xfrm>
          <a:prstGeom prst="line">
            <a:avLst/>
          </a:prstGeom>
          <a:ln>
            <a:solidFill>
              <a:srgbClr val="0000FF"/>
            </a:solidFill>
            <a:headEnd type="stealth" w="lg" len="lg"/>
            <a:tailEnd type="none"/>
          </a:ln>
        </p:spPr>
        <p:style>
          <a:lnRef idx="2">
            <a:schemeClr val="accent6"/>
          </a:lnRef>
          <a:fillRef idx="0">
            <a:schemeClr val="accent6"/>
          </a:fillRef>
          <a:effectRef idx="1">
            <a:schemeClr val="accent6"/>
          </a:effectRef>
          <a:fontRef idx="minor">
            <a:schemeClr val="tx1"/>
          </a:fontRef>
        </p:style>
      </p:cxnSp>
      <p:graphicFrame>
        <p:nvGraphicFramePr>
          <p:cNvPr id="3074" name="Object 2"/>
          <p:cNvGraphicFramePr>
            <a:graphicFrameLocks noChangeAspect="1"/>
          </p:cNvGraphicFramePr>
          <p:nvPr/>
        </p:nvGraphicFramePr>
        <p:xfrm>
          <a:off x="971550" y="4114800"/>
          <a:ext cx="4095750" cy="1290638"/>
        </p:xfrm>
        <a:graphic>
          <a:graphicData uri="http://schemas.openxmlformats.org/presentationml/2006/ole">
            <mc:AlternateContent xmlns:mc="http://schemas.openxmlformats.org/markup-compatibility/2006">
              <mc:Choice xmlns:v="urn:schemas-microsoft-com:vml" Requires="v">
                <p:oleObj spid="_x0000_s3089" name="Equation" r:id="rId5" imgW="3149280" imgH="990360" progId="Equation.3">
                  <p:embed/>
                </p:oleObj>
              </mc:Choice>
              <mc:Fallback>
                <p:oleObj name="Equation" r:id="rId5" imgW="3149280" imgH="99036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114800"/>
                        <a:ext cx="4095750" cy="1290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Slide Number Placeholder 8"/>
          <p:cNvSpPr>
            <a:spLocks noGrp="1"/>
          </p:cNvSpPr>
          <p:nvPr>
            <p:ph type="sldNum" sz="quarter" idx="12"/>
          </p:nvPr>
        </p:nvSpPr>
        <p:spPr/>
        <p:txBody>
          <a:bodyPr/>
          <a:lstStyle/>
          <a:p>
            <a:pPr>
              <a:defRPr/>
            </a:pPr>
            <a:fld id="{3DC946EA-A587-40F3-8B1A-B6E39E33A2D1}" type="slidenum">
              <a:rPr lang="en-US" smtClean="0"/>
              <a:pPr>
                <a:defRPr/>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0" y="0"/>
            <a:ext cx="9144000" cy="1219200"/>
          </a:xfrm>
        </p:spPr>
        <p:txBody>
          <a:bodyPr/>
          <a:lstStyle/>
          <a:p>
            <a:pPr eaLnBrk="1" hangingPunct="1"/>
            <a:r>
              <a:rPr lang="en-US" dirty="0"/>
              <a:t>Seven-Segment Displays</a:t>
            </a:r>
          </a:p>
        </p:txBody>
      </p:sp>
      <p:pic>
        <p:nvPicPr>
          <p:cNvPr id="25603" name="Picture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7338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810000"/>
            <a:ext cx="16668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1910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535613"/>
            <a:ext cx="23622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5732463"/>
            <a:ext cx="1979613" cy="104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TextBox 17"/>
          <p:cNvSpPr txBox="1">
            <a:spLocks noChangeArrowheads="1"/>
          </p:cNvSpPr>
          <p:nvPr/>
        </p:nvSpPr>
        <p:spPr bwMode="auto">
          <a:xfrm>
            <a:off x="7116763" y="5257800"/>
            <a:ext cx="1555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Retro </a:t>
            </a:r>
          </a:p>
          <a:p>
            <a:pPr algn="ctr" eaLnBrk="1" hangingPunct="1"/>
            <a:r>
              <a:rPr lang="en-US"/>
              <a:t>LED Watch</a:t>
            </a:r>
          </a:p>
          <a:p>
            <a:pPr algn="ctr" eaLnBrk="1" hangingPunct="1"/>
            <a:r>
              <a:rPr lang="en-US"/>
              <a:t>(Circa 1970s)</a:t>
            </a:r>
          </a:p>
        </p:txBody>
      </p:sp>
      <p:sp>
        <p:nvSpPr>
          <p:cNvPr id="25609" name="Content Placeholder 83"/>
          <p:cNvSpPr>
            <a:spLocks noGrp="1"/>
          </p:cNvSpPr>
          <p:nvPr>
            <p:ph idx="1"/>
          </p:nvPr>
        </p:nvSpPr>
        <p:spPr>
          <a:xfrm>
            <a:off x="457200" y="1295400"/>
            <a:ext cx="8229600" cy="3352800"/>
          </a:xfrm>
        </p:spPr>
        <p:txBody>
          <a:bodyPr/>
          <a:lstStyle/>
          <a:p>
            <a:pPr marL="273050" indent="-273050">
              <a:spcBef>
                <a:spcPct val="0"/>
              </a:spcBef>
              <a:spcAft>
                <a:spcPts val="600"/>
              </a:spcAft>
              <a:buFontTx/>
              <a:buNone/>
            </a:pPr>
            <a:r>
              <a:rPr lang="en-US" sz="2800" dirty="0"/>
              <a:t>This presentation will demonstrate how</a:t>
            </a:r>
          </a:p>
          <a:p>
            <a:pPr marL="273050" indent="-273050">
              <a:spcBef>
                <a:spcPct val="0"/>
              </a:spcBef>
              <a:spcAft>
                <a:spcPts val="600"/>
              </a:spcAft>
            </a:pPr>
            <a:r>
              <a:rPr lang="en-US" sz="2400" dirty="0"/>
              <a:t>A seven-segment display can be used to display the decimal numbers 0-9 and some alpha characters.</a:t>
            </a:r>
          </a:p>
          <a:p>
            <a:pPr marL="273050" indent="-273050">
              <a:spcBef>
                <a:spcPct val="0"/>
              </a:spcBef>
              <a:spcAft>
                <a:spcPts val="600"/>
              </a:spcAft>
            </a:pPr>
            <a:r>
              <a:rPr lang="en-US" sz="2400" dirty="0"/>
              <a:t>A common anode seven-segment display works.</a:t>
            </a:r>
          </a:p>
          <a:p>
            <a:pPr marL="273050" indent="-273050">
              <a:spcBef>
                <a:spcPct val="0"/>
              </a:spcBef>
              <a:spcAft>
                <a:spcPts val="600"/>
              </a:spcAft>
            </a:pPr>
            <a:r>
              <a:rPr lang="en-US" sz="2400" dirty="0"/>
              <a:t>A common cathode seven-segment display works.</a:t>
            </a:r>
          </a:p>
          <a:p>
            <a:pPr marL="273050" indent="-273050">
              <a:spcBef>
                <a:spcPct val="0"/>
              </a:spcBef>
              <a:spcAft>
                <a:spcPts val="600"/>
              </a:spcAft>
            </a:pPr>
            <a:r>
              <a:rPr lang="en-US" sz="2400" dirty="0"/>
              <a:t>To select the resistor value for a seven-segment display.</a:t>
            </a:r>
          </a:p>
          <a:p>
            <a:pPr marL="273050" indent="-273050">
              <a:spcBef>
                <a:spcPts val="600"/>
              </a:spcBef>
            </a:pPr>
            <a:endParaRPr lang="en-US" sz="2400" dirty="0"/>
          </a:p>
        </p:txBody>
      </p:sp>
      <p:sp>
        <p:nvSpPr>
          <p:cNvPr id="10" name="Slide Number Placeholder 9"/>
          <p:cNvSpPr>
            <a:spLocks noGrp="1"/>
          </p:cNvSpPr>
          <p:nvPr>
            <p:ph type="sldNum" sz="quarter" idx="12"/>
          </p:nvPr>
        </p:nvSpPr>
        <p:spPr/>
        <p:txBody>
          <a:bodyPr/>
          <a:lstStyle/>
          <a:p>
            <a:pPr>
              <a:defRPr/>
            </a:pPr>
            <a:fld id="{E7A24A69-D435-41F5-BECD-AD89EA8BD79E}"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219200"/>
          </a:xfrm>
        </p:spPr>
        <p:txBody>
          <a:bodyPr/>
          <a:lstStyle/>
          <a:p>
            <a:r>
              <a:rPr lang="en-US" dirty="0"/>
              <a:t>Segment Identification</a:t>
            </a:r>
          </a:p>
        </p:txBody>
      </p:sp>
      <p:sp>
        <p:nvSpPr>
          <p:cNvPr id="26627" name="Content Placeholder 20"/>
          <p:cNvSpPr>
            <a:spLocks noGrp="1" noChangeAspect="1"/>
          </p:cNvSpPr>
          <p:nvPr>
            <p:ph idx="1"/>
          </p:nvPr>
        </p:nvSpPr>
        <p:spPr>
          <a:xfrm>
            <a:off x="457200" y="1295400"/>
            <a:ext cx="8686800" cy="2362200"/>
          </a:xfrm>
        </p:spPr>
        <p:txBody>
          <a:bodyPr/>
          <a:lstStyle/>
          <a:p>
            <a:pPr marL="273050" indent="-273050"/>
            <a:r>
              <a:rPr lang="en-US" sz="2400" dirty="0"/>
              <a:t>A Seven-Segment Display (SSD) is simply a figure eight grouping of LEDs {some include a decimal point (DP)}.</a:t>
            </a:r>
          </a:p>
          <a:p>
            <a:pPr marL="273050" indent="-273050"/>
            <a:r>
              <a:rPr lang="en-US" sz="2400" dirty="0"/>
              <a:t>Each Segment is labeled (a) thru (g).</a:t>
            </a:r>
          </a:p>
          <a:p>
            <a:pPr marL="273050" indent="-273050"/>
            <a:r>
              <a:rPr lang="en-US" sz="2400" dirty="0"/>
              <a:t>SSDs are available in two configurations</a:t>
            </a:r>
          </a:p>
          <a:p>
            <a:pPr marL="673100" lvl="1" indent="-273050"/>
            <a:r>
              <a:rPr lang="en-US" sz="2000" dirty="0"/>
              <a:t>Common Cathode (all LED cathodes are connected)</a:t>
            </a:r>
          </a:p>
          <a:p>
            <a:pPr marL="673100" lvl="1" indent="-273050"/>
            <a:r>
              <a:rPr lang="en-US" sz="2000" dirty="0"/>
              <a:t>Common Anode (all LED anodes are connected)</a:t>
            </a:r>
          </a:p>
        </p:txBody>
      </p:sp>
      <p:grpSp>
        <p:nvGrpSpPr>
          <p:cNvPr id="26628" name="Group 21"/>
          <p:cNvGrpSpPr>
            <a:grpSpLocks/>
          </p:cNvGrpSpPr>
          <p:nvPr/>
        </p:nvGrpSpPr>
        <p:grpSpPr bwMode="auto">
          <a:xfrm>
            <a:off x="785813" y="3657600"/>
            <a:ext cx="2279650" cy="3143250"/>
            <a:chOff x="785813" y="3657600"/>
            <a:chExt cx="2280126" cy="3143623"/>
          </a:xfrm>
        </p:grpSpPr>
        <p:sp>
          <p:nvSpPr>
            <p:cNvPr id="6" name="Freeform 5"/>
            <p:cNvSpPr/>
            <p:nvPr/>
          </p:nvSpPr>
          <p:spPr bwMode="auto">
            <a:xfrm>
              <a:off x="2462563" y="4114854"/>
              <a:ext cx="347735" cy="1041524"/>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bwMode="auto">
            <a:xfrm>
              <a:off x="1503513" y="4008480"/>
              <a:ext cx="1217866" cy="2111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bwMode="auto">
            <a:xfrm>
              <a:off x="1222466" y="4116442"/>
              <a:ext cx="346147" cy="1028822"/>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Freeform 8"/>
            <p:cNvSpPr/>
            <p:nvPr/>
          </p:nvSpPr>
          <p:spPr bwMode="auto">
            <a:xfrm>
              <a:off x="1271689" y="5091283"/>
              <a:ext cx="1284555" cy="214337"/>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bwMode="auto">
            <a:xfrm>
              <a:off x="2267259" y="5232587"/>
              <a:ext cx="358850" cy="1047874"/>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Freeform 13"/>
            <p:cNvSpPr/>
            <p:nvPr/>
          </p:nvSpPr>
          <p:spPr bwMode="auto">
            <a:xfrm>
              <a:off x="1112906" y="6182025"/>
              <a:ext cx="1221042" cy="19846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Freeform 14"/>
            <p:cNvSpPr/>
            <p:nvPr/>
          </p:nvSpPr>
          <p:spPr bwMode="auto">
            <a:xfrm>
              <a:off x="1022399" y="5231000"/>
              <a:ext cx="355674" cy="1044699"/>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2576887" y="6177262"/>
              <a:ext cx="246113" cy="246091"/>
            </a:xfrm>
            <a:prstGeom prst="ellipse">
              <a:avLst/>
            </a:pr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639" name="TextBox 16"/>
            <p:cNvSpPr txBox="1">
              <a:spLocks noChangeArrowheads="1"/>
            </p:cNvSpPr>
            <p:nvPr/>
          </p:nvSpPr>
          <p:spPr bwMode="auto">
            <a:xfrm>
              <a:off x="1976197" y="3657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a:t>
              </a:r>
            </a:p>
          </p:txBody>
        </p:sp>
        <p:sp>
          <p:nvSpPr>
            <p:cNvPr id="26640" name="TextBox 17"/>
            <p:cNvSpPr txBox="1">
              <a:spLocks noChangeArrowheads="1"/>
            </p:cNvSpPr>
            <p:nvPr/>
          </p:nvSpPr>
          <p:spPr bwMode="auto">
            <a:xfrm>
              <a:off x="2753033" y="4553271"/>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a:t>
              </a:r>
            </a:p>
          </p:txBody>
        </p:sp>
        <p:sp>
          <p:nvSpPr>
            <p:cNvPr id="26641" name="TextBox 18"/>
            <p:cNvSpPr txBox="1">
              <a:spLocks noChangeArrowheads="1"/>
            </p:cNvSpPr>
            <p:nvPr/>
          </p:nvSpPr>
          <p:spPr bwMode="auto">
            <a:xfrm>
              <a:off x="2567798" y="548983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a:t>
              </a:r>
            </a:p>
          </p:txBody>
        </p:sp>
        <p:sp>
          <p:nvSpPr>
            <p:cNvPr id="26642" name="TextBox 19"/>
            <p:cNvSpPr txBox="1">
              <a:spLocks noChangeArrowheads="1"/>
            </p:cNvSpPr>
            <p:nvPr/>
          </p:nvSpPr>
          <p:spPr bwMode="auto">
            <a:xfrm>
              <a:off x="1622960" y="641550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a:t>
              </a:r>
            </a:p>
          </p:txBody>
        </p:sp>
        <p:sp>
          <p:nvSpPr>
            <p:cNvPr id="26643" name="TextBox 20"/>
            <p:cNvSpPr txBox="1">
              <a:spLocks noChangeArrowheads="1"/>
            </p:cNvSpPr>
            <p:nvPr/>
          </p:nvSpPr>
          <p:spPr bwMode="auto">
            <a:xfrm>
              <a:off x="785813" y="5497603"/>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e</a:t>
              </a:r>
            </a:p>
          </p:txBody>
        </p:sp>
        <p:sp>
          <p:nvSpPr>
            <p:cNvPr id="26644" name="TextBox 21"/>
            <p:cNvSpPr txBox="1">
              <a:spLocks noChangeArrowheads="1"/>
            </p:cNvSpPr>
            <p:nvPr/>
          </p:nvSpPr>
          <p:spPr bwMode="auto">
            <a:xfrm>
              <a:off x="1790963" y="4724339"/>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g</a:t>
              </a:r>
            </a:p>
          </p:txBody>
        </p:sp>
        <p:sp>
          <p:nvSpPr>
            <p:cNvPr id="26645" name="TextBox 22"/>
            <p:cNvSpPr txBox="1">
              <a:spLocks noChangeArrowheads="1"/>
            </p:cNvSpPr>
            <p:nvPr/>
          </p:nvSpPr>
          <p:spPr bwMode="auto">
            <a:xfrm>
              <a:off x="2610878" y="6431891"/>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dp</a:t>
              </a:r>
            </a:p>
          </p:txBody>
        </p:sp>
        <p:sp>
          <p:nvSpPr>
            <p:cNvPr id="26646" name="TextBox 23"/>
            <p:cNvSpPr txBox="1">
              <a:spLocks noChangeArrowheads="1"/>
            </p:cNvSpPr>
            <p:nvPr/>
          </p:nvSpPr>
          <p:spPr bwMode="auto">
            <a:xfrm>
              <a:off x="954088" y="4536049"/>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a:t>
              </a:r>
            </a:p>
          </p:txBody>
        </p:sp>
      </p:grpSp>
      <p:pic>
        <p:nvPicPr>
          <p:cNvPr id="26629"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3886200"/>
            <a:ext cx="3900488"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lide Number Placeholder 21"/>
          <p:cNvSpPr>
            <a:spLocks noGrp="1"/>
          </p:cNvSpPr>
          <p:nvPr>
            <p:ph type="sldNum" sz="quarter" idx="12"/>
          </p:nvPr>
        </p:nvSpPr>
        <p:spPr/>
        <p:txBody>
          <a:bodyPr/>
          <a:lstStyle/>
          <a:p>
            <a:pPr>
              <a:defRPr/>
            </a:pPr>
            <a:fld id="{49741B33-37AA-4F19-9A3B-CF378238657B}"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219200"/>
          </a:xfrm>
        </p:spPr>
        <p:txBody>
          <a:bodyPr/>
          <a:lstStyle/>
          <a:p>
            <a:r>
              <a:rPr lang="en-US" dirty="0"/>
              <a:t>SSD Display Possibilities</a:t>
            </a:r>
          </a:p>
        </p:txBody>
      </p:sp>
      <p:grpSp>
        <p:nvGrpSpPr>
          <p:cNvPr id="27651" name="Group 658"/>
          <p:cNvGrpSpPr>
            <a:grpSpLocks/>
          </p:cNvGrpSpPr>
          <p:nvPr/>
        </p:nvGrpSpPr>
        <p:grpSpPr bwMode="auto">
          <a:xfrm>
            <a:off x="381000" y="1219200"/>
            <a:ext cx="8112125" cy="1298575"/>
            <a:chOff x="381000" y="1219200"/>
            <a:chExt cx="8112125" cy="1298575"/>
          </a:xfrm>
        </p:grpSpPr>
        <p:grpSp>
          <p:nvGrpSpPr>
            <p:cNvPr id="27875" name="Group 415"/>
            <p:cNvGrpSpPr>
              <a:grpSpLocks/>
            </p:cNvGrpSpPr>
            <p:nvPr/>
          </p:nvGrpSpPr>
          <p:grpSpPr bwMode="auto">
            <a:xfrm>
              <a:off x="381000" y="1752600"/>
              <a:ext cx="8112125" cy="765175"/>
              <a:chOff x="531813" y="2566988"/>
              <a:chExt cx="8112125" cy="765175"/>
            </a:xfrm>
          </p:grpSpPr>
          <p:sp>
            <p:nvSpPr>
              <p:cNvPr id="26" name="Freeform 25"/>
              <p:cNvSpPr/>
              <p:nvPr/>
            </p:nvSpPr>
            <p:spPr bwMode="auto">
              <a:xfrm>
                <a:off x="9858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7" name="Freeform 26"/>
              <p:cNvSpPr/>
              <p:nvPr/>
            </p:nvSpPr>
            <p:spPr bwMode="auto">
              <a:xfrm>
                <a:off x="6842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8" name="Freeform 27"/>
              <p:cNvSpPr/>
              <p:nvPr/>
            </p:nvSpPr>
            <p:spPr bwMode="auto">
              <a:xfrm>
                <a:off x="5953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9" name="Freeform 28"/>
              <p:cNvSpPr/>
              <p:nvPr/>
            </p:nvSpPr>
            <p:spPr bwMode="auto">
              <a:xfrm>
                <a:off x="6111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 name="Freeform 29"/>
              <p:cNvSpPr/>
              <p:nvPr/>
            </p:nvSpPr>
            <p:spPr bwMode="auto">
              <a:xfrm>
                <a:off x="9255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 name="Freeform 30"/>
              <p:cNvSpPr/>
              <p:nvPr/>
            </p:nvSpPr>
            <p:spPr bwMode="auto">
              <a:xfrm>
                <a:off x="5603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2" name="Freeform 31"/>
              <p:cNvSpPr/>
              <p:nvPr/>
            </p:nvSpPr>
            <p:spPr bwMode="auto">
              <a:xfrm>
                <a:off x="5318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 name="Oval 32"/>
              <p:cNvSpPr/>
              <p:nvPr/>
            </p:nvSpPr>
            <p:spPr bwMode="auto">
              <a:xfrm>
                <a:off x="10223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78" name="Freeform 77"/>
              <p:cNvSpPr/>
              <p:nvPr/>
            </p:nvSpPr>
            <p:spPr bwMode="auto">
              <a:xfrm>
                <a:off x="18240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79" name="Freeform 78"/>
              <p:cNvSpPr/>
              <p:nvPr/>
            </p:nvSpPr>
            <p:spPr bwMode="auto">
              <a:xfrm>
                <a:off x="15224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0" name="Freeform 79"/>
              <p:cNvSpPr/>
              <p:nvPr/>
            </p:nvSpPr>
            <p:spPr bwMode="auto">
              <a:xfrm>
                <a:off x="14335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1" name="Freeform 80"/>
              <p:cNvSpPr/>
              <p:nvPr/>
            </p:nvSpPr>
            <p:spPr bwMode="auto">
              <a:xfrm>
                <a:off x="14493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2" name="Freeform 81"/>
              <p:cNvSpPr/>
              <p:nvPr/>
            </p:nvSpPr>
            <p:spPr bwMode="auto">
              <a:xfrm>
                <a:off x="17637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3" name="Freeform 82"/>
              <p:cNvSpPr/>
              <p:nvPr/>
            </p:nvSpPr>
            <p:spPr bwMode="auto">
              <a:xfrm>
                <a:off x="13985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4" name="Freeform 83"/>
              <p:cNvSpPr/>
              <p:nvPr/>
            </p:nvSpPr>
            <p:spPr bwMode="auto">
              <a:xfrm>
                <a:off x="13700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85" name="Oval 84"/>
              <p:cNvSpPr/>
              <p:nvPr/>
            </p:nvSpPr>
            <p:spPr bwMode="auto">
              <a:xfrm>
                <a:off x="18605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95" name="Freeform 94"/>
              <p:cNvSpPr/>
              <p:nvPr/>
            </p:nvSpPr>
            <p:spPr bwMode="auto">
              <a:xfrm>
                <a:off x="26622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96" name="Freeform 95"/>
              <p:cNvSpPr/>
              <p:nvPr/>
            </p:nvSpPr>
            <p:spPr bwMode="auto">
              <a:xfrm>
                <a:off x="23606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97" name="Freeform 96"/>
              <p:cNvSpPr/>
              <p:nvPr/>
            </p:nvSpPr>
            <p:spPr bwMode="auto">
              <a:xfrm>
                <a:off x="22717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98" name="Freeform 97"/>
              <p:cNvSpPr/>
              <p:nvPr/>
            </p:nvSpPr>
            <p:spPr bwMode="auto">
              <a:xfrm>
                <a:off x="22875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99" name="Freeform 98"/>
              <p:cNvSpPr/>
              <p:nvPr/>
            </p:nvSpPr>
            <p:spPr bwMode="auto">
              <a:xfrm>
                <a:off x="26019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00" name="Freeform 99"/>
              <p:cNvSpPr/>
              <p:nvPr/>
            </p:nvSpPr>
            <p:spPr bwMode="auto">
              <a:xfrm>
                <a:off x="22367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01" name="Freeform 100"/>
              <p:cNvSpPr/>
              <p:nvPr/>
            </p:nvSpPr>
            <p:spPr bwMode="auto">
              <a:xfrm>
                <a:off x="22082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02" name="Oval 101"/>
              <p:cNvSpPr/>
              <p:nvPr/>
            </p:nvSpPr>
            <p:spPr bwMode="auto">
              <a:xfrm>
                <a:off x="26987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2" name="Freeform 111"/>
              <p:cNvSpPr/>
              <p:nvPr/>
            </p:nvSpPr>
            <p:spPr bwMode="auto">
              <a:xfrm>
                <a:off x="35004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3" name="Freeform 112"/>
              <p:cNvSpPr/>
              <p:nvPr/>
            </p:nvSpPr>
            <p:spPr bwMode="auto">
              <a:xfrm>
                <a:off x="31988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4" name="Freeform 113"/>
              <p:cNvSpPr/>
              <p:nvPr/>
            </p:nvSpPr>
            <p:spPr bwMode="auto">
              <a:xfrm>
                <a:off x="31099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5" name="Freeform 114"/>
              <p:cNvSpPr/>
              <p:nvPr/>
            </p:nvSpPr>
            <p:spPr bwMode="auto">
              <a:xfrm>
                <a:off x="31257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6" name="Freeform 115"/>
              <p:cNvSpPr/>
              <p:nvPr/>
            </p:nvSpPr>
            <p:spPr bwMode="auto">
              <a:xfrm>
                <a:off x="34401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7" name="Freeform 116"/>
              <p:cNvSpPr/>
              <p:nvPr/>
            </p:nvSpPr>
            <p:spPr bwMode="auto">
              <a:xfrm>
                <a:off x="30749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8" name="Freeform 117"/>
              <p:cNvSpPr/>
              <p:nvPr/>
            </p:nvSpPr>
            <p:spPr bwMode="auto">
              <a:xfrm>
                <a:off x="30464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19" name="Oval 118"/>
              <p:cNvSpPr/>
              <p:nvPr/>
            </p:nvSpPr>
            <p:spPr bwMode="auto">
              <a:xfrm>
                <a:off x="35369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29" name="Freeform 128"/>
              <p:cNvSpPr/>
              <p:nvPr/>
            </p:nvSpPr>
            <p:spPr bwMode="auto">
              <a:xfrm>
                <a:off x="43386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0" name="Freeform 129"/>
              <p:cNvSpPr/>
              <p:nvPr/>
            </p:nvSpPr>
            <p:spPr bwMode="auto">
              <a:xfrm>
                <a:off x="40370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1" name="Freeform 130"/>
              <p:cNvSpPr/>
              <p:nvPr/>
            </p:nvSpPr>
            <p:spPr bwMode="auto">
              <a:xfrm>
                <a:off x="39481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2" name="Freeform 131"/>
              <p:cNvSpPr/>
              <p:nvPr/>
            </p:nvSpPr>
            <p:spPr bwMode="auto">
              <a:xfrm>
                <a:off x="39639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3" name="Freeform 132"/>
              <p:cNvSpPr/>
              <p:nvPr/>
            </p:nvSpPr>
            <p:spPr bwMode="auto">
              <a:xfrm>
                <a:off x="42783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4" name="Freeform 133"/>
              <p:cNvSpPr/>
              <p:nvPr/>
            </p:nvSpPr>
            <p:spPr bwMode="auto">
              <a:xfrm>
                <a:off x="39131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5" name="Freeform 134"/>
              <p:cNvSpPr/>
              <p:nvPr/>
            </p:nvSpPr>
            <p:spPr bwMode="auto">
              <a:xfrm>
                <a:off x="38846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36" name="Oval 135"/>
              <p:cNvSpPr/>
              <p:nvPr/>
            </p:nvSpPr>
            <p:spPr bwMode="auto">
              <a:xfrm>
                <a:off x="43751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46" name="Freeform 145"/>
              <p:cNvSpPr/>
              <p:nvPr/>
            </p:nvSpPr>
            <p:spPr bwMode="auto">
              <a:xfrm>
                <a:off x="51768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47" name="Freeform 146"/>
              <p:cNvSpPr/>
              <p:nvPr/>
            </p:nvSpPr>
            <p:spPr bwMode="auto">
              <a:xfrm>
                <a:off x="48752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48" name="Freeform 147"/>
              <p:cNvSpPr/>
              <p:nvPr/>
            </p:nvSpPr>
            <p:spPr bwMode="auto">
              <a:xfrm>
                <a:off x="47863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49" name="Freeform 148"/>
              <p:cNvSpPr/>
              <p:nvPr/>
            </p:nvSpPr>
            <p:spPr bwMode="auto">
              <a:xfrm>
                <a:off x="48021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50" name="Freeform 149"/>
              <p:cNvSpPr/>
              <p:nvPr/>
            </p:nvSpPr>
            <p:spPr bwMode="auto">
              <a:xfrm>
                <a:off x="51165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51" name="Freeform 150"/>
              <p:cNvSpPr/>
              <p:nvPr/>
            </p:nvSpPr>
            <p:spPr bwMode="auto">
              <a:xfrm>
                <a:off x="47513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52" name="Freeform 151"/>
              <p:cNvSpPr/>
              <p:nvPr/>
            </p:nvSpPr>
            <p:spPr bwMode="auto">
              <a:xfrm>
                <a:off x="47228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53" name="Oval 152"/>
              <p:cNvSpPr/>
              <p:nvPr/>
            </p:nvSpPr>
            <p:spPr bwMode="auto">
              <a:xfrm>
                <a:off x="52133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3" name="Freeform 162"/>
              <p:cNvSpPr/>
              <p:nvPr/>
            </p:nvSpPr>
            <p:spPr bwMode="auto">
              <a:xfrm>
                <a:off x="60150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4" name="Freeform 163"/>
              <p:cNvSpPr/>
              <p:nvPr/>
            </p:nvSpPr>
            <p:spPr bwMode="auto">
              <a:xfrm>
                <a:off x="57134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5" name="Freeform 164"/>
              <p:cNvSpPr/>
              <p:nvPr/>
            </p:nvSpPr>
            <p:spPr bwMode="auto">
              <a:xfrm>
                <a:off x="56245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6" name="Freeform 165"/>
              <p:cNvSpPr/>
              <p:nvPr/>
            </p:nvSpPr>
            <p:spPr bwMode="auto">
              <a:xfrm>
                <a:off x="56403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7" name="Freeform 166"/>
              <p:cNvSpPr/>
              <p:nvPr/>
            </p:nvSpPr>
            <p:spPr bwMode="auto">
              <a:xfrm>
                <a:off x="59547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8" name="Freeform 167"/>
              <p:cNvSpPr/>
              <p:nvPr/>
            </p:nvSpPr>
            <p:spPr bwMode="auto">
              <a:xfrm>
                <a:off x="55895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69" name="Freeform 168"/>
              <p:cNvSpPr/>
              <p:nvPr/>
            </p:nvSpPr>
            <p:spPr bwMode="auto">
              <a:xfrm>
                <a:off x="55610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70" name="Oval 169"/>
              <p:cNvSpPr/>
              <p:nvPr/>
            </p:nvSpPr>
            <p:spPr bwMode="auto">
              <a:xfrm>
                <a:off x="60515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0" name="Freeform 179"/>
              <p:cNvSpPr/>
              <p:nvPr/>
            </p:nvSpPr>
            <p:spPr bwMode="auto">
              <a:xfrm>
                <a:off x="68532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1" name="Freeform 180"/>
              <p:cNvSpPr/>
              <p:nvPr/>
            </p:nvSpPr>
            <p:spPr bwMode="auto">
              <a:xfrm>
                <a:off x="65516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2" name="Freeform 181"/>
              <p:cNvSpPr/>
              <p:nvPr/>
            </p:nvSpPr>
            <p:spPr bwMode="auto">
              <a:xfrm>
                <a:off x="64627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3" name="Freeform 182"/>
              <p:cNvSpPr/>
              <p:nvPr/>
            </p:nvSpPr>
            <p:spPr bwMode="auto">
              <a:xfrm>
                <a:off x="64785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4" name="Freeform 183"/>
              <p:cNvSpPr/>
              <p:nvPr/>
            </p:nvSpPr>
            <p:spPr bwMode="auto">
              <a:xfrm>
                <a:off x="67929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5" name="Freeform 184"/>
              <p:cNvSpPr/>
              <p:nvPr/>
            </p:nvSpPr>
            <p:spPr bwMode="auto">
              <a:xfrm>
                <a:off x="64277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6" name="Freeform 185"/>
              <p:cNvSpPr/>
              <p:nvPr/>
            </p:nvSpPr>
            <p:spPr bwMode="auto">
              <a:xfrm>
                <a:off x="63992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87" name="Oval 186"/>
              <p:cNvSpPr/>
              <p:nvPr/>
            </p:nvSpPr>
            <p:spPr bwMode="auto">
              <a:xfrm>
                <a:off x="68897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97" name="Freeform 196"/>
              <p:cNvSpPr/>
              <p:nvPr/>
            </p:nvSpPr>
            <p:spPr bwMode="auto">
              <a:xfrm>
                <a:off x="76914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98" name="Freeform 197"/>
              <p:cNvSpPr/>
              <p:nvPr/>
            </p:nvSpPr>
            <p:spPr bwMode="auto">
              <a:xfrm>
                <a:off x="73898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199" name="Freeform 198"/>
              <p:cNvSpPr/>
              <p:nvPr/>
            </p:nvSpPr>
            <p:spPr bwMode="auto">
              <a:xfrm>
                <a:off x="73009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00" name="Freeform 199"/>
              <p:cNvSpPr/>
              <p:nvPr/>
            </p:nvSpPr>
            <p:spPr bwMode="auto">
              <a:xfrm>
                <a:off x="73167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01" name="Freeform 200"/>
              <p:cNvSpPr/>
              <p:nvPr/>
            </p:nvSpPr>
            <p:spPr bwMode="auto">
              <a:xfrm>
                <a:off x="76311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02" name="Freeform 201"/>
              <p:cNvSpPr/>
              <p:nvPr/>
            </p:nvSpPr>
            <p:spPr bwMode="auto">
              <a:xfrm>
                <a:off x="72659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03" name="Freeform 202"/>
              <p:cNvSpPr/>
              <p:nvPr/>
            </p:nvSpPr>
            <p:spPr bwMode="auto">
              <a:xfrm>
                <a:off x="72374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04" name="Oval 203"/>
              <p:cNvSpPr/>
              <p:nvPr/>
            </p:nvSpPr>
            <p:spPr bwMode="auto">
              <a:xfrm>
                <a:off x="77279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4" name="Freeform 213"/>
              <p:cNvSpPr/>
              <p:nvPr/>
            </p:nvSpPr>
            <p:spPr bwMode="auto">
              <a:xfrm>
                <a:off x="8529638" y="2601913"/>
                <a:ext cx="109538" cy="3286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5" name="Freeform 214"/>
              <p:cNvSpPr/>
              <p:nvPr/>
            </p:nvSpPr>
            <p:spPr bwMode="auto">
              <a:xfrm>
                <a:off x="8228013" y="2566988"/>
                <a:ext cx="384175" cy="6826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6" name="Freeform 215"/>
              <p:cNvSpPr/>
              <p:nvPr/>
            </p:nvSpPr>
            <p:spPr bwMode="auto">
              <a:xfrm>
                <a:off x="8139113" y="2601913"/>
                <a:ext cx="107950" cy="325438"/>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7" name="Freeform 216"/>
              <p:cNvSpPr/>
              <p:nvPr/>
            </p:nvSpPr>
            <p:spPr bwMode="auto">
              <a:xfrm>
                <a:off x="8154988" y="2909888"/>
                <a:ext cx="404813" cy="6826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8" name="Freeform 217"/>
              <p:cNvSpPr/>
              <p:nvPr/>
            </p:nvSpPr>
            <p:spPr bwMode="auto">
              <a:xfrm>
                <a:off x="8469313" y="2955926"/>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19" name="Freeform 218"/>
              <p:cNvSpPr/>
              <p:nvPr/>
            </p:nvSpPr>
            <p:spPr bwMode="auto">
              <a:xfrm>
                <a:off x="8104188" y="3255963"/>
                <a:ext cx="384175" cy="61913"/>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20" name="Freeform 219"/>
              <p:cNvSpPr/>
              <p:nvPr/>
            </p:nvSpPr>
            <p:spPr bwMode="auto">
              <a:xfrm>
                <a:off x="8075613" y="29543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21" name="Oval 220"/>
              <p:cNvSpPr/>
              <p:nvPr/>
            </p:nvSpPr>
            <p:spPr bwMode="auto">
              <a:xfrm>
                <a:off x="8566151" y="3254376"/>
                <a:ext cx="77787" cy="77787"/>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sp>
          <p:nvSpPr>
            <p:cNvPr id="27876" name="TextBox 402"/>
            <p:cNvSpPr txBox="1">
              <a:spLocks noChangeArrowheads="1"/>
            </p:cNvSpPr>
            <p:nvPr/>
          </p:nvSpPr>
          <p:spPr bwMode="auto">
            <a:xfrm flipH="1">
              <a:off x="3050381" y="1219200"/>
              <a:ext cx="2773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Decimal Digits 0-9</a:t>
              </a:r>
            </a:p>
          </p:txBody>
        </p:sp>
      </p:grpSp>
      <p:grpSp>
        <p:nvGrpSpPr>
          <p:cNvPr id="4" name="Group 657"/>
          <p:cNvGrpSpPr>
            <a:grpSpLocks/>
          </p:cNvGrpSpPr>
          <p:nvPr/>
        </p:nvGrpSpPr>
        <p:grpSpPr bwMode="auto">
          <a:xfrm>
            <a:off x="1489075" y="5792788"/>
            <a:ext cx="5895975" cy="765175"/>
            <a:chOff x="1184275" y="5792490"/>
            <a:chExt cx="5895975" cy="765175"/>
          </a:xfrm>
        </p:grpSpPr>
        <p:grpSp>
          <p:nvGrpSpPr>
            <p:cNvPr id="27803" name="Group 482"/>
            <p:cNvGrpSpPr>
              <a:grpSpLocks/>
            </p:cNvGrpSpPr>
            <p:nvPr/>
          </p:nvGrpSpPr>
          <p:grpSpPr bwMode="auto">
            <a:xfrm>
              <a:off x="1184275" y="5792490"/>
              <a:ext cx="568325" cy="765175"/>
              <a:chOff x="950913" y="4167188"/>
              <a:chExt cx="568325" cy="765175"/>
            </a:xfrm>
          </p:grpSpPr>
          <p:sp>
            <p:nvSpPr>
              <p:cNvPr id="248" name="Freeform 247"/>
              <p:cNvSpPr/>
              <p:nvPr/>
            </p:nvSpPr>
            <p:spPr bwMode="auto">
              <a:xfrm>
                <a:off x="1404938" y="4202113"/>
                <a:ext cx="109538"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49" name="Freeform 248"/>
              <p:cNvSpPr/>
              <p:nvPr/>
            </p:nvSpPr>
            <p:spPr bwMode="auto">
              <a:xfrm>
                <a:off x="1103313"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0" name="Freeform 249"/>
              <p:cNvSpPr/>
              <p:nvPr/>
            </p:nvSpPr>
            <p:spPr bwMode="auto">
              <a:xfrm>
                <a:off x="1014413"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1" name="Freeform 250"/>
              <p:cNvSpPr/>
              <p:nvPr/>
            </p:nvSpPr>
            <p:spPr bwMode="auto">
              <a:xfrm>
                <a:off x="1030288" y="4510088"/>
                <a:ext cx="404813"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2" name="Freeform 251"/>
              <p:cNvSpPr/>
              <p:nvPr/>
            </p:nvSpPr>
            <p:spPr bwMode="auto">
              <a:xfrm>
                <a:off x="1344613" y="4556125"/>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3" name="Freeform 252"/>
              <p:cNvSpPr/>
              <p:nvPr/>
            </p:nvSpPr>
            <p:spPr bwMode="auto">
              <a:xfrm>
                <a:off x="979488"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4" name="Freeform 253"/>
              <p:cNvSpPr/>
              <p:nvPr/>
            </p:nvSpPr>
            <p:spPr bwMode="auto">
              <a:xfrm>
                <a:off x="950913" y="45545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55" name="Oval 254"/>
              <p:cNvSpPr/>
              <p:nvPr/>
            </p:nvSpPr>
            <p:spPr bwMode="auto">
              <a:xfrm>
                <a:off x="1441451" y="4854575"/>
                <a:ext cx="77787"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4" name="Group 483"/>
            <p:cNvGrpSpPr>
              <a:grpSpLocks/>
            </p:cNvGrpSpPr>
            <p:nvPr/>
          </p:nvGrpSpPr>
          <p:grpSpPr bwMode="auto">
            <a:xfrm>
              <a:off x="1830917" y="5792490"/>
              <a:ext cx="568325" cy="765175"/>
              <a:chOff x="1789113" y="4167188"/>
              <a:chExt cx="568325" cy="765175"/>
            </a:xfrm>
          </p:grpSpPr>
          <p:sp>
            <p:nvSpPr>
              <p:cNvPr id="265" name="Freeform 264"/>
              <p:cNvSpPr/>
              <p:nvPr/>
            </p:nvSpPr>
            <p:spPr bwMode="auto">
              <a:xfrm>
                <a:off x="2242609" y="4202113"/>
                <a:ext cx="109537"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66" name="Freeform 265"/>
              <p:cNvSpPr/>
              <p:nvPr/>
            </p:nvSpPr>
            <p:spPr bwMode="auto">
              <a:xfrm>
                <a:off x="1940984"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67" name="Freeform 266"/>
              <p:cNvSpPr/>
              <p:nvPr/>
            </p:nvSpPr>
            <p:spPr bwMode="auto">
              <a:xfrm>
                <a:off x="1852084"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68" name="Freeform 267"/>
              <p:cNvSpPr/>
              <p:nvPr/>
            </p:nvSpPr>
            <p:spPr bwMode="auto">
              <a:xfrm>
                <a:off x="1867959" y="4510088"/>
                <a:ext cx="404812"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69" name="Freeform 268"/>
              <p:cNvSpPr/>
              <p:nvPr/>
            </p:nvSpPr>
            <p:spPr bwMode="auto">
              <a:xfrm>
                <a:off x="2182284" y="4556125"/>
                <a:ext cx="112712"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70" name="Freeform 269"/>
              <p:cNvSpPr/>
              <p:nvPr/>
            </p:nvSpPr>
            <p:spPr bwMode="auto">
              <a:xfrm>
                <a:off x="1817159"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71" name="Freeform 270"/>
              <p:cNvSpPr/>
              <p:nvPr/>
            </p:nvSpPr>
            <p:spPr bwMode="auto">
              <a:xfrm>
                <a:off x="1788584" y="4554538"/>
                <a:ext cx="112712"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272" name="Oval 271"/>
              <p:cNvSpPr/>
              <p:nvPr/>
            </p:nvSpPr>
            <p:spPr bwMode="auto">
              <a:xfrm>
                <a:off x="2279121" y="4854575"/>
                <a:ext cx="77788"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5" name="Group 485"/>
            <p:cNvGrpSpPr>
              <a:grpSpLocks/>
            </p:cNvGrpSpPr>
            <p:nvPr/>
          </p:nvGrpSpPr>
          <p:grpSpPr bwMode="auto">
            <a:xfrm>
              <a:off x="3124200" y="5792490"/>
              <a:ext cx="568325" cy="765175"/>
              <a:chOff x="3465513" y="4167188"/>
              <a:chExt cx="568325" cy="765175"/>
            </a:xfrm>
          </p:grpSpPr>
          <p:sp>
            <p:nvSpPr>
              <p:cNvPr id="299" name="Freeform 298"/>
              <p:cNvSpPr/>
              <p:nvPr/>
            </p:nvSpPr>
            <p:spPr bwMode="auto">
              <a:xfrm>
                <a:off x="3919538" y="4202113"/>
                <a:ext cx="109538"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0" name="Freeform 299"/>
              <p:cNvSpPr/>
              <p:nvPr/>
            </p:nvSpPr>
            <p:spPr bwMode="auto">
              <a:xfrm>
                <a:off x="3617913"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1" name="Freeform 300"/>
              <p:cNvSpPr/>
              <p:nvPr/>
            </p:nvSpPr>
            <p:spPr bwMode="auto">
              <a:xfrm>
                <a:off x="3529013"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2" name="Freeform 301"/>
              <p:cNvSpPr/>
              <p:nvPr/>
            </p:nvSpPr>
            <p:spPr bwMode="auto">
              <a:xfrm>
                <a:off x="3544888" y="4510088"/>
                <a:ext cx="404813"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3" name="Freeform 302"/>
              <p:cNvSpPr/>
              <p:nvPr/>
            </p:nvSpPr>
            <p:spPr bwMode="auto">
              <a:xfrm>
                <a:off x="3859213" y="4556125"/>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4" name="Freeform 303"/>
              <p:cNvSpPr/>
              <p:nvPr/>
            </p:nvSpPr>
            <p:spPr bwMode="auto">
              <a:xfrm>
                <a:off x="3494088"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5" name="Freeform 304"/>
              <p:cNvSpPr/>
              <p:nvPr/>
            </p:nvSpPr>
            <p:spPr bwMode="auto">
              <a:xfrm>
                <a:off x="3465513" y="45545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06" name="Oval 305"/>
              <p:cNvSpPr/>
              <p:nvPr/>
            </p:nvSpPr>
            <p:spPr bwMode="auto">
              <a:xfrm>
                <a:off x="3956051" y="4854575"/>
                <a:ext cx="77787"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6" name="Group 486"/>
            <p:cNvGrpSpPr>
              <a:grpSpLocks/>
            </p:cNvGrpSpPr>
            <p:nvPr/>
          </p:nvGrpSpPr>
          <p:grpSpPr bwMode="auto">
            <a:xfrm>
              <a:off x="4495800" y="5792490"/>
              <a:ext cx="568325" cy="765175"/>
              <a:chOff x="5141913" y="4167188"/>
              <a:chExt cx="568325" cy="765175"/>
            </a:xfrm>
          </p:grpSpPr>
          <p:sp>
            <p:nvSpPr>
              <p:cNvPr id="333" name="Freeform 332"/>
              <p:cNvSpPr/>
              <p:nvPr/>
            </p:nvSpPr>
            <p:spPr bwMode="auto">
              <a:xfrm>
                <a:off x="5595938" y="4202113"/>
                <a:ext cx="109538"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4" name="Freeform 333"/>
              <p:cNvSpPr/>
              <p:nvPr/>
            </p:nvSpPr>
            <p:spPr bwMode="auto">
              <a:xfrm>
                <a:off x="5294313"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5" name="Freeform 334"/>
              <p:cNvSpPr/>
              <p:nvPr/>
            </p:nvSpPr>
            <p:spPr bwMode="auto">
              <a:xfrm>
                <a:off x="5205413"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6" name="Freeform 335"/>
              <p:cNvSpPr/>
              <p:nvPr/>
            </p:nvSpPr>
            <p:spPr bwMode="auto">
              <a:xfrm>
                <a:off x="5221288" y="4510088"/>
                <a:ext cx="404813"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7" name="Freeform 336"/>
              <p:cNvSpPr/>
              <p:nvPr/>
            </p:nvSpPr>
            <p:spPr bwMode="auto">
              <a:xfrm>
                <a:off x="5535613" y="4556125"/>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8" name="Freeform 337"/>
              <p:cNvSpPr/>
              <p:nvPr/>
            </p:nvSpPr>
            <p:spPr bwMode="auto">
              <a:xfrm>
                <a:off x="5170488"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39" name="Freeform 338"/>
              <p:cNvSpPr/>
              <p:nvPr/>
            </p:nvSpPr>
            <p:spPr bwMode="auto">
              <a:xfrm>
                <a:off x="5141913" y="45545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40" name="Oval 339"/>
              <p:cNvSpPr/>
              <p:nvPr/>
            </p:nvSpPr>
            <p:spPr bwMode="auto">
              <a:xfrm>
                <a:off x="5632451" y="4854575"/>
                <a:ext cx="77787"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7" name="Group 487"/>
            <p:cNvGrpSpPr>
              <a:grpSpLocks/>
            </p:cNvGrpSpPr>
            <p:nvPr/>
          </p:nvGrpSpPr>
          <p:grpSpPr bwMode="auto">
            <a:xfrm>
              <a:off x="5167842" y="5792490"/>
              <a:ext cx="568325" cy="765175"/>
              <a:chOff x="5980113" y="4167188"/>
              <a:chExt cx="568325" cy="765175"/>
            </a:xfrm>
          </p:grpSpPr>
          <p:sp>
            <p:nvSpPr>
              <p:cNvPr id="350" name="Freeform 349"/>
              <p:cNvSpPr/>
              <p:nvPr/>
            </p:nvSpPr>
            <p:spPr bwMode="auto">
              <a:xfrm>
                <a:off x="6433609" y="4202113"/>
                <a:ext cx="109537"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1" name="Freeform 350"/>
              <p:cNvSpPr/>
              <p:nvPr/>
            </p:nvSpPr>
            <p:spPr bwMode="auto">
              <a:xfrm>
                <a:off x="6131984"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2" name="Freeform 351"/>
              <p:cNvSpPr/>
              <p:nvPr/>
            </p:nvSpPr>
            <p:spPr bwMode="auto">
              <a:xfrm>
                <a:off x="6043084"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3" name="Freeform 352"/>
              <p:cNvSpPr/>
              <p:nvPr/>
            </p:nvSpPr>
            <p:spPr bwMode="auto">
              <a:xfrm>
                <a:off x="6058959" y="4510088"/>
                <a:ext cx="404812"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4" name="Freeform 353"/>
              <p:cNvSpPr/>
              <p:nvPr/>
            </p:nvSpPr>
            <p:spPr bwMode="auto">
              <a:xfrm>
                <a:off x="6373284" y="4556125"/>
                <a:ext cx="112712"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5" name="Freeform 354"/>
              <p:cNvSpPr/>
              <p:nvPr/>
            </p:nvSpPr>
            <p:spPr bwMode="auto">
              <a:xfrm>
                <a:off x="6008159"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6" name="Freeform 355"/>
              <p:cNvSpPr/>
              <p:nvPr/>
            </p:nvSpPr>
            <p:spPr bwMode="auto">
              <a:xfrm>
                <a:off x="5979584" y="4554538"/>
                <a:ext cx="112712"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57" name="Oval 356"/>
              <p:cNvSpPr/>
              <p:nvPr/>
            </p:nvSpPr>
            <p:spPr bwMode="auto">
              <a:xfrm>
                <a:off x="6470121" y="4854575"/>
                <a:ext cx="77788"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8" name="Group 488"/>
            <p:cNvGrpSpPr>
              <a:grpSpLocks/>
            </p:cNvGrpSpPr>
            <p:nvPr/>
          </p:nvGrpSpPr>
          <p:grpSpPr bwMode="auto">
            <a:xfrm>
              <a:off x="5839884" y="5792490"/>
              <a:ext cx="568325" cy="765175"/>
              <a:chOff x="6818313" y="4167188"/>
              <a:chExt cx="568325" cy="765175"/>
            </a:xfrm>
          </p:grpSpPr>
          <p:sp>
            <p:nvSpPr>
              <p:cNvPr id="367" name="Freeform 366"/>
              <p:cNvSpPr/>
              <p:nvPr/>
            </p:nvSpPr>
            <p:spPr bwMode="auto">
              <a:xfrm>
                <a:off x="7272867" y="4202113"/>
                <a:ext cx="109537"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68" name="Freeform 367"/>
              <p:cNvSpPr/>
              <p:nvPr/>
            </p:nvSpPr>
            <p:spPr bwMode="auto">
              <a:xfrm>
                <a:off x="6971242"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69" name="Freeform 368"/>
              <p:cNvSpPr/>
              <p:nvPr/>
            </p:nvSpPr>
            <p:spPr bwMode="auto">
              <a:xfrm>
                <a:off x="6882342"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70" name="Freeform 369"/>
              <p:cNvSpPr/>
              <p:nvPr/>
            </p:nvSpPr>
            <p:spPr bwMode="auto">
              <a:xfrm>
                <a:off x="6898217" y="4510088"/>
                <a:ext cx="404812"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71" name="Freeform 370"/>
              <p:cNvSpPr/>
              <p:nvPr/>
            </p:nvSpPr>
            <p:spPr bwMode="auto">
              <a:xfrm>
                <a:off x="7212542" y="4556125"/>
                <a:ext cx="112712"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72" name="Freeform 371"/>
              <p:cNvSpPr/>
              <p:nvPr/>
            </p:nvSpPr>
            <p:spPr bwMode="auto">
              <a:xfrm>
                <a:off x="6847417"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73" name="Freeform 372"/>
              <p:cNvSpPr/>
              <p:nvPr/>
            </p:nvSpPr>
            <p:spPr bwMode="auto">
              <a:xfrm>
                <a:off x="6818842" y="4554538"/>
                <a:ext cx="112712"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74" name="Oval 373"/>
              <p:cNvSpPr/>
              <p:nvPr/>
            </p:nvSpPr>
            <p:spPr bwMode="auto">
              <a:xfrm>
                <a:off x="7309379" y="4854575"/>
                <a:ext cx="77788"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09" name="Group 489"/>
            <p:cNvGrpSpPr>
              <a:grpSpLocks/>
            </p:cNvGrpSpPr>
            <p:nvPr/>
          </p:nvGrpSpPr>
          <p:grpSpPr bwMode="auto">
            <a:xfrm>
              <a:off x="6511925" y="5792490"/>
              <a:ext cx="568325" cy="765175"/>
              <a:chOff x="7656513" y="4167188"/>
              <a:chExt cx="568325" cy="765175"/>
            </a:xfrm>
          </p:grpSpPr>
          <p:sp>
            <p:nvSpPr>
              <p:cNvPr id="384" name="Freeform 383"/>
              <p:cNvSpPr/>
              <p:nvPr/>
            </p:nvSpPr>
            <p:spPr bwMode="auto">
              <a:xfrm>
                <a:off x="8110538" y="4202113"/>
                <a:ext cx="109538"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85" name="Freeform 384"/>
              <p:cNvSpPr/>
              <p:nvPr/>
            </p:nvSpPr>
            <p:spPr bwMode="auto">
              <a:xfrm>
                <a:off x="7808913"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86" name="Freeform 385"/>
              <p:cNvSpPr/>
              <p:nvPr/>
            </p:nvSpPr>
            <p:spPr bwMode="auto">
              <a:xfrm>
                <a:off x="7720013"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87" name="Freeform 386"/>
              <p:cNvSpPr/>
              <p:nvPr/>
            </p:nvSpPr>
            <p:spPr bwMode="auto">
              <a:xfrm>
                <a:off x="7735888" y="4510088"/>
                <a:ext cx="404813"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88" name="Freeform 387"/>
              <p:cNvSpPr/>
              <p:nvPr/>
            </p:nvSpPr>
            <p:spPr bwMode="auto">
              <a:xfrm>
                <a:off x="8050213" y="4556125"/>
                <a:ext cx="112713"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170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89" name="Freeform 388"/>
              <p:cNvSpPr/>
              <p:nvPr/>
            </p:nvSpPr>
            <p:spPr bwMode="auto">
              <a:xfrm>
                <a:off x="7685088"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90" name="Freeform 389"/>
              <p:cNvSpPr/>
              <p:nvPr/>
            </p:nvSpPr>
            <p:spPr bwMode="auto">
              <a:xfrm>
                <a:off x="7656513" y="4554538"/>
                <a:ext cx="112713"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91" name="Oval 390"/>
              <p:cNvSpPr/>
              <p:nvPr/>
            </p:nvSpPr>
            <p:spPr bwMode="auto">
              <a:xfrm>
                <a:off x="8147051" y="4854575"/>
                <a:ext cx="77787"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810" name="Group 484"/>
            <p:cNvGrpSpPr>
              <a:grpSpLocks/>
            </p:cNvGrpSpPr>
            <p:nvPr/>
          </p:nvGrpSpPr>
          <p:grpSpPr bwMode="auto">
            <a:xfrm>
              <a:off x="2477559" y="5792490"/>
              <a:ext cx="568325" cy="765175"/>
              <a:chOff x="2609850" y="4167188"/>
              <a:chExt cx="568325" cy="765175"/>
            </a:xfrm>
          </p:grpSpPr>
          <p:sp>
            <p:nvSpPr>
              <p:cNvPr id="312" name="Freeform 311"/>
              <p:cNvSpPr/>
              <p:nvPr/>
            </p:nvSpPr>
            <p:spPr bwMode="auto">
              <a:xfrm>
                <a:off x="3064404" y="4202113"/>
                <a:ext cx="109537" cy="328612"/>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3" name="Freeform 312"/>
              <p:cNvSpPr/>
              <p:nvPr/>
            </p:nvSpPr>
            <p:spPr bwMode="auto">
              <a:xfrm>
                <a:off x="2762779" y="4167188"/>
                <a:ext cx="384175" cy="68262"/>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4" name="Freeform 313"/>
              <p:cNvSpPr/>
              <p:nvPr/>
            </p:nvSpPr>
            <p:spPr bwMode="auto">
              <a:xfrm>
                <a:off x="2673879" y="4202113"/>
                <a:ext cx="107950" cy="32543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5" name="Freeform 314"/>
              <p:cNvSpPr/>
              <p:nvPr/>
            </p:nvSpPr>
            <p:spPr bwMode="auto">
              <a:xfrm>
                <a:off x="2689754" y="4510088"/>
                <a:ext cx="404812" cy="68262"/>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6" name="Freeform 315"/>
              <p:cNvSpPr/>
              <p:nvPr/>
            </p:nvSpPr>
            <p:spPr bwMode="auto">
              <a:xfrm>
                <a:off x="3004079" y="4556125"/>
                <a:ext cx="112712" cy="330200"/>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7" name="Freeform 316"/>
              <p:cNvSpPr/>
              <p:nvPr/>
            </p:nvSpPr>
            <p:spPr bwMode="auto">
              <a:xfrm>
                <a:off x="2638954" y="4856163"/>
                <a:ext cx="384175" cy="619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8" name="Freeform 317"/>
              <p:cNvSpPr/>
              <p:nvPr/>
            </p:nvSpPr>
            <p:spPr bwMode="auto">
              <a:xfrm>
                <a:off x="2610379" y="4554538"/>
                <a:ext cx="112712" cy="3302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319" name="Oval 318"/>
              <p:cNvSpPr/>
              <p:nvPr/>
            </p:nvSpPr>
            <p:spPr bwMode="auto">
              <a:xfrm>
                <a:off x="3100916" y="4854575"/>
                <a:ext cx="77788" cy="7778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sp>
        <p:nvSpPr>
          <p:cNvPr id="492" name="TextBox 403"/>
          <p:cNvSpPr txBox="1">
            <a:spLocks noChangeArrowheads="1"/>
          </p:cNvSpPr>
          <p:nvPr/>
        </p:nvSpPr>
        <p:spPr bwMode="auto">
          <a:xfrm flipH="1">
            <a:off x="2570163" y="5257800"/>
            <a:ext cx="3732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Simple Messages</a:t>
            </a:r>
          </a:p>
        </p:txBody>
      </p:sp>
      <p:grpSp>
        <p:nvGrpSpPr>
          <p:cNvPr id="27654" name="Group 659"/>
          <p:cNvGrpSpPr>
            <a:grpSpLocks/>
          </p:cNvGrpSpPr>
          <p:nvPr/>
        </p:nvGrpSpPr>
        <p:grpSpPr bwMode="auto">
          <a:xfrm>
            <a:off x="784225" y="2743200"/>
            <a:ext cx="7305675" cy="2297113"/>
            <a:chOff x="783629" y="2743200"/>
            <a:chExt cx="7306866" cy="2296815"/>
          </a:xfrm>
        </p:grpSpPr>
        <p:sp>
          <p:nvSpPr>
            <p:cNvPr id="27656" name="TextBox 403"/>
            <p:cNvSpPr txBox="1">
              <a:spLocks noChangeArrowheads="1"/>
            </p:cNvSpPr>
            <p:nvPr/>
          </p:nvSpPr>
          <p:spPr bwMode="auto">
            <a:xfrm flipH="1">
              <a:off x="2570956" y="2743200"/>
              <a:ext cx="3732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Select Alpha Characters</a:t>
              </a:r>
            </a:p>
          </p:txBody>
        </p:sp>
        <p:grpSp>
          <p:nvGrpSpPr>
            <p:cNvPr id="27657" name="Group 653"/>
            <p:cNvGrpSpPr>
              <a:grpSpLocks/>
            </p:cNvGrpSpPr>
            <p:nvPr/>
          </p:nvGrpSpPr>
          <p:grpSpPr bwMode="auto">
            <a:xfrm>
              <a:off x="800100" y="3281065"/>
              <a:ext cx="7273925" cy="765175"/>
              <a:chOff x="494507" y="3810000"/>
              <a:chExt cx="7273925" cy="765175"/>
            </a:xfrm>
          </p:grpSpPr>
          <p:sp>
            <p:nvSpPr>
              <p:cNvPr id="494" name="Freeform 493"/>
              <p:cNvSpPr/>
              <p:nvPr/>
            </p:nvSpPr>
            <p:spPr bwMode="auto">
              <a:xfrm>
                <a:off x="948013"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495" name="Freeform 494"/>
              <p:cNvSpPr/>
              <p:nvPr/>
            </p:nvSpPr>
            <p:spPr bwMode="auto">
              <a:xfrm>
                <a:off x="646339"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496" name="Freeform 495"/>
              <p:cNvSpPr/>
              <p:nvPr/>
            </p:nvSpPr>
            <p:spPr bwMode="auto">
              <a:xfrm>
                <a:off x="557424"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497" name="Freeform 496"/>
              <p:cNvSpPr/>
              <p:nvPr/>
            </p:nvSpPr>
            <p:spPr bwMode="auto">
              <a:xfrm>
                <a:off x="573302"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498" name="Freeform 497"/>
              <p:cNvSpPr/>
              <p:nvPr/>
            </p:nvSpPr>
            <p:spPr bwMode="auto">
              <a:xfrm>
                <a:off x="887678"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499" name="Freeform 498"/>
              <p:cNvSpPr/>
              <p:nvPr/>
            </p:nvSpPr>
            <p:spPr bwMode="auto">
              <a:xfrm>
                <a:off x="522494"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0" name="Freeform 499"/>
              <p:cNvSpPr/>
              <p:nvPr/>
            </p:nvSpPr>
            <p:spPr bwMode="auto">
              <a:xfrm>
                <a:off x="493914"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1" name="Oval 500"/>
              <p:cNvSpPr/>
              <p:nvPr/>
            </p:nvSpPr>
            <p:spPr bwMode="auto">
              <a:xfrm>
                <a:off x="984532" y="4497526"/>
                <a:ext cx="77800" cy="77778"/>
              </a:xfrm>
              <a:prstGeom prst="ellipse">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2" name="Freeform 501"/>
              <p:cNvSpPr/>
              <p:nvPr/>
            </p:nvSpPr>
            <p:spPr bwMode="auto">
              <a:xfrm>
                <a:off x="1786350"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3" name="Freeform 502"/>
              <p:cNvSpPr/>
              <p:nvPr/>
            </p:nvSpPr>
            <p:spPr bwMode="auto">
              <a:xfrm>
                <a:off x="1484675"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4" name="Freeform 503"/>
              <p:cNvSpPr/>
              <p:nvPr/>
            </p:nvSpPr>
            <p:spPr bwMode="auto">
              <a:xfrm>
                <a:off x="1395761"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5" name="Freeform 504"/>
              <p:cNvSpPr/>
              <p:nvPr/>
            </p:nvSpPr>
            <p:spPr bwMode="auto">
              <a:xfrm>
                <a:off x="1411639"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6" name="Freeform 505"/>
              <p:cNvSpPr/>
              <p:nvPr/>
            </p:nvSpPr>
            <p:spPr bwMode="auto">
              <a:xfrm>
                <a:off x="1726015"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7" name="Freeform 506"/>
              <p:cNvSpPr/>
              <p:nvPr/>
            </p:nvSpPr>
            <p:spPr bwMode="auto">
              <a:xfrm>
                <a:off x="1360830"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8" name="Freeform 507"/>
              <p:cNvSpPr/>
              <p:nvPr/>
            </p:nvSpPr>
            <p:spPr bwMode="auto">
              <a:xfrm>
                <a:off x="1332251"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09" name="Oval 508"/>
              <p:cNvSpPr/>
              <p:nvPr/>
            </p:nvSpPr>
            <p:spPr bwMode="auto">
              <a:xfrm>
                <a:off x="1822869"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0" name="Freeform 509"/>
              <p:cNvSpPr/>
              <p:nvPr/>
            </p:nvSpPr>
            <p:spPr bwMode="auto">
              <a:xfrm>
                <a:off x="2624686"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1" name="Freeform 510"/>
              <p:cNvSpPr/>
              <p:nvPr/>
            </p:nvSpPr>
            <p:spPr bwMode="auto">
              <a:xfrm>
                <a:off x="2323012"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2" name="Freeform 511"/>
              <p:cNvSpPr/>
              <p:nvPr/>
            </p:nvSpPr>
            <p:spPr bwMode="auto">
              <a:xfrm>
                <a:off x="2234098"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3" name="Freeform 512"/>
              <p:cNvSpPr/>
              <p:nvPr/>
            </p:nvSpPr>
            <p:spPr bwMode="auto">
              <a:xfrm>
                <a:off x="2249975"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4" name="Freeform 513"/>
              <p:cNvSpPr/>
              <p:nvPr/>
            </p:nvSpPr>
            <p:spPr bwMode="auto">
              <a:xfrm>
                <a:off x="2564351"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5" name="Freeform 514"/>
              <p:cNvSpPr/>
              <p:nvPr/>
            </p:nvSpPr>
            <p:spPr bwMode="auto">
              <a:xfrm>
                <a:off x="2199167"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6" name="Freeform 515"/>
              <p:cNvSpPr/>
              <p:nvPr/>
            </p:nvSpPr>
            <p:spPr bwMode="auto">
              <a:xfrm>
                <a:off x="2170587"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7" name="Oval 516"/>
              <p:cNvSpPr/>
              <p:nvPr/>
            </p:nvSpPr>
            <p:spPr bwMode="auto">
              <a:xfrm>
                <a:off x="2661205"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8" name="Freeform 517"/>
              <p:cNvSpPr/>
              <p:nvPr/>
            </p:nvSpPr>
            <p:spPr bwMode="auto">
              <a:xfrm>
                <a:off x="3463023"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19" name="Freeform 518"/>
              <p:cNvSpPr/>
              <p:nvPr/>
            </p:nvSpPr>
            <p:spPr bwMode="auto">
              <a:xfrm>
                <a:off x="3161349"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0" name="Freeform 519"/>
              <p:cNvSpPr/>
              <p:nvPr/>
            </p:nvSpPr>
            <p:spPr bwMode="auto">
              <a:xfrm>
                <a:off x="3072434"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1" name="Freeform 520"/>
              <p:cNvSpPr/>
              <p:nvPr/>
            </p:nvSpPr>
            <p:spPr bwMode="auto">
              <a:xfrm>
                <a:off x="3088312"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2" name="Freeform 521"/>
              <p:cNvSpPr/>
              <p:nvPr/>
            </p:nvSpPr>
            <p:spPr bwMode="auto">
              <a:xfrm>
                <a:off x="3402688"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3" name="Freeform 522"/>
              <p:cNvSpPr/>
              <p:nvPr/>
            </p:nvSpPr>
            <p:spPr bwMode="auto">
              <a:xfrm>
                <a:off x="3037504"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4" name="Freeform 523"/>
              <p:cNvSpPr/>
              <p:nvPr/>
            </p:nvSpPr>
            <p:spPr bwMode="auto">
              <a:xfrm>
                <a:off x="3008924"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5" name="Oval 524"/>
              <p:cNvSpPr/>
              <p:nvPr/>
            </p:nvSpPr>
            <p:spPr bwMode="auto">
              <a:xfrm>
                <a:off x="3499542"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6" name="Freeform 525"/>
              <p:cNvSpPr/>
              <p:nvPr/>
            </p:nvSpPr>
            <p:spPr bwMode="auto">
              <a:xfrm>
                <a:off x="4301360"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7" name="Freeform 526"/>
              <p:cNvSpPr/>
              <p:nvPr/>
            </p:nvSpPr>
            <p:spPr bwMode="auto">
              <a:xfrm>
                <a:off x="3999686"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8" name="Freeform 527"/>
              <p:cNvSpPr/>
              <p:nvPr/>
            </p:nvSpPr>
            <p:spPr bwMode="auto">
              <a:xfrm>
                <a:off x="3910771"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29" name="Freeform 528"/>
              <p:cNvSpPr/>
              <p:nvPr/>
            </p:nvSpPr>
            <p:spPr bwMode="auto">
              <a:xfrm>
                <a:off x="3926649"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0" name="Freeform 529"/>
              <p:cNvSpPr/>
              <p:nvPr/>
            </p:nvSpPr>
            <p:spPr bwMode="auto">
              <a:xfrm>
                <a:off x="4241025"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1" name="Freeform 530"/>
              <p:cNvSpPr/>
              <p:nvPr/>
            </p:nvSpPr>
            <p:spPr bwMode="auto">
              <a:xfrm>
                <a:off x="3875840"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2" name="Freeform 531"/>
              <p:cNvSpPr/>
              <p:nvPr/>
            </p:nvSpPr>
            <p:spPr bwMode="auto">
              <a:xfrm>
                <a:off x="3847261"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3" name="Oval 532"/>
              <p:cNvSpPr/>
              <p:nvPr/>
            </p:nvSpPr>
            <p:spPr bwMode="auto">
              <a:xfrm>
                <a:off x="4337879"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4" name="Freeform 533"/>
              <p:cNvSpPr/>
              <p:nvPr/>
            </p:nvSpPr>
            <p:spPr bwMode="auto">
              <a:xfrm>
                <a:off x="5139696"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5" name="Freeform 534"/>
              <p:cNvSpPr/>
              <p:nvPr/>
            </p:nvSpPr>
            <p:spPr bwMode="auto">
              <a:xfrm>
                <a:off x="4838022"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6" name="Freeform 535"/>
              <p:cNvSpPr/>
              <p:nvPr/>
            </p:nvSpPr>
            <p:spPr bwMode="auto">
              <a:xfrm>
                <a:off x="4749108"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7" name="Freeform 536"/>
              <p:cNvSpPr/>
              <p:nvPr/>
            </p:nvSpPr>
            <p:spPr bwMode="auto">
              <a:xfrm>
                <a:off x="4764985"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8" name="Freeform 537"/>
              <p:cNvSpPr/>
              <p:nvPr/>
            </p:nvSpPr>
            <p:spPr bwMode="auto">
              <a:xfrm>
                <a:off x="5079362"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39" name="Freeform 538"/>
              <p:cNvSpPr/>
              <p:nvPr/>
            </p:nvSpPr>
            <p:spPr bwMode="auto">
              <a:xfrm>
                <a:off x="4714177"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0" name="Freeform 539"/>
              <p:cNvSpPr/>
              <p:nvPr/>
            </p:nvSpPr>
            <p:spPr bwMode="auto">
              <a:xfrm>
                <a:off x="4685597"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1" name="Oval 540"/>
              <p:cNvSpPr/>
              <p:nvPr/>
            </p:nvSpPr>
            <p:spPr bwMode="auto">
              <a:xfrm>
                <a:off x="5176215"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2" name="Freeform 541"/>
              <p:cNvSpPr/>
              <p:nvPr/>
            </p:nvSpPr>
            <p:spPr bwMode="auto">
              <a:xfrm>
                <a:off x="5978033"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3" name="Freeform 542"/>
              <p:cNvSpPr/>
              <p:nvPr/>
            </p:nvSpPr>
            <p:spPr bwMode="auto">
              <a:xfrm>
                <a:off x="5676359"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4" name="Freeform 543"/>
              <p:cNvSpPr/>
              <p:nvPr/>
            </p:nvSpPr>
            <p:spPr bwMode="auto">
              <a:xfrm>
                <a:off x="5587444"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5" name="Freeform 544"/>
              <p:cNvSpPr/>
              <p:nvPr/>
            </p:nvSpPr>
            <p:spPr bwMode="auto">
              <a:xfrm>
                <a:off x="5603322"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6" name="Freeform 545"/>
              <p:cNvSpPr/>
              <p:nvPr/>
            </p:nvSpPr>
            <p:spPr bwMode="auto">
              <a:xfrm>
                <a:off x="5917698"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7" name="Freeform 546"/>
              <p:cNvSpPr/>
              <p:nvPr/>
            </p:nvSpPr>
            <p:spPr bwMode="auto">
              <a:xfrm>
                <a:off x="5552514"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8" name="Freeform 547"/>
              <p:cNvSpPr/>
              <p:nvPr/>
            </p:nvSpPr>
            <p:spPr bwMode="auto">
              <a:xfrm>
                <a:off x="5523934"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49" name="Oval 548"/>
              <p:cNvSpPr/>
              <p:nvPr/>
            </p:nvSpPr>
            <p:spPr bwMode="auto">
              <a:xfrm>
                <a:off x="6014552"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0" name="Freeform 549"/>
              <p:cNvSpPr/>
              <p:nvPr/>
            </p:nvSpPr>
            <p:spPr bwMode="auto">
              <a:xfrm>
                <a:off x="6816370"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1" name="Freeform 550"/>
              <p:cNvSpPr/>
              <p:nvPr/>
            </p:nvSpPr>
            <p:spPr bwMode="auto">
              <a:xfrm>
                <a:off x="6514696"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2" name="Freeform 551"/>
              <p:cNvSpPr/>
              <p:nvPr/>
            </p:nvSpPr>
            <p:spPr bwMode="auto">
              <a:xfrm>
                <a:off x="6425781"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3" name="Freeform 552"/>
              <p:cNvSpPr/>
              <p:nvPr/>
            </p:nvSpPr>
            <p:spPr bwMode="auto">
              <a:xfrm>
                <a:off x="6441659"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4" name="Freeform 553"/>
              <p:cNvSpPr/>
              <p:nvPr/>
            </p:nvSpPr>
            <p:spPr bwMode="auto">
              <a:xfrm>
                <a:off x="6756035"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5" name="Freeform 554"/>
              <p:cNvSpPr/>
              <p:nvPr/>
            </p:nvSpPr>
            <p:spPr bwMode="auto">
              <a:xfrm>
                <a:off x="6390850"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6" name="Freeform 555"/>
              <p:cNvSpPr/>
              <p:nvPr/>
            </p:nvSpPr>
            <p:spPr bwMode="auto">
              <a:xfrm>
                <a:off x="6362271"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7" name="Oval 556"/>
              <p:cNvSpPr/>
              <p:nvPr/>
            </p:nvSpPr>
            <p:spPr bwMode="auto">
              <a:xfrm>
                <a:off x="6852889"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8" name="Freeform 557"/>
              <p:cNvSpPr/>
              <p:nvPr/>
            </p:nvSpPr>
            <p:spPr bwMode="auto">
              <a:xfrm>
                <a:off x="7654706" y="3845148"/>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59" name="Freeform 558"/>
              <p:cNvSpPr/>
              <p:nvPr/>
            </p:nvSpPr>
            <p:spPr bwMode="auto">
              <a:xfrm>
                <a:off x="7353032" y="3810228"/>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0" name="Freeform 559"/>
              <p:cNvSpPr/>
              <p:nvPr/>
            </p:nvSpPr>
            <p:spPr bwMode="auto">
              <a:xfrm>
                <a:off x="7264118" y="3845148"/>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1" name="Freeform 560"/>
              <p:cNvSpPr/>
              <p:nvPr/>
            </p:nvSpPr>
            <p:spPr bwMode="auto">
              <a:xfrm>
                <a:off x="7279995" y="4153084"/>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2" name="Freeform 561"/>
              <p:cNvSpPr/>
              <p:nvPr/>
            </p:nvSpPr>
            <p:spPr bwMode="auto">
              <a:xfrm>
                <a:off x="7594372" y="4199115"/>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3" name="Freeform 562"/>
              <p:cNvSpPr/>
              <p:nvPr/>
            </p:nvSpPr>
            <p:spPr bwMode="auto">
              <a:xfrm>
                <a:off x="7229187" y="4499114"/>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4" name="Freeform 563"/>
              <p:cNvSpPr/>
              <p:nvPr/>
            </p:nvSpPr>
            <p:spPr bwMode="auto">
              <a:xfrm>
                <a:off x="7200607" y="4197528"/>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5" name="Oval 564"/>
              <p:cNvSpPr/>
              <p:nvPr/>
            </p:nvSpPr>
            <p:spPr bwMode="auto">
              <a:xfrm>
                <a:off x="7691225" y="4497526"/>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nvGrpSpPr>
            <p:cNvPr id="27658" name="Group 655"/>
            <p:cNvGrpSpPr>
              <a:grpSpLocks/>
            </p:cNvGrpSpPr>
            <p:nvPr/>
          </p:nvGrpSpPr>
          <p:grpSpPr bwMode="auto">
            <a:xfrm>
              <a:off x="783629" y="4271665"/>
              <a:ext cx="7306866" cy="768350"/>
              <a:chOff x="457200" y="4873625"/>
              <a:chExt cx="7306866" cy="768350"/>
            </a:xfrm>
          </p:grpSpPr>
          <p:sp>
            <p:nvSpPr>
              <p:cNvPr id="566" name="Freeform 565"/>
              <p:cNvSpPr/>
              <p:nvPr/>
            </p:nvSpPr>
            <p:spPr bwMode="auto">
              <a:xfrm>
                <a:off x="911299" y="4908645"/>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7" name="Freeform 566"/>
              <p:cNvSpPr/>
              <p:nvPr/>
            </p:nvSpPr>
            <p:spPr bwMode="auto">
              <a:xfrm>
                <a:off x="609625" y="4873725"/>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8" name="Freeform 567"/>
              <p:cNvSpPr/>
              <p:nvPr/>
            </p:nvSpPr>
            <p:spPr bwMode="auto">
              <a:xfrm>
                <a:off x="520710" y="4908645"/>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69" name="Freeform 568"/>
              <p:cNvSpPr/>
              <p:nvPr/>
            </p:nvSpPr>
            <p:spPr bwMode="auto">
              <a:xfrm>
                <a:off x="536588" y="5216580"/>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0" name="Freeform 569"/>
              <p:cNvSpPr/>
              <p:nvPr/>
            </p:nvSpPr>
            <p:spPr bwMode="auto">
              <a:xfrm>
                <a:off x="850964" y="5262611"/>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1" name="Freeform 570"/>
              <p:cNvSpPr/>
              <p:nvPr/>
            </p:nvSpPr>
            <p:spPr bwMode="auto">
              <a:xfrm>
                <a:off x="485780" y="5562610"/>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2" name="Freeform 571"/>
              <p:cNvSpPr/>
              <p:nvPr/>
            </p:nvSpPr>
            <p:spPr bwMode="auto">
              <a:xfrm>
                <a:off x="457200" y="5261025"/>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3" name="Oval 572"/>
              <p:cNvSpPr/>
              <p:nvPr/>
            </p:nvSpPr>
            <p:spPr bwMode="auto">
              <a:xfrm>
                <a:off x="947818" y="5561023"/>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4" name="Freeform 573"/>
              <p:cNvSpPr/>
              <p:nvPr/>
            </p:nvSpPr>
            <p:spPr bwMode="auto">
              <a:xfrm>
                <a:off x="1782979" y="4911820"/>
                <a:ext cx="109555"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5" name="Freeform 574"/>
              <p:cNvSpPr/>
              <p:nvPr/>
            </p:nvSpPr>
            <p:spPr bwMode="auto">
              <a:xfrm>
                <a:off x="1481305"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6" name="Freeform 575"/>
              <p:cNvSpPr/>
              <p:nvPr/>
            </p:nvSpPr>
            <p:spPr bwMode="auto">
              <a:xfrm>
                <a:off x="1392390"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7" name="Freeform 576"/>
              <p:cNvSpPr/>
              <p:nvPr/>
            </p:nvSpPr>
            <p:spPr bwMode="auto">
              <a:xfrm>
                <a:off x="1408268" y="5219755"/>
                <a:ext cx="404878"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8" name="Freeform 577"/>
              <p:cNvSpPr/>
              <p:nvPr/>
            </p:nvSpPr>
            <p:spPr bwMode="auto">
              <a:xfrm>
                <a:off x="1722644" y="5265786"/>
                <a:ext cx="112730"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79" name="Freeform 578"/>
              <p:cNvSpPr/>
              <p:nvPr/>
            </p:nvSpPr>
            <p:spPr bwMode="auto">
              <a:xfrm>
                <a:off x="1357460"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0" name="Freeform 579"/>
              <p:cNvSpPr/>
              <p:nvPr/>
            </p:nvSpPr>
            <p:spPr bwMode="auto">
              <a:xfrm>
                <a:off x="1328880" y="5264199"/>
                <a:ext cx="112730"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1" name="Oval 580"/>
              <p:cNvSpPr/>
              <p:nvPr/>
            </p:nvSpPr>
            <p:spPr bwMode="auto">
              <a:xfrm>
                <a:off x="1819497" y="5564197"/>
                <a:ext cx="77801"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2" name="Freeform 581"/>
              <p:cNvSpPr/>
              <p:nvPr/>
            </p:nvSpPr>
            <p:spPr bwMode="auto">
              <a:xfrm>
                <a:off x="2621316" y="4911820"/>
                <a:ext cx="109555"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3" name="Freeform 582"/>
              <p:cNvSpPr/>
              <p:nvPr/>
            </p:nvSpPr>
            <p:spPr bwMode="auto">
              <a:xfrm>
                <a:off x="2319642"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4" name="Freeform 583"/>
              <p:cNvSpPr/>
              <p:nvPr/>
            </p:nvSpPr>
            <p:spPr bwMode="auto">
              <a:xfrm>
                <a:off x="2230727"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5" name="Freeform 584"/>
              <p:cNvSpPr/>
              <p:nvPr/>
            </p:nvSpPr>
            <p:spPr bwMode="auto">
              <a:xfrm>
                <a:off x="2246605" y="5219755"/>
                <a:ext cx="404878"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6" name="Freeform 585"/>
              <p:cNvSpPr/>
              <p:nvPr/>
            </p:nvSpPr>
            <p:spPr bwMode="auto">
              <a:xfrm>
                <a:off x="2560981" y="5265786"/>
                <a:ext cx="112730"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7" name="Freeform 586"/>
              <p:cNvSpPr/>
              <p:nvPr/>
            </p:nvSpPr>
            <p:spPr bwMode="auto">
              <a:xfrm>
                <a:off x="2195796"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8" name="Freeform 587"/>
              <p:cNvSpPr/>
              <p:nvPr/>
            </p:nvSpPr>
            <p:spPr bwMode="auto">
              <a:xfrm>
                <a:off x="2167217" y="5264199"/>
                <a:ext cx="112730"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89" name="Oval 588"/>
              <p:cNvSpPr/>
              <p:nvPr/>
            </p:nvSpPr>
            <p:spPr bwMode="auto">
              <a:xfrm>
                <a:off x="2657834" y="5564197"/>
                <a:ext cx="77801"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0" name="Freeform 589"/>
              <p:cNvSpPr/>
              <p:nvPr/>
            </p:nvSpPr>
            <p:spPr bwMode="auto">
              <a:xfrm>
                <a:off x="3458064"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1" name="Freeform 590"/>
              <p:cNvSpPr/>
              <p:nvPr/>
            </p:nvSpPr>
            <p:spPr bwMode="auto">
              <a:xfrm>
                <a:off x="3156390"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2" name="Freeform 591"/>
              <p:cNvSpPr/>
              <p:nvPr/>
            </p:nvSpPr>
            <p:spPr bwMode="auto">
              <a:xfrm>
                <a:off x="3067475"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3" name="Freeform 592"/>
              <p:cNvSpPr/>
              <p:nvPr/>
            </p:nvSpPr>
            <p:spPr bwMode="auto">
              <a:xfrm>
                <a:off x="3083353"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4" name="Freeform 593"/>
              <p:cNvSpPr/>
              <p:nvPr/>
            </p:nvSpPr>
            <p:spPr bwMode="auto">
              <a:xfrm>
                <a:off x="3397729"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5" name="Freeform 594"/>
              <p:cNvSpPr/>
              <p:nvPr/>
            </p:nvSpPr>
            <p:spPr bwMode="auto">
              <a:xfrm>
                <a:off x="3032545"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6" name="Freeform 595"/>
              <p:cNvSpPr/>
              <p:nvPr/>
            </p:nvSpPr>
            <p:spPr bwMode="auto">
              <a:xfrm>
                <a:off x="3003965"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7" name="Oval 596"/>
              <p:cNvSpPr/>
              <p:nvPr/>
            </p:nvSpPr>
            <p:spPr bwMode="auto">
              <a:xfrm>
                <a:off x="3494583"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8" name="Freeform 597"/>
              <p:cNvSpPr/>
              <p:nvPr/>
            </p:nvSpPr>
            <p:spPr bwMode="auto">
              <a:xfrm>
                <a:off x="4296401"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599" name="Freeform 598"/>
              <p:cNvSpPr/>
              <p:nvPr/>
            </p:nvSpPr>
            <p:spPr bwMode="auto">
              <a:xfrm>
                <a:off x="3994727"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0" name="Freeform 599"/>
              <p:cNvSpPr/>
              <p:nvPr/>
            </p:nvSpPr>
            <p:spPr bwMode="auto">
              <a:xfrm>
                <a:off x="3905812"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1" name="Freeform 600"/>
              <p:cNvSpPr/>
              <p:nvPr/>
            </p:nvSpPr>
            <p:spPr bwMode="auto">
              <a:xfrm>
                <a:off x="3921690"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2" name="Freeform 601"/>
              <p:cNvSpPr/>
              <p:nvPr/>
            </p:nvSpPr>
            <p:spPr bwMode="auto">
              <a:xfrm>
                <a:off x="4236066"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3" name="Freeform 602"/>
              <p:cNvSpPr/>
              <p:nvPr/>
            </p:nvSpPr>
            <p:spPr bwMode="auto">
              <a:xfrm>
                <a:off x="3870881"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4" name="Freeform 603"/>
              <p:cNvSpPr/>
              <p:nvPr/>
            </p:nvSpPr>
            <p:spPr bwMode="auto">
              <a:xfrm>
                <a:off x="3842302"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5" name="Oval 604"/>
              <p:cNvSpPr/>
              <p:nvPr/>
            </p:nvSpPr>
            <p:spPr bwMode="auto">
              <a:xfrm>
                <a:off x="4332920"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6" name="Freeform 605"/>
              <p:cNvSpPr/>
              <p:nvPr/>
            </p:nvSpPr>
            <p:spPr bwMode="auto">
              <a:xfrm>
                <a:off x="5134737"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7" name="Freeform 606"/>
              <p:cNvSpPr/>
              <p:nvPr/>
            </p:nvSpPr>
            <p:spPr bwMode="auto">
              <a:xfrm>
                <a:off x="4833063"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8" name="Freeform 607"/>
              <p:cNvSpPr/>
              <p:nvPr/>
            </p:nvSpPr>
            <p:spPr bwMode="auto">
              <a:xfrm>
                <a:off x="4744149"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09" name="Freeform 608"/>
              <p:cNvSpPr/>
              <p:nvPr/>
            </p:nvSpPr>
            <p:spPr bwMode="auto">
              <a:xfrm>
                <a:off x="4760026"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0" name="Freeform 609"/>
              <p:cNvSpPr/>
              <p:nvPr/>
            </p:nvSpPr>
            <p:spPr bwMode="auto">
              <a:xfrm>
                <a:off x="5074403"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1" name="Freeform 610"/>
              <p:cNvSpPr/>
              <p:nvPr/>
            </p:nvSpPr>
            <p:spPr bwMode="auto">
              <a:xfrm>
                <a:off x="4709218"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2" name="Freeform 611"/>
              <p:cNvSpPr/>
              <p:nvPr/>
            </p:nvSpPr>
            <p:spPr bwMode="auto">
              <a:xfrm>
                <a:off x="4680638"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3" name="Oval 612"/>
              <p:cNvSpPr/>
              <p:nvPr/>
            </p:nvSpPr>
            <p:spPr bwMode="auto">
              <a:xfrm>
                <a:off x="5171256"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4" name="Freeform 613"/>
              <p:cNvSpPr/>
              <p:nvPr/>
            </p:nvSpPr>
            <p:spPr bwMode="auto">
              <a:xfrm>
                <a:off x="5973074"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5" name="Freeform 614"/>
              <p:cNvSpPr/>
              <p:nvPr/>
            </p:nvSpPr>
            <p:spPr bwMode="auto">
              <a:xfrm>
                <a:off x="5671400"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6" name="Freeform 615"/>
              <p:cNvSpPr/>
              <p:nvPr/>
            </p:nvSpPr>
            <p:spPr bwMode="auto">
              <a:xfrm>
                <a:off x="5582485"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7" name="Freeform 616"/>
              <p:cNvSpPr/>
              <p:nvPr/>
            </p:nvSpPr>
            <p:spPr bwMode="auto">
              <a:xfrm>
                <a:off x="5598363"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8" name="Freeform 617"/>
              <p:cNvSpPr/>
              <p:nvPr/>
            </p:nvSpPr>
            <p:spPr bwMode="auto">
              <a:xfrm>
                <a:off x="5912739"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19" name="Freeform 618"/>
              <p:cNvSpPr/>
              <p:nvPr/>
            </p:nvSpPr>
            <p:spPr bwMode="auto">
              <a:xfrm>
                <a:off x="5547555"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0" name="Freeform 619"/>
              <p:cNvSpPr/>
              <p:nvPr/>
            </p:nvSpPr>
            <p:spPr bwMode="auto">
              <a:xfrm>
                <a:off x="5518975"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1" name="Oval 620"/>
              <p:cNvSpPr/>
              <p:nvPr/>
            </p:nvSpPr>
            <p:spPr bwMode="auto">
              <a:xfrm>
                <a:off x="6009593"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2" name="Freeform 621"/>
              <p:cNvSpPr/>
              <p:nvPr/>
            </p:nvSpPr>
            <p:spPr bwMode="auto">
              <a:xfrm>
                <a:off x="6811411"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3" name="Freeform 622"/>
              <p:cNvSpPr/>
              <p:nvPr/>
            </p:nvSpPr>
            <p:spPr bwMode="auto">
              <a:xfrm>
                <a:off x="6509737"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4" name="Freeform 623"/>
              <p:cNvSpPr/>
              <p:nvPr/>
            </p:nvSpPr>
            <p:spPr bwMode="auto">
              <a:xfrm>
                <a:off x="6420822"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5" name="Freeform 624"/>
              <p:cNvSpPr/>
              <p:nvPr/>
            </p:nvSpPr>
            <p:spPr bwMode="auto">
              <a:xfrm>
                <a:off x="6436700"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6" name="Freeform 625"/>
              <p:cNvSpPr/>
              <p:nvPr/>
            </p:nvSpPr>
            <p:spPr bwMode="auto">
              <a:xfrm>
                <a:off x="6751076"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7" name="Freeform 626"/>
              <p:cNvSpPr/>
              <p:nvPr/>
            </p:nvSpPr>
            <p:spPr bwMode="auto">
              <a:xfrm>
                <a:off x="6385891"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8" name="Freeform 627"/>
              <p:cNvSpPr/>
              <p:nvPr/>
            </p:nvSpPr>
            <p:spPr bwMode="auto">
              <a:xfrm>
                <a:off x="6357312"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29" name="Oval 628"/>
              <p:cNvSpPr/>
              <p:nvPr/>
            </p:nvSpPr>
            <p:spPr bwMode="auto">
              <a:xfrm>
                <a:off x="6847930"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0" name="Freeform 629"/>
              <p:cNvSpPr/>
              <p:nvPr/>
            </p:nvSpPr>
            <p:spPr bwMode="auto">
              <a:xfrm>
                <a:off x="7649747" y="4911820"/>
                <a:ext cx="109556" cy="328569"/>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1" name="Freeform 630"/>
              <p:cNvSpPr/>
              <p:nvPr/>
            </p:nvSpPr>
            <p:spPr bwMode="auto">
              <a:xfrm>
                <a:off x="7348073" y="4876900"/>
                <a:ext cx="384238" cy="68253"/>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2" name="Freeform 631"/>
              <p:cNvSpPr/>
              <p:nvPr/>
            </p:nvSpPr>
            <p:spPr bwMode="auto">
              <a:xfrm>
                <a:off x="7259159" y="4911820"/>
                <a:ext cx="107968" cy="325395"/>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3" name="Freeform 632"/>
              <p:cNvSpPr/>
              <p:nvPr/>
            </p:nvSpPr>
            <p:spPr bwMode="auto">
              <a:xfrm>
                <a:off x="7275036" y="5219755"/>
                <a:ext cx="404879" cy="68253"/>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4" name="Freeform 633"/>
              <p:cNvSpPr/>
              <p:nvPr/>
            </p:nvSpPr>
            <p:spPr bwMode="auto">
              <a:xfrm>
                <a:off x="7589413" y="5265786"/>
                <a:ext cx="112731" cy="330157"/>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5" name="Freeform 634"/>
              <p:cNvSpPr/>
              <p:nvPr/>
            </p:nvSpPr>
            <p:spPr bwMode="auto">
              <a:xfrm>
                <a:off x="7224228" y="5565785"/>
                <a:ext cx="384238" cy="61904"/>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6" name="Freeform 635"/>
              <p:cNvSpPr/>
              <p:nvPr/>
            </p:nvSpPr>
            <p:spPr bwMode="auto">
              <a:xfrm>
                <a:off x="7195648" y="5264199"/>
                <a:ext cx="112731" cy="330157"/>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solidFill>
                <a:srgbClr val="FF000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sp>
            <p:nvSpPr>
              <p:cNvPr id="637" name="Oval 636"/>
              <p:cNvSpPr/>
              <p:nvPr/>
            </p:nvSpPr>
            <p:spPr bwMode="auto">
              <a:xfrm>
                <a:off x="7686266" y="5564197"/>
                <a:ext cx="77800" cy="77778"/>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00" dirty="0"/>
              </a:p>
            </p:txBody>
          </p:sp>
        </p:grpSp>
      </p:grpSp>
      <p:sp>
        <p:nvSpPr>
          <p:cNvPr id="308" name="Slide Number Placeholder 307"/>
          <p:cNvSpPr>
            <a:spLocks noGrp="1"/>
          </p:cNvSpPr>
          <p:nvPr>
            <p:ph type="sldNum" sz="quarter" idx="12"/>
          </p:nvPr>
        </p:nvSpPr>
        <p:spPr/>
        <p:txBody>
          <a:bodyPr/>
          <a:lstStyle/>
          <a:p>
            <a:pPr>
              <a:defRPr/>
            </a:pPr>
            <a:fld id="{F7EAEC7B-C818-4556-A70C-D7111D10F612}"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35" presetClass="emph" presetSubtype="0" repeatCount="indefinite" fill="hold" nodeType="withEffect">
                                  <p:stCondLst>
                                    <p:cond delay="0"/>
                                  </p:stCondLst>
                                  <p:endCondLst>
                                    <p:cond evt="onNext" delay="0">
                                      <p:tgtEl>
                                        <p:sldTgt/>
                                      </p:tgtEl>
                                    </p:cond>
                                  </p:endCondLst>
                                  <p:childTnLst>
                                    <p:anim calcmode="discrete" valueType="str">
                                      <p:cBhvr>
                                        <p:cTn id="10" dur="5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1219200"/>
          </a:xfrm>
        </p:spPr>
        <p:txBody>
          <a:bodyPr/>
          <a:lstStyle/>
          <a:p>
            <a:r>
              <a:rPr lang="en-US" dirty="0"/>
              <a:t>Basic LED Operations</a:t>
            </a:r>
          </a:p>
        </p:txBody>
      </p:sp>
      <p:sp>
        <p:nvSpPr>
          <p:cNvPr id="28675" name="Content Placeholder 10"/>
          <p:cNvSpPr>
            <a:spLocks noGrp="1"/>
          </p:cNvSpPr>
          <p:nvPr>
            <p:ph sz="half" idx="1"/>
          </p:nvPr>
        </p:nvSpPr>
        <p:spPr>
          <a:xfrm>
            <a:off x="457200" y="2362200"/>
            <a:ext cx="4343400" cy="4114800"/>
          </a:xfrm>
        </p:spPr>
        <p:txBody>
          <a:bodyPr/>
          <a:lstStyle/>
          <a:p>
            <a:pPr>
              <a:spcBef>
                <a:spcPct val="0"/>
              </a:spcBef>
              <a:spcAft>
                <a:spcPts val="1200"/>
              </a:spcAft>
              <a:buFontTx/>
              <a:buNone/>
            </a:pPr>
            <a:r>
              <a:rPr lang="en-US" sz="2400"/>
              <a:t>To Turn an LED ON . . . </a:t>
            </a:r>
          </a:p>
          <a:p>
            <a:pPr>
              <a:spcBef>
                <a:spcPct val="0"/>
              </a:spcBef>
              <a:spcAft>
                <a:spcPts val="1200"/>
              </a:spcAft>
            </a:pPr>
            <a:r>
              <a:rPr lang="en-US" sz="2000"/>
              <a:t>The ANODE must be at a higher voltage potential (</a:t>
            </a:r>
            <a:r>
              <a:rPr lang="en-US" sz="2000">
                <a:sym typeface="Symbol" pitchFamily="18" charset="2"/>
              </a:rPr>
              <a:t></a:t>
            </a:r>
            <a:r>
              <a:rPr lang="en-US" sz="2000"/>
              <a:t>1.5v) than the CATHODE.</a:t>
            </a:r>
          </a:p>
          <a:p>
            <a:pPr>
              <a:spcBef>
                <a:spcPct val="0"/>
              </a:spcBef>
              <a:spcAft>
                <a:spcPts val="1200"/>
              </a:spcAft>
            </a:pPr>
            <a:r>
              <a:rPr lang="en-US" sz="2000"/>
              <a:t>The amount of current flowing through the LED will determine the brightness of the LED.</a:t>
            </a:r>
          </a:p>
          <a:p>
            <a:pPr>
              <a:spcBef>
                <a:spcPct val="0"/>
              </a:spcBef>
              <a:spcAft>
                <a:spcPts val="1200"/>
              </a:spcAft>
            </a:pPr>
            <a:r>
              <a:rPr lang="en-US" sz="2000"/>
              <a:t>The amount of current is controlled by a series resistor. (not shown)</a:t>
            </a:r>
          </a:p>
        </p:txBody>
      </p:sp>
      <p:sp>
        <p:nvSpPr>
          <p:cNvPr id="28676" name="Content Placeholder 13"/>
          <p:cNvSpPr>
            <a:spLocks noGrp="1"/>
          </p:cNvSpPr>
          <p:nvPr>
            <p:ph sz="half" idx="2"/>
          </p:nvPr>
        </p:nvSpPr>
        <p:spPr>
          <a:xfrm>
            <a:off x="457200" y="1371600"/>
            <a:ext cx="8229600" cy="990600"/>
          </a:xfrm>
        </p:spPr>
        <p:txBody>
          <a:bodyPr/>
          <a:lstStyle/>
          <a:p>
            <a:pPr marL="0" indent="0">
              <a:buFontTx/>
              <a:buNone/>
            </a:pPr>
            <a:r>
              <a:rPr lang="en-US" sz="2400"/>
              <a:t>To understand how a seven-segment display works, we must review how an LED works.</a:t>
            </a:r>
          </a:p>
        </p:txBody>
      </p:sp>
      <p:grpSp>
        <p:nvGrpSpPr>
          <p:cNvPr id="28677" name="Group 12"/>
          <p:cNvGrpSpPr>
            <a:grpSpLocks/>
          </p:cNvGrpSpPr>
          <p:nvPr/>
        </p:nvGrpSpPr>
        <p:grpSpPr bwMode="auto">
          <a:xfrm>
            <a:off x="4876800" y="3271838"/>
            <a:ext cx="4114800" cy="2290762"/>
            <a:chOff x="381000" y="2438400"/>
            <a:chExt cx="4114800" cy="2290465"/>
          </a:xfrm>
        </p:grpSpPr>
        <p:pic>
          <p:nvPicPr>
            <p:cNvPr id="286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438400"/>
              <a:ext cx="16383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TextBox 3"/>
            <p:cNvSpPr txBox="1">
              <a:spLocks noChangeArrowheads="1"/>
            </p:cNvSpPr>
            <p:nvPr/>
          </p:nvSpPr>
          <p:spPr bwMode="auto">
            <a:xfrm>
              <a:off x="381000" y="3500735"/>
              <a:ext cx="1811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CATHODE</a:t>
              </a:r>
              <a:r>
                <a:rPr lang="en-US"/>
                <a:t> (</a:t>
              </a:r>
              <a:r>
                <a:rPr lang="en-US" sz="2400"/>
                <a:t>‒</a:t>
              </a:r>
              <a:r>
                <a:rPr lang="en-US"/>
                <a:t>)</a:t>
              </a:r>
            </a:p>
          </p:txBody>
        </p:sp>
        <p:sp>
          <p:nvSpPr>
            <p:cNvPr id="28681" name="TextBox 4"/>
            <p:cNvSpPr txBox="1">
              <a:spLocks noChangeArrowheads="1"/>
            </p:cNvSpPr>
            <p:nvPr/>
          </p:nvSpPr>
          <p:spPr bwMode="auto">
            <a:xfrm>
              <a:off x="2999878" y="3500735"/>
              <a:ext cx="14959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t>
              </a:r>
              <a:r>
                <a:rPr lang="en-US" sz="2400"/>
                <a:t>+</a:t>
              </a:r>
              <a:r>
                <a:rPr lang="en-US"/>
                <a:t>) </a:t>
              </a:r>
              <a:r>
                <a:rPr lang="en-US" sz="2000"/>
                <a:t>ANODE</a:t>
              </a:r>
            </a:p>
          </p:txBody>
        </p:sp>
        <p:sp>
          <p:nvSpPr>
            <p:cNvPr id="28682" name="TextBox 5"/>
            <p:cNvSpPr txBox="1">
              <a:spLocks noChangeArrowheads="1"/>
            </p:cNvSpPr>
            <p:nvPr/>
          </p:nvSpPr>
          <p:spPr bwMode="auto">
            <a:xfrm>
              <a:off x="2286000" y="4267200"/>
              <a:ext cx="2089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a:t>
              </a:r>
              <a:r>
                <a:rPr lang="en-US"/>
                <a:t>  </a:t>
              </a:r>
              <a:r>
                <a:rPr lang="en-US" sz="2000"/>
                <a:t>Current Flow</a:t>
              </a:r>
              <a:endParaRPr lang="en-US"/>
            </a:p>
          </p:txBody>
        </p:sp>
      </p:grpSp>
      <p:sp>
        <p:nvSpPr>
          <p:cNvPr id="10" name="Slide Number Placeholder 9"/>
          <p:cNvSpPr>
            <a:spLocks noGrp="1"/>
          </p:cNvSpPr>
          <p:nvPr>
            <p:ph type="sldNum" sz="quarter" idx="12"/>
          </p:nvPr>
        </p:nvSpPr>
        <p:spPr/>
        <p:txBody>
          <a:bodyPr/>
          <a:lstStyle/>
          <a:p>
            <a:pPr>
              <a:defRPr/>
            </a:pPr>
            <a:fld id="{5760105D-706B-43D5-BD9D-094F624F829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1219200"/>
          </a:xfrm>
        </p:spPr>
        <p:txBody>
          <a:bodyPr/>
          <a:lstStyle/>
          <a:p>
            <a:r>
              <a:rPr lang="en-US" sz="3800" dirty="0"/>
              <a:t>LED Configuration – Anode @ 5 Volts</a:t>
            </a:r>
          </a:p>
        </p:txBody>
      </p:sp>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8038" y="1697038"/>
            <a:ext cx="4525962" cy="455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Content Placeholder 10"/>
          <p:cNvSpPr>
            <a:spLocks noGrp="1"/>
          </p:cNvSpPr>
          <p:nvPr>
            <p:ph sz="half" idx="1"/>
          </p:nvPr>
        </p:nvSpPr>
        <p:spPr>
          <a:xfrm>
            <a:off x="457200" y="1371600"/>
            <a:ext cx="4267200" cy="5486400"/>
          </a:xfrm>
        </p:spPr>
        <p:txBody>
          <a:bodyPr/>
          <a:lstStyle/>
          <a:p>
            <a:pPr>
              <a:spcBef>
                <a:spcPct val="0"/>
              </a:spcBef>
              <a:spcAft>
                <a:spcPts val="600"/>
              </a:spcAft>
              <a:buFontTx/>
              <a:buNone/>
            </a:pPr>
            <a:r>
              <a:rPr lang="en-US" sz="2400"/>
              <a:t>Switch @ 5v</a:t>
            </a:r>
          </a:p>
          <a:p>
            <a:pPr>
              <a:spcBef>
                <a:spcPct val="0"/>
              </a:spcBef>
              <a:spcAft>
                <a:spcPts val="600"/>
              </a:spcAft>
            </a:pPr>
            <a:r>
              <a:rPr lang="en-US" sz="2000"/>
              <a:t>Top Circuit</a:t>
            </a:r>
          </a:p>
          <a:p>
            <a:pPr>
              <a:spcBef>
                <a:spcPct val="0"/>
              </a:spcBef>
              <a:spcAft>
                <a:spcPts val="600"/>
              </a:spcAft>
            </a:pPr>
            <a:r>
              <a:rPr lang="en-US" sz="2000"/>
              <a:t>LED Off</a:t>
            </a:r>
          </a:p>
          <a:p>
            <a:pPr>
              <a:spcBef>
                <a:spcPct val="0"/>
              </a:spcBef>
              <a:spcAft>
                <a:spcPts val="600"/>
              </a:spcAft>
              <a:buFontTx/>
              <a:buNone/>
            </a:pPr>
            <a:r>
              <a:rPr lang="en-US" sz="2400"/>
              <a:t>Switch @ 0v</a:t>
            </a:r>
          </a:p>
          <a:p>
            <a:pPr>
              <a:spcBef>
                <a:spcPct val="0"/>
              </a:spcBef>
              <a:spcAft>
                <a:spcPts val="600"/>
              </a:spcAft>
            </a:pPr>
            <a:r>
              <a:rPr lang="en-US" sz="2000"/>
              <a:t>Bottom Circuit</a:t>
            </a:r>
          </a:p>
          <a:p>
            <a:pPr>
              <a:spcBef>
                <a:spcPct val="0"/>
              </a:spcBef>
              <a:spcAft>
                <a:spcPts val="600"/>
              </a:spcAft>
            </a:pPr>
            <a:r>
              <a:rPr lang="en-US" sz="2000"/>
              <a:t>LED On</a:t>
            </a:r>
          </a:p>
          <a:p>
            <a:pPr>
              <a:spcBef>
                <a:spcPct val="0"/>
              </a:spcBef>
              <a:spcAft>
                <a:spcPts val="600"/>
              </a:spcAft>
            </a:pPr>
            <a:r>
              <a:rPr lang="en-US" sz="2000"/>
              <a:t>ANODE @ 5v</a:t>
            </a:r>
          </a:p>
          <a:p>
            <a:pPr>
              <a:spcBef>
                <a:spcPct val="0"/>
              </a:spcBef>
              <a:spcAft>
                <a:spcPts val="600"/>
              </a:spcAft>
            </a:pPr>
            <a:r>
              <a:rPr lang="en-US" sz="2000"/>
              <a:t>CATHODE @ 0v (nearly)</a:t>
            </a:r>
          </a:p>
          <a:p>
            <a:pPr>
              <a:spcBef>
                <a:spcPct val="0"/>
              </a:spcBef>
              <a:spcAft>
                <a:spcPts val="600"/>
              </a:spcAft>
            </a:pPr>
            <a:r>
              <a:rPr lang="en-US" sz="2000"/>
              <a:t>The 220 </a:t>
            </a:r>
            <a:r>
              <a:rPr lang="en-US" sz="2000">
                <a:sym typeface="Symbol" pitchFamily="18" charset="2"/>
              </a:rPr>
              <a:t> resistor controls the current.</a:t>
            </a:r>
          </a:p>
          <a:p>
            <a:pPr>
              <a:spcBef>
                <a:spcPct val="0"/>
              </a:spcBef>
              <a:spcAft>
                <a:spcPts val="600"/>
              </a:spcAft>
            </a:pPr>
            <a:r>
              <a:rPr lang="en-US" sz="2000">
                <a:sym typeface="Symbol" pitchFamily="18" charset="2"/>
              </a:rPr>
              <a:t>A larger resistor . . . less current . . . dimmer LED</a:t>
            </a:r>
          </a:p>
          <a:p>
            <a:pPr>
              <a:spcBef>
                <a:spcPct val="0"/>
              </a:spcBef>
              <a:spcAft>
                <a:spcPts val="600"/>
              </a:spcAft>
            </a:pPr>
            <a:r>
              <a:rPr lang="en-US" sz="2000">
                <a:sym typeface="Symbol" pitchFamily="18" charset="2"/>
              </a:rPr>
              <a:t>A smaller resistor . . . more current . . . brighter LED</a:t>
            </a:r>
          </a:p>
          <a:p>
            <a:pPr>
              <a:spcBef>
                <a:spcPct val="0"/>
              </a:spcBef>
              <a:spcAft>
                <a:spcPts val="600"/>
              </a:spcAft>
            </a:pPr>
            <a:endParaRPr lang="en-US" sz="2000"/>
          </a:p>
        </p:txBody>
      </p:sp>
      <p:grpSp>
        <p:nvGrpSpPr>
          <p:cNvPr id="2" name="Group 17"/>
          <p:cNvGrpSpPr>
            <a:grpSpLocks/>
          </p:cNvGrpSpPr>
          <p:nvPr/>
        </p:nvGrpSpPr>
        <p:grpSpPr bwMode="auto">
          <a:xfrm>
            <a:off x="5610225" y="2819400"/>
            <a:ext cx="3381375" cy="2143125"/>
            <a:chOff x="5610225" y="2819400"/>
            <a:chExt cx="3381375" cy="2143125"/>
          </a:xfrm>
        </p:grpSpPr>
        <p:sp>
          <p:nvSpPr>
            <p:cNvPr id="29703" name="Rectangle 16"/>
            <p:cNvSpPr>
              <a:spLocks noChangeArrowheads="1"/>
            </p:cNvSpPr>
            <p:nvPr/>
          </p:nvSpPr>
          <p:spPr bwMode="auto">
            <a:xfrm>
              <a:off x="6858000" y="3276600"/>
              <a:ext cx="2133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a:p>
            <a:p>
              <a:pPr algn="ctr"/>
              <a:r>
                <a:rPr lang="en-US"/>
                <a:t>Common Anode</a:t>
              </a:r>
            </a:p>
            <a:p>
              <a:pPr algn="ctr"/>
              <a:r>
                <a:rPr lang="en-US"/>
                <a:t>Configuration (5v=Off / 0v=On)</a:t>
              </a:r>
              <a:endParaRPr lang="en-US" sz="1600"/>
            </a:p>
          </p:txBody>
        </p:sp>
        <p:pic>
          <p:nvPicPr>
            <p:cNvPr id="297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0225" y="2819400"/>
              <a:ext cx="14001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Slide Number Placeholder 7"/>
          <p:cNvSpPr>
            <a:spLocks noGrp="1"/>
          </p:cNvSpPr>
          <p:nvPr>
            <p:ph type="sldNum" sz="quarter" idx="12"/>
          </p:nvPr>
        </p:nvSpPr>
        <p:spPr/>
        <p:txBody>
          <a:bodyPr/>
          <a:lstStyle/>
          <a:p>
            <a:pPr>
              <a:defRPr/>
            </a:pPr>
            <a:fld id="{A88179BE-0586-4B2F-882A-22BE894C1E3A}"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1219200"/>
          </a:xfrm>
        </p:spPr>
        <p:txBody>
          <a:bodyPr/>
          <a:lstStyle/>
          <a:p>
            <a:pPr eaLnBrk="1" hangingPunct="1"/>
            <a:r>
              <a:rPr lang="en-US" sz="4200" dirty="0"/>
              <a:t>Example #1: Common Anode SSD</a:t>
            </a:r>
          </a:p>
        </p:txBody>
      </p:sp>
      <p:sp>
        <p:nvSpPr>
          <p:cNvPr id="30723"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What value would be displayed in the common anode seven-segment display shown?</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447800"/>
            <a:ext cx="259556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1EF08ACC-F32D-467A-9CF0-842F780251E4}"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1219200"/>
          </a:xfrm>
        </p:spPr>
        <p:txBody>
          <a:bodyPr/>
          <a:lstStyle/>
          <a:p>
            <a:pPr eaLnBrk="1" hangingPunct="1"/>
            <a:r>
              <a:rPr lang="en-US" sz="4200" dirty="0"/>
              <a:t>Example #1: Common Anode SSD</a:t>
            </a:r>
          </a:p>
        </p:txBody>
      </p:sp>
      <p:sp>
        <p:nvSpPr>
          <p:cNvPr id="31747" name="TextBox 5"/>
          <p:cNvSpPr txBox="1">
            <a:spLocks noChangeArrowheads="1"/>
          </p:cNvSpPr>
          <p:nvPr/>
        </p:nvSpPr>
        <p:spPr bwMode="auto">
          <a:xfrm>
            <a:off x="457200" y="1371600"/>
            <a:ext cx="55626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Example</a:t>
            </a:r>
            <a:endParaRPr lang="en-US" sz="2000"/>
          </a:p>
          <a:p>
            <a:pPr lvl="1" eaLnBrk="1" hangingPunct="1"/>
            <a:r>
              <a:rPr lang="en-US"/>
              <a:t>What value would be displayed in the common anode seven-segment display shown?</a:t>
            </a:r>
          </a:p>
        </p:txBody>
      </p:sp>
      <p:sp>
        <p:nvSpPr>
          <p:cNvPr id="31748" name="TextBox 5"/>
          <p:cNvSpPr txBox="1">
            <a:spLocks noChangeArrowheads="1"/>
          </p:cNvSpPr>
          <p:nvPr/>
        </p:nvSpPr>
        <p:spPr bwMode="auto">
          <a:xfrm>
            <a:off x="457200" y="2438400"/>
            <a:ext cx="5562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096963" indent="-273050" eaLnBrk="0" hangingPunct="0">
              <a:defRPr>
                <a:solidFill>
                  <a:schemeClr val="tx1"/>
                </a:solidFill>
                <a:latin typeface="Arial" charset="0"/>
                <a:cs typeface="Arial" charset="0"/>
              </a:defRPr>
            </a:lvl4pPr>
            <a:lvl5pPr marL="1554163" indent="-273050" eaLnBrk="0" hangingPunct="0">
              <a:defRPr>
                <a:solidFill>
                  <a:schemeClr val="tx1"/>
                </a:solidFill>
                <a:latin typeface="Arial" charset="0"/>
                <a:cs typeface="Arial" charset="0"/>
              </a:defRPr>
            </a:lvl5pPr>
            <a:lvl6pPr marL="2011363" indent="-273050" eaLnBrk="0" fontAlgn="base" hangingPunct="0">
              <a:spcBef>
                <a:spcPct val="0"/>
              </a:spcBef>
              <a:spcAft>
                <a:spcPct val="0"/>
              </a:spcAft>
              <a:defRPr>
                <a:solidFill>
                  <a:schemeClr val="tx1"/>
                </a:solidFill>
                <a:latin typeface="Arial" charset="0"/>
                <a:cs typeface="Arial" charset="0"/>
              </a:defRPr>
            </a:lvl6pPr>
            <a:lvl7pPr marL="2468563" indent="-273050" eaLnBrk="0" fontAlgn="base" hangingPunct="0">
              <a:spcBef>
                <a:spcPct val="0"/>
              </a:spcBef>
              <a:spcAft>
                <a:spcPct val="0"/>
              </a:spcAft>
              <a:defRPr>
                <a:solidFill>
                  <a:schemeClr val="tx1"/>
                </a:solidFill>
                <a:latin typeface="Arial" charset="0"/>
                <a:cs typeface="Arial" charset="0"/>
              </a:defRPr>
            </a:lvl7pPr>
            <a:lvl8pPr marL="2925763" indent="-273050" eaLnBrk="0" fontAlgn="base" hangingPunct="0">
              <a:spcBef>
                <a:spcPct val="0"/>
              </a:spcBef>
              <a:spcAft>
                <a:spcPct val="0"/>
              </a:spcAft>
              <a:defRPr>
                <a:solidFill>
                  <a:schemeClr val="tx1"/>
                </a:solidFill>
                <a:latin typeface="Arial" charset="0"/>
                <a:cs typeface="Arial" charset="0"/>
              </a:defRPr>
            </a:lvl8pPr>
            <a:lvl9pPr marL="3382963" indent="-27305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000" i="1"/>
              <a:t>Solution</a:t>
            </a:r>
            <a:endParaRPr lang="en-US" sz="2000"/>
          </a:p>
          <a:p>
            <a:pPr lvl="1" eaLnBrk="1" hangingPunct="1"/>
            <a:r>
              <a:rPr lang="en-US"/>
              <a:t>Common Anode:</a:t>
            </a:r>
          </a:p>
          <a:p>
            <a:pPr lvl="3" eaLnBrk="1" hangingPunct="1">
              <a:buFont typeface="Arial" charset="0"/>
              <a:buChar char="•"/>
            </a:pPr>
            <a:r>
              <a:rPr lang="en-US"/>
              <a:t>0 volts = Segment On</a:t>
            </a:r>
          </a:p>
          <a:p>
            <a:pPr lvl="4" eaLnBrk="1" hangingPunct="1">
              <a:buFont typeface="Arial" charset="0"/>
              <a:buChar char="•"/>
            </a:pPr>
            <a:r>
              <a:rPr lang="en-US"/>
              <a:t>b, c, f, &amp; g</a:t>
            </a:r>
          </a:p>
          <a:p>
            <a:pPr lvl="3" eaLnBrk="1" hangingPunct="1">
              <a:buFont typeface="Arial" charset="0"/>
              <a:buChar char="•"/>
            </a:pPr>
            <a:r>
              <a:rPr lang="en-US"/>
              <a:t>5 volts = Segment Off</a:t>
            </a:r>
          </a:p>
          <a:p>
            <a:pPr lvl="4" eaLnBrk="1" hangingPunct="1">
              <a:buFont typeface="Arial" charset="0"/>
              <a:buChar char="•"/>
            </a:pPr>
            <a:r>
              <a:rPr lang="en-US"/>
              <a:t>a, d, &amp; e</a:t>
            </a:r>
          </a:p>
        </p:txBody>
      </p:sp>
      <p:pic>
        <p:nvPicPr>
          <p:cNvPr id="317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2650" y="1447800"/>
            <a:ext cx="25717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50" name="Group 35"/>
          <p:cNvGrpSpPr>
            <a:grpSpLocks/>
          </p:cNvGrpSpPr>
          <p:nvPr/>
        </p:nvGrpSpPr>
        <p:grpSpPr bwMode="auto">
          <a:xfrm>
            <a:off x="1524000" y="4395788"/>
            <a:ext cx="1724025" cy="2247900"/>
            <a:chOff x="1524000" y="4395788"/>
            <a:chExt cx="1724781" cy="2248112"/>
          </a:xfrm>
        </p:grpSpPr>
        <p:sp>
          <p:nvSpPr>
            <p:cNvPr id="22" name="Freeform 21"/>
            <p:cNvSpPr/>
            <p:nvPr/>
          </p:nvSpPr>
          <p:spPr bwMode="auto">
            <a:xfrm>
              <a:off x="2750087" y="4802226"/>
              <a:ext cx="222347" cy="666813"/>
            </a:xfrm>
            <a:custGeom>
              <a:avLst/>
              <a:gdLst>
                <a:gd name="connsiteX0" fmla="*/ 160934 w 427939"/>
                <a:gd name="connsiteY0" fmla="*/ 186538 h 1287475"/>
                <a:gd name="connsiteX1" fmla="*/ 373075 w 427939"/>
                <a:gd name="connsiteY1" fmla="*/ 0 h 1287475"/>
                <a:gd name="connsiteX2" fmla="*/ 427939 w 427939"/>
                <a:gd name="connsiteY2" fmla="*/ 65837 h 1287475"/>
                <a:gd name="connsiteX3" fmla="*/ 212140 w 427939"/>
                <a:gd name="connsiteY3" fmla="*/ 1287475 h 1287475"/>
                <a:gd name="connsiteX4" fmla="*/ 0 w 427939"/>
                <a:gd name="connsiteY4" fmla="*/ 1170432 h 1287475"/>
                <a:gd name="connsiteX5" fmla="*/ 160934 w 427939"/>
                <a:gd name="connsiteY5" fmla="*/ 186538 h 12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87475">
                  <a:moveTo>
                    <a:pt x="160934" y="186538"/>
                  </a:moveTo>
                  <a:lnTo>
                    <a:pt x="373075" y="0"/>
                  </a:lnTo>
                  <a:lnTo>
                    <a:pt x="427939" y="65837"/>
                  </a:lnTo>
                  <a:lnTo>
                    <a:pt x="212140" y="1287475"/>
                  </a:lnTo>
                  <a:lnTo>
                    <a:pt x="0" y="1170432"/>
                  </a:lnTo>
                  <a:lnTo>
                    <a:pt x="160934" y="186538"/>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Freeform 22"/>
            <p:cNvSpPr/>
            <p:nvPr/>
          </p:nvSpPr>
          <p:spPr bwMode="auto">
            <a:xfrm>
              <a:off x="2135456" y="4741896"/>
              <a:ext cx="781392" cy="134950"/>
            </a:xfrm>
            <a:custGeom>
              <a:avLst/>
              <a:gdLst>
                <a:gd name="connsiteX0" fmla="*/ 0 w 1503274"/>
                <a:gd name="connsiteY0" fmla="*/ 76809 h 263347"/>
                <a:gd name="connsiteX1" fmla="*/ 87783 w 1503274"/>
                <a:gd name="connsiteY1" fmla="*/ 3657 h 263347"/>
                <a:gd name="connsiteX2" fmla="*/ 1455725 w 1503274"/>
                <a:gd name="connsiteY2" fmla="*/ 0 h 263347"/>
                <a:gd name="connsiteX3" fmla="*/ 1503274 w 1503274"/>
                <a:gd name="connsiteY3" fmla="*/ 65836 h 263347"/>
                <a:gd name="connsiteX4" fmla="*/ 1298448 w 1503274"/>
                <a:gd name="connsiteY4" fmla="*/ 256032 h 263347"/>
                <a:gd name="connsiteX5" fmla="*/ 149962 w 1503274"/>
                <a:gd name="connsiteY5" fmla="*/ 263347 h 263347"/>
                <a:gd name="connsiteX6" fmla="*/ 0 w 1503274"/>
                <a:gd name="connsiteY6" fmla="*/ 76809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3274" h="263347">
                  <a:moveTo>
                    <a:pt x="0" y="76809"/>
                  </a:moveTo>
                  <a:lnTo>
                    <a:pt x="87783" y="3657"/>
                  </a:lnTo>
                  <a:lnTo>
                    <a:pt x="1455725" y="0"/>
                  </a:lnTo>
                  <a:lnTo>
                    <a:pt x="1503274" y="65836"/>
                  </a:lnTo>
                  <a:lnTo>
                    <a:pt x="1298448" y="256032"/>
                  </a:lnTo>
                  <a:lnTo>
                    <a:pt x="149962" y="263347"/>
                  </a:lnTo>
                  <a:lnTo>
                    <a:pt x="0" y="76809"/>
                  </a:lnTo>
                  <a:close/>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Freeform 23"/>
            <p:cNvSpPr/>
            <p:nvPr/>
          </p:nvSpPr>
          <p:spPr bwMode="auto">
            <a:xfrm>
              <a:off x="1955989" y="4803813"/>
              <a:ext cx="220760" cy="657287"/>
            </a:xfrm>
            <a:custGeom>
              <a:avLst/>
              <a:gdLst>
                <a:gd name="connsiteX0" fmla="*/ 281635 w 427939"/>
                <a:gd name="connsiteY0" fmla="*/ 0 h 1269187"/>
                <a:gd name="connsiteX1" fmla="*/ 427939 w 427939"/>
                <a:gd name="connsiteY1" fmla="*/ 179222 h 1269187"/>
                <a:gd name="connsiteX2" fmla="*/ 267005 w 427939"/>
                <a:gd name="connsiteY2" fmla="*/ 1126541 h 1269187"/>
                <a:gd name="connsiteX3" fmla="*/ 0 w 427939"/>
                <a:gd name="connsiteY3" fmla="*/ 1269187 h 1269187"/>
                <a:gd name="connsiteX4" fmla="*/ 197511 w 427939"/>
                <a:gd name="connsiteY4" fmla="*/ 65837 h 1269187"/>
                <a:gd name="connsiteX5" fmla="*/ 281635 w 427939"/>
                <a:gd name="connsiteY5" fmla="*/ 0 h 126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939" h="1269187">
                  <a:moveTo>
                    <a:pt x="281635" y="0"/>
                  </a:moveTo>
                  <a:lnTo>
                    <a:pt x="427939" y="179222"/>
                  </a:lnTo>
                  <a:lnTo>
                    <a:pt x="267005" y="1126541"/>
                  </a:lnTo>
                  <a:lnTo>
                    <a:pt x="0" y="1269187"/>
                  </a:lnTo>
                  <a:lnTo>
                    <a:pt x="197511" y="65837"/>
                  </a:lnTo>
                  <a:lnTo>
                    <a:pt x="281635" y="0"/>
                  </a:lnTo>
                  <a:close/>
                </a:path>
              </a:pathLst>
            </a:cu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Freeform 24"/>
            <p:cNvSpPr/>
            <p:nvPr/>
          </p:nvSpPr>
          <p:spPr bwMode="auto">
            <a:xfrm>
              <a:off x="1987753" y="5427760"/>
              <a:ext cx="822686" cy="136538"/>
            </a:xfrm>
            <a:custGeom>
              <a:avLst/>
              <a:gdLst>
                <a:gd name="connsiteX0" fmla="*/ 0 w 1583741"/>
                <a:gd name="connsiteY0" fmla="*/ 131674 h 263347"/>
                <a:gd name="connsiteX1" fmla="*/ 201168 w 1583741"/>
                <a:gd name="connsiteY1" fmla="*/ 3658 h 263347"/>
                <a:gd name="connsiteX2" fmla="*/ 1382573 w 1583741"/>
                <a:gd name="connsiteY2" fmla="*/ 0 h 263347"/>
                <a:gd name="connsiteX3" fmla="*/ 1583741 w 1583741"/>
                <a:gd name="connsiteY3" fmla="*/ 131674 h 263347"/>
                <a:gd name="connsiteX4" fmla="*/ 1386231 w 1583741"/>
                <a:gd name="connsiteY4" fmla="*/ 259690 h 263347"/>
                <a:gd name="connsiteX5" fmla="*/ 219456 w 1583741"/>
                <a:gd name="connsiteY5" fmla="*/ 263347 h 263347"/>
                <a:gd name="connsiteX6" fmla="*/ 0 w 1583741"/>
                <a:gd name="connsiteY6" fmla="*/ 131674 h 263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41" h="263347">
                  <a:moveTo>
                    <a:pt x="0" y="131674"/>
                  </a:moveTo>
                  <a:lnTo>
                    <a:pt x="201168" y="3658"/>
                  </a:lnTo>
                  <a:lnTo>
                    <a:pt x="1382573" y="0"/>
                  </a:lnTo>
                  <a:lnTo>
                    <a:pt x="1583741" y="131674"/>
                  </a:lnTo>
                  <a:lnTo>
                    <a:pt x="1386231" y="259690"/>
                  </a:lnTo>
                  <a:lnTo>
                    <a:pt x="219456" y="263347"/>
                  </a:lnTo>
                  <a:lnTo>
                    <a:pt x="0" y="131674"/>
                  </a:lnTo>
                  <a:close/>
                </a:path>
              </a:pathLst>
            </a:custGeom>
            <a:solidFill>
              <a:srgbClr val="FF17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Freeform 25"/>
            <p:cNvSpPr/>
            <p:nvPr/>
          </p:nvSpPr>
          <p:spPr bwMode="auto">
            <a:xfrm>
              <a:off x="2624620" y="5518256"/>
              <a:ext cx="230288" cy="669988"/>
            </a:xfrm>
            <a:custGeom>
              <a:avLst/>
              <a:gdLst>
                <a:gd name="connsiteX0" fmla="*/ 160934 w 442570"/>
                <a:gd name="connsiteY0" fmla="*/ 164592 h 1291133"/>
                <a:gd name="connsiteX1" fmla="*/ 442570 w 442570"/>
                <a:gd name="connsiteY1" fmla="*/ 0 h 1291133"/>
                <a:gd name="connsiteX2" fmla="*/ 234086 w 442570"/>
                <a:gd name="connsiteY2" fmla="*/ 1217981 h 1291133"/>
                <a:gd name="connsiteX3" fmla="*/ 149962 w 442570"/>
                <a:gd name="connsiteY3" fmla="*/ 1291133 h 1291133"/>
                <a:gd name="connsiteX4" fmla="*/ 0 w 442570"/>
                <a:gd name="connsiteY4" fmla="*/ 1108253 h 1291133"/>
                <a:gd name="connsiteX5" fmla="*/ 160934 w 442570"/>
                <a:gd name="connsiteY5" fmla="*/ 164592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70" h="1291133">
                  <a:moveTo>
                    <a:pt x="160934" y="164592"/>
                  </a:moveTo>
                  <a:lnTo>
                    <a:pt x="442570" y="0"/>
                  </a:lnTo>
                  <a:lnTo>
                    <a:pt x="234086" y="1217981"/>
                  </a:lnTo>
                  <a:lnTo>
                    <a:pt x="149962" y="1291133"/>
                  </a:lnTo>
                  <a:lnTo>
                    <a:pt x="0" y="1108253"/>
                  </a:lnTo>
                  <a:lnTo>
                    <a:pt x="160934" y="164592"/>
                  </a:lnTo>
                  <a:close/>
                </a:path>
              </a:pathLst>
            </a:cu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Freeform 26"/>
            <p:cNvSpPr/>
            <p:nvPr/>
          </p:nvSpPr>
          <p:spPr bwMode="auto">
            <a:xfrm>
              <a:off x="1886109" y="6124738"/>
              <a:ext cx="781392" cy="127012"/>
            </a:xfrm>
            <a:custGeom>
              <a:avLst/>
              <a:gdLst>
                <a:gd name="connsiteX0" fmla="*/ 212141 w 1506931"/>
                <a:gd name="connsiteY0" fmla="*/ 0 h 245059"/>
                <a:gd name="connsiteX1" fmla="*/ 1356970 w 1506931"/>
                <a:gd name="connsiteY1" fmla="*/ 0 h 245059"/>
                <a:gd name="connsiteX2" fmla="*/ 1506931 w 1506931"/>
                <a:gd name="connsiteY2" fmla="*/ 168250 h 245059"/>
                <a:gd name="connsiteX3" fmla="*/ 1430122 w 1506931"/>
                <a:gd name="connsiteY3" fmla="*/ 241402 h 245059"/>
                <a:gd name="connsiteX4" fmla="*/ 43891 w 1506931"/>
                <a:gd name="connsiteY4" fmla="*/ 245059 h 245059"/>
                <a:gd name="connsiteX5" fmla="*/ 0 w 1506931"/>
                <a:gd name="connsiteY5" fmla="*/ 186538 h 245059"/>
                <a:gd name="connsiteX6" fmla="*/ 212141 w 1506931"/>
                <a:gd name="connsiteY6" fmla="*/ 0 h 245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931" h="245059">
                  <a:moveTo>
                    <a:pt x="212141" y="0"/>
                  </a:moveTo>
                  <a:lnTo>
                    <a:pt x="1356970" y="0"/>
                  </a:lnTo>
                  <a:lnTo>
                    <a:pt x="1506931" y="168250"/>
                  </a:lnTo>
                  <a:lnTo>
                    <a:pt x="1430122" y="241402"/>
                  </a:lnTo>
                  <a:lnTo>
                    <a:pt x="43891" y="245059"/>
                  </a:lnTo>
                  <a:lnTo>
                    <a:pt x="0" y="186538"/>
                  </a:lnTo>
                  <a:lnTo>
                    <a:pt x="212141" y="0"/>
                  </a:lnTo>
                  <a:close/>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Freeform 27"/>
            <p:cNvSpPr/>
            <p:nvPr/>
          </p:nvSpPr>
          <p:spPr bwMode="auto">
            <a:xfrm>
              <a:off x="1827346" y="5516669"/>
              <a:ext cx="228700" cy="668400"/>
            </a:xfrm>
            <a:custGeom>
              <a:avLst/>
              <a:gdLst>
                <a:gd name="connsiteX0" fmla="*/ 212141 w 438912"/>
                <a:gd name="connsiteY0" fmla="*/ 0 h 1291133"/>
                <a:gd name="connsiteX1" fmla="*/ 438912 w 438912"/>
                <a:gd name="connsiteY1" fmla="*/ 138989 h 1291133"/>
                <a:gd name="connsiteX2" fmla="*/ 274320 w 438912"/>
                <a:gd name="connsiteY2" fmla="*/ 1097280 h 1291133"/>
                <a:gd name="connsiteX3" fmla="*/ 51206 w 438912"/>
                <a:gd name="connsiteY3" fmla="*/ 1291133 h 1291133"/>
                <a:gd name="connsiteX4" fmla="*/ 0 w 438912"/>
                <a:gd name="connsiteY4" fmla="*/ 1228954 h 1291133"/>
                <a:gd name="connsiteX5" fmla="*/ 212141 w 438912"/>
                <a:gd name="connsiteY5" fmla="*/ 0 h 1291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 h="1291133">
                  <a:moveTo>
                    <a:pt x="212141" y="0"/>
                  </a:moveTo>
                  <a:lnTo>
                    <a:pt x="438912" y="138989"/>
                  </a:lnTo>
                  <a:lnTo>
                    <a:pt x="274320" y="1097280"/>
                  </a:lnTo>
                  <a:lnTo>
                    <a:pt x="51206" y="1291133"/>
                  </a:lnTo>
                  <a:lnTo>
                    <a:pt x="0" y="1228954"/>
                  </a:lnTo>
                  <a:lnTo>
                    <a:pt x="212141" y="0"/>
                  </a:lnTo>
                  <a:close/>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759" name="TextBox 16"/>
            <p:cNvSpPr txBox="1">
              <a:spLocks noChangeArrowheads="1"/>
            </p:cNvSpPr>
            <p:nvPr/>
          </p:nvSpPr>
          <p:spPr bwMode="auto">
            <a:xfrm>
              <a:off x="2438547" y="439578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a:t>
              </a:r>
            </a:p>
          </p:txBody>
        </p:sp>
        <p:sp>
          <p:nvSpPr>
            <p:cNvPr id="31760" name="TextBox 17"/>
            <p:cNvSpPr txBox="1">
              <a:spLocks noChangeArrowheads="1"/>
            </p:cNvSpPr>
            <p:nvPr/>
          </p:nvSpPr>
          <p:spPr bwMode="auto">
            <a:xfrm>
              <a:off x="2935875" y="50834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a:t>
              </a:r>
            </a:p>
          </p:txBody>
        </p:sp>
        <p:sp>
          <p:nvSpPr>
            <p:cNvPr id="31761" name="TextBox 18"/>
            <p:cNvSpPr txBox="1">
              <a:spLocks noChangeArrowheads="1"/>
            </p:cNvSpPr>
            <p:nvPr/>
          </p:nvSpPr>
          <p:spPr bwMode="auto">
            <a:xfrm>
              <a:off x="2817288" y="568247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a:t>
              </a:r>
            </a:p>
          </p:txBody>
        </p:sp>
        <p:sp>
          <p:nvSpPr>
            <p:cNvPr id="31762" name="TextBox 19"/>
            <p:cNvSpPr txBox="1">
              <a:spLocks noChangeArrowheads="1"/>
            </p:cNvSpPr>
            <p:nvPr/>
          </p:nvSpPr>
          <p:spPr bwMode="auto">
            <a:xfrm>
              <a:off x="2133862" y="627456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a:t>
              </a:r>
            </a:p>
          </p:txBody>
        </p:sp>
        <p:sp>
          <p:nvSpPr>
            <p:cNvPr id="31763" name="TextBox 20"/>
            <p:cNvSpPr txBox="1">
              <a:spLocks noChangeArrowheads="1"/>
            </p:cNvSpPr>
            <p:nvPr/>
          </p:nvSpPr>
          <p:spPr bwMode="auto">
            <a:xfrm>
              <a:off x="1524000" y="568744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e</a:t>
              </a:r>
            </a:p>
          </p:txBody>
        </p:sp>
        <p:sp>
          <p:nvSpPr>
            <p:cNvPr id="31764" name="TextBox 21"/>
            <p:cNvSpPr txBox="1">
              <a:spLocks noChangeArrowheads="1"/>
            </p:cNvSpPr>
            <p:nvPr/>
          </p:nvSpPr>
          <p:spPr bwMode="auto">
            <a:xfrm>
              <a:off x="2319960" y="502948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g</a:t>
              </a:r>
            </a:p>
          </p:txBody>
        </p:sp>
        <p:sp>
          <p:nvSpPr>
            <p:cNvPr id="31765" name="TextBox 23"/>
            <p:cNvSpPr txBox="1">
              <a:spLocks noChangeArrowheads="1"/>
            </p:cNvSpPr>
            <p:nvPr/>
          </p:nvSpPr>
          <p:spPr bwMode="auto">
            <a:xfrm>
              <a:off x="1676466" y="5072404"/>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a:t>
              </a:r>
            </a:p>
          </p:txBody>
        </p:sp>
      </p:grpSp>
      <p:sp>
        <p:nvSpPr>
          <p:cNvPr id="21" name="Slide Number Placeholder 20"/>
          <p:cNvSpPr>
            <a:spLocks noGrp="1"/>
          </p:cNvSpPr>
          <p:nvPr>
            <p:ph type="sldNum" sz="quarter" idx="12"/>
          </p:nvPr>
        </p:nvSpPr>
        <p:spPr/>
        <p:txBody>
          <a:bodyPr/>
          <a:lstStyle/>
          <a:p>
            <a:pPr>
              <a:defRPr/>
            </a:pPr>
            <a:fld id="{05FD3CEA-8E23-4001-A50D-5B0D7C940A1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00200"/>
            <a:ext cx="4419600" cy="454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p:cNvSpPr>
            <a:spLocks noGrp="1"/>
          </p:cNvSpPr>
          <p:nvPr>
            <p:ph type="title"/>
          </p:nvPr>
        </p:nvSpPr>
        <p:spPr>
          <a:xfrm>
            <a:off x="0" y="0"/>
            <a:ext cx="9144000" cy="1219200"/>
          </a:xfrm>
        </p:spPr>
        <p:txBody>
          <a:bodyPr/>
          <a:lstStyle/>
          <a:p>
            <a:r>
              <a:rPr lang="en-US" sz="3800" dirty="0"/>
              <a:t>LED Configuration – Cathode @ Ground</a:t>
            </a:r>
          </a:p>
        </p:txBody>
      </p:sp>
      <p:sp>
        <p:nvSpPr>
          <p:cNvPr id="32772" name="Content Placeholder 10"/>
          <p:cNvSpPr>
            <a:spLocks noGrp="1"/>
          </p:cNvSpPr>
          <p:nvPr>
            <p:ph sz="half" idx="1"/>
          </p:nvPr>
        </p:nvSpPr>
        <p:spPr>
          <a:xfrm>
            <a:off x="457200" y="1371600"/>
            <a:ext cx="4343400" cy="5486400"/>
          </a:xfrm>
        </p:spPr>
        <p:txBody>
          <a:bodyPr/>
          <a:lstStyle/>
          <a:p>
            <a:pPr>
              <a:spcBef>
                <a:spcPct val="0"/>
              </a:spcBef>
              <a:spcAft>
                <a:spcPts val="600"/>
              </a:spcAft>
              <a:buFontTx/>
              <a:buNone/>
            </a:pPr>
            <a:r>
              <a:rPr lang="en-US" sz="2400"/>
              <a:t>Switch @ 5v</a:t>
            </a:r>
          </a:p>
          <a:p>
            <a:pPr>
              <a:spcBef>
                <a:spcPct val="0"/>
              </a:spcBef>
              <a:spcAft>
                <a:spcPts val="600"/>
              </a:spcAft>
            </a:pPr>
            <a:r>
              <a:rPr lang="en-US" sz="2000"/>
              <a:t>Top Circuit</a:t>
            </a:r>
          </a:p>
          <a:p>
            <a:pPr>
              <a:spcBef>
                <a:spcPct val="0"/>
              </a:spcBef>
              <a:spcAft>
                <a:spcPts val="600"/>
              </a:spcAft>
            </a:pPr>
            <a:r>
              <a:rPr lang="en-US" sz="2000"/>
              <a:t>LED On</a:t>
            </a:r>
          </a:p>
          <a:p>
            <a:pPr>
              <a:spcBef>
                <a:spcPct val="0"/>
              </a:spcBef>
              <a:spcAft>
                <a:spcPts val="600"/>
              </a:spcAft>
            </a:pPr>
            <a:r>
              <a:rPr lang="en-US" sz="2000"/>
              <a:t>ANODE @ 5v (nearly)</a:t>
            </a:r>
          </a:p>
          <a:p>
            <a:pPr>
              <a:spcBef>
                <a:spcPct val="0"/>
              </a:spcBef>
              <a:spcAft>
                <a:spcPts val="600"/>
              </a:spcAft>
            </a:pPr>
            <a:r>
              <a:rPr lang="en-US" sz="2000"/>
              <a:t>CATHODE @ 0v</a:t>
            </a:r>
          </a:p>
          <a:p>
            <a:pPr>
              <a:spcBef>
                <a:spcPct val="0"/>
              </a:spcBef>
              <a:spcAft>
                <a:spcPts val="600"/>
              </a:spcAft>
            </a:pPr>
            <a:r>
              <a:rPr lang="en-US" sz="2000"/>
              <a:t>The 220 </a:t>
            </a:r>
            <a:r>
              <a:rPr lang="en-US" sz="2000">
                <a:sym typeface="Symbol" pitchFamily="18" charset="2"/>
              </a:rPr>
              <a:t> resistor controls the current.</a:t>
            </a:r>
          </a:p>
          <a:p>
            <a:pPr>
              <a:spcBef>
                <a:spcPct val="0"/>
              </a:spcBef>
              <a:spcAft>
                <a:spcPts val="600"/>
              </a:spcAft>
            </a:pPr>
            <a:r>
              <a:rPr lang="en-US" sz="2000">
                <a:sym typeface="Symbol" pitchFamily="18" charset="2"/>
              </a:rPr>
              <a:t>A larger resistor . . . less current . . . dimmer LED</a:t>
            </a:r>
          </a:p>
          <a:p>
            <a:pPr>
              <a:spcBef>
                <a:spcPct val="0"/>
              </a:spcBef>
              <a:spcAft>
                <a:spcPts val="600"/>
              </a:spcAft>
            </a:pPr>
            <a:r>
              <a:rPr lang="en-US" sz="2000">
                <a:sym typeface="Symbol" pitchFamily="18" charset="2"/>
              </a:rPr>
              <a:t>A smaller resistor . . . more current . . . brighter LED</a:t>
            </a:r>
          </a:p>
          <a:p>
            <a:pPr>
              <a:spcBef>
                <a:spcPct val="0"/>
              </a:spcBef>
              <a:spcAft>
                <a:spcPts val="600"/>
              </a:spcAft>
              <a:buFontTx/>
              <a:buNone/>
            </a:pPr>
            <a:r>
              <a:rPr lang="en-US" sz="2400"/>
              <a:t>Switch @ 0v</a:t>
            </a:r>
          </a:p>
          <a:p>
            <a:pPr>
              <a:spcBef>
                <a:spcPct val="0"/>
              </a:spcBef>
              <a:spcAft>
                <a:spcPts val="600"/>
              </a:spcAft>
            </a:pPr>
            <a:r>
              <a:rPr lang="en-US" sz="2000"/>
              <a:t>Bottom Circuit</a:t>
            </a:r>
          </a:p>
          <a:p>
            <a:pPr>
              <a:spcBef>
                <a:spcPct val="0"/>
              </a:spcBef>
              <a:spcAft>
                <a:spcPts val="600"/>
              </a:spcAft>
            </a:pPr>
            <a:r>
              <a:rPr lang="en-US" sz="2000"/>
              <a:t>LED Off</a:t>
            </a:r>
          </a:p>
        </p:txBody>
      </p:sp>
      <p:grpSp>
        <p:nvGrpSpPr>
          <p:cNvPr id="2" name="Group 6"/>
          <p:cNvGrpSpPr>
            <a:grpSpLocks/>
          </p:cNvGrpSpPr>
          <p:nvPr/>
        </p:nvGrpSpPr>
        <p:grpSpPr bwMode="auto">
          <a:xfrm>
            <a:off x="5562600" y="2828925"/>
            <a:ext cx="3429000" cy="2124075"/>
            <a:chOff x="5562600" y="2828306"/>
            <a:chExt cx="3429000" cy="2124694"/>
          </a:xfrm>
        </p:grpSpPr>
        <p:pic>
          <p:nvPicPr>
            <p:cNvPr id="327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828306"/>
              <a:ext cx="1447800" cy="212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Rectangle 5"/>
            <p:cNvSpPr>
              <a:spLocks noChangeArrowheads="1"/>
            </p:cNvSpPr>
            <p:nvPr/>
          </p:nvSpPr>
          <p:spPr bwMode="auto">
            <a:xfrm>
              <a:off x="6858000" y="3276111"/>
              <a:ext cx="2133600" cy="119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a:p>
            <a:p>
              <a:pPr algn="ctr"/>
              <a:r>
                <a:rPr lang="en-US"/>
                <a:t>Common Cathode SSD Configuration (5v=On / 0v=Off)</a:t>
              </a:r>
              <a:endParaRPr lang="en-US" sz="1600"/>
            </a:p>
          </p:txBody>
        </p:sp>
      </p:grpSp>
      <p:sp>
        <p:nvSpPr>
          <p:cNvPr id="8" name="Slide Number Placeholder 7"/>
          <p:cNvSpPr>
            <a:spLocks noGrp="1"/>
          </p:cNvSpPr>
          <p:nvPr>
            <p:ph type="sldNum" sz="quarter" idx="12"/>
          </p:nvPr>
        </p:nvSpPr>
        <p:spPr/>
        <p:txBody>
          <a:bodyPr/>
          <a:lstStyle/>
          <a:p>
            <a:pPr>
              <a:defRPr/>
            </a:pPr>
            <a:fld id="{F5E76743-4F27-404F-B032-D07CFBE96972}"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 PLTW - White">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eme1">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LTW - GHZ">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rgbClr val="0000FF"/>
          </a:solidFill>
          <a:tailEnd type="arrow"/>
        </a:ln>
      </a:spPr>
      <a:bodyPr/>
      <a:lstStyle/>
      <a:style>
        <a:lnRef idx="2">
          <a:schemeClr val="accent6"/>
        </a:lnRef>
        <a:fillRef idx="0">
          <a:schemeClr val="accent6"/>
        </a:fillRef>
        <a:effectRef idx="1">
          <a:schemeClr val="accent6"/>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Theme1">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Theme1">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PLTW - GHZ">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Theme1">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 PLTW - White</Template>
  <TotalTime>3115</TotalTime>
  <Words>1586</Words>
  <Application>Microsoft Macintosh PowerPoint</Application>
  <PresentationFormat>On-screen Show (4:3)</PresentationFormat>
  <Paragraphs>263</Paragraphs>
  <Slides>16</Slides>
  <Notes>16</Notes>
  <HiddenSlides>0</HiddenSlides>
  <MMClips>0</MMClips>
  <ScaleCrop>false</ScaleCrop>
  <HeadingPairs>
    <vt:vector size="8" baseType="variant">
      <vt:variant>
        <vt:lpstr>Fonts Used</vt:lpstr>
      </vt:variant>
      <vt:variant>
        <vt:i4>3</vt:i4>
      </vt:variant>
      <vt:variant>
        <vt:lpstr>Theme</vt:lpstr>
      </vt:variant>
      <vt:variant>
        <vt:i4>9</vt:i4>
      </vt:variant>
      <vt:variant>
        <vt:lpstr>Embedded OLE Servers</vt:lpstr>
      </vt:variant>
      <vt:variant>
        <vt:i4>1</vt:i4>
      </vt:variant>
      <vt:variant>
        <vt:lpstr>Slide Titles</vt:lpstr>
      </vt:variant>
      <vt:variant>
        <vt:i4>16</vt:i4>
      </vt:variant>
    </vt:vector>
  </HeadingPairs>
  <TitlesOfParts>
    <vt:vector size="29" baseType="lpstr">
      <vt:lpstr>Arial</vt:lpstr>
      <vt:lpstr>Symbol</vt:lpstr>
      <vt:lpstr>Times New Roman</vt:lpstr>
      <vt:lpstr>DE PLTW - White</vt:lpstr>
      <vt:lpstr>1_Custom Design</vt:lpstr>
      <vt:lpstr>2_Custom Design</vt:lpstr>
      <vt:lpstr>Theme1</vt:lpstr>
      <vt:lpstr>PLTW - GHZ</vt:lpstr>
      <vt:lpstr>1_Theme1</vt:lpstr>
      <vt:lpstr>2_Theme1</vt:lpstr>
      <vt:lpstr>1_PLTW - GHZ</vt:lpstr>
      <vt:lpstr>3_Theme1</vt:lpstr>
      <vt:lpstr>Equation</vt:lpstr>
      <vt:lpstr>PowerPoint Presentation</vt:lpstr>
      <vt:lpstr>Seven-Segment Displays</vt:lpstr>
      <vt:lpstr>Segment Identification</vt:lpstr>
      <vt:lpstr>SSD Display Possibilities</vt:lpstr>
      <vt:lpstr>Basic LED Operations</vt:lpstr>
      <vt:lpstr>LED Configuration – Anode @ 5 Volts</vt:lpstr>
      <vt:lpstr>Example #1: Common Anode SSD</vt:lpstr>
      <vt:lpstr>Example #1: Common Anode SSD</vt:lpstr>
      <vt:lpstr>LED Configuration – Cathode @ Ground</vt:lpstr>
      <vt:lpstr>Example #2: Common Cathode SSD</vt:lpstr>
      <vt:lpstr>Example #2: Common Cathode SSD</vt:lpstr>
      <vt:lpstr>Resistor Values for SSD</vt:lpstr>
      <vt:lpstr>A Review of Circuit Theory</vt:lpstr>
      <vt:lpstr>Selecting a Resistor Value</vt:lpstr>
      <vt:lpstr>Example #3: Resistor Value</vt:lpstr>
      <vt:lpstr>Example #3: Resistor Value</vt:lpstr>
    </vt:vector>
  </TitlesOfParts>
  <Manager>Jason Rausch</Manager>
  <Company>Project Lead The Way, Inc.</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Seven-Segement Displays</dc:title>
  <dc:subject>Digital Electronics - PLTW</dc:subject>
  <dc:creator>DE Revision Team</dc:creator>
  <cp:keywords>Presentation</cp:keywords>
  <cp:lastModifiedBy>O'Grady-Cunniff, Dianne (CCPS)</cp:lastModifiedBy>
  <cp:revision>270</cp:revision>
  <dcterms:created xsi:type="dcterms:W3CDTF">2008-01-16T13:36:47Z</dcterms:created>
  <dcterms:modified xsi:type="dcterms:W3CDTF">2018-01-25T22:39:09Z</dcterms:modified>
</cp:coreProperties>
</file>