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4128" r:id="rId2"/>
  </p:sldMasterIdLst>
  <p:notesMasterIdLst>
    <p:notesMasterId r:id="rId19"/>
  </p:notesMasterIdLst>
  <p:handoutMasterIdLst>
    <p:handoutMasterId r:id="rId20"/>
  </p:handoutMasterIdLst>
  <p:sldIdLst>
    <p:sldId id="256" r:id="rId3"/>
    <p:sldId id="257" r:id="rId4"/>
    <p:sldId id="258" r:id="rId5"/>
    <p:sldId id="259" r:id="rId6"/>
    <p:sldId id="262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5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53" autoAdjust="0"/>
    <p:restoredTop sz="94407" autoAdjust="0"/>
  </p:normalViewPr>
  <p:slideViewPr>
    <p:cSldViewPr>
      <p:cViewPr varScale="1">
        <p:scale>
          <a:sx n="123" d="100"/>
          <a:sy n="123" d="100"/>
        </p:scale>
        <p:origin x="6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8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20040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Electronics</a:t>
            </a:r>
            <a:r>
              <a:rPr lang="en-US">
                <a:sym typeface="Symbol"/>
              </a:rPr>
              <a:t>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Lesson 2.4 – Specific Comb Circuit &amp; Misc Topics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25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9E1EA92B-FC66-410D-8250-627AAFB967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5302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642350"/>
            <a:ext cx="4746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08160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20040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Electronics</a:t>
            </a:r>
            <a:r>
              <a:rPr lang="en-US">
                <a:sym typeface="Symbol"/>
              </a:rPr>
              <a:t>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Lesson 2.4 – Specific Comb Circuit &amp; Misc Topics</a:t>
            </a:r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F047051E-F82B-457B-8F7D-4B5369CDE8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642350"/>
            <a:ext cx="4746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26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3584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Project Lead The Way, Inc.</a:t>
            </a:r>
          </a:p>
          <a:p>
            <a:pPr eaLnBrk="1" hangingPunct="1"/>
            <a:r>
              <a:rPr lang="en-US" sz="100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1946A-2A34-498A-814A-92A8644AB4C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5846" name="Slide Image Placeholder 1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7" name="Notes Placeholder 1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Boolean algebra simplification for the sum output of a full adder.</a:t>
            </a:r>
          </a:p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481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Project Lead The Way, Inc.</a:t>
            </a:r>
            <a:endParaRPr lang="en-US" sz="1000" baseline="30000"/>
          </a:p>
          <a:p>
            <a:pPr eaLnBrk="1" hangingPunct="1"/>
            <a:r>
              <a:rPr lang="en-US" sz="100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F33D42-F68B-4535-8E55-0B2A0DAB3D8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Logic diagram for a full adder. </a:t>
            </a:r>
          </a:p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4915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Project Lead The Way, Inc.</a:t>
            </a:r>
            <a:endParaRPr lang="en-US" sz="1000" baseline="30000"/>
          </a:p>
          <a:p>
            <a:pPr eaLnBrk="1" hangingPunct="1"/>
            <a:r>
              <a:rPr lang="en-US" sz="100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1CF7C0-7F09-4852-ADF3-AFC014807DE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This slide compares the sum output of a full adder, one implemented with AOI logic, and one implemented with XOR. This illustrates why we have XOR gates.</a:t>
            </a:r>
          </a:p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501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Project Lead The Way, Inc.</a:t>
            </a:r>
            <a:endParaRPr lang="en-US" sz="1000" baseline="30000"/>
          </a:p>
          <a:p>
            <a:pPr eaLnBrk="1" hangingPunct="1"/>
            <a:r>
              <a:rPr lang="en-US" sz="100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A86BA1-9EED-4FF1-9A1A-57168B150AA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Introduction of the 74LS183 MSI full adder</a:t>
            </a:r>
          </a:p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5120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Project Lead The Way, Inc.</a:t>
            </a:r>
            <a:endParaRPr lang="en-US" sz="1000" baseline="30000"/>
          </a:p>
          <a:p>
            <a:pPr eaLnBrk="1" hangingPunct="1"/>
            <a:r>
              <a:rPr lang="en-US" sz="100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B3D273-2F4E-4812-88CC-AB826275A7A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This slide provides an example and general form for cascading single bit adders into four bit adders.  The 4-bit adder is simply being used as an example.</a:t>
            </a:r>
          </a:p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5223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Project Lead The Way, Inc.</a:t>
            </a:r>
            <a:endParaRPr lang="en-US" sz="1000" baseline="30000"/>
          </a:p>
          <a:p>
            <a:pPr eaLnBrk="1" hangingPunct="1"/>
            <a:r>
              <a:rPr lang="en-US" sz="100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17E351-9E35-4D45-9836-63250F0FD03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4-Bit adders built with SSI. Note that the LSB only required a half adder.</a:t>
            </a:r>
          </a:p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Project Lead The Way, Inc.</a:t>
            </a:r>
            <a:endParaRPr lang="en-US" sz="1000" baseline="30000"/>
          </a:p>
          <a:p>
            <a:pPr eaLnBrk="1" hangingPunct="1"/>
            <a:r>
              <a:rPr lang="en-US" sz="100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1754B0-C143-4504-A633-20519532575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4-Bit adders built with MSI. Note that the LSB is a full adder. We must contact the C</a:t>
            </a:r>
            <a:r>
              <a:rPr lang="en-US" baseline="-25000"/>
              <a:t>in</a:t>
            </a:r>
            <a:r>
              <a:rPr lang="en-US"/>
              <a:t> to a logic zero (i.e., ground).</a:t>
            </a:r>
          </a:p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5427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Project Lead The Way, Inc.</a:t>
            </a:r>
            <a:endParaRPr lang="en-US" sz="1000" baseline="30000"/>
          </a:p>
          <a:p>
            <a:pPr eaLnBrk="1" hangingPunct="1"/>
            <a:r>
              <a:rPr lang="en-US" sz="100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BE335C-FE0C-43BB-B22B-0657BFE83B9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Introductory Slide / Overview of Presentation</a:t>
            </a:r>
          </a:p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Project Lead The Way, Inc.</a:t>
            </a:r>
            <a:endParaRPr lang="en-US" sz="1000" baseline="30000"/>
          </a:p>
          <a:p>
            <a:pPr eaLnBrk="1" hangingPunct="1"/>
            <a:r>
              <a:rPr lang="en-US" sz="100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92D12A-BF92-417D-A5A9-4A480D045B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Overview of basic XOR gates: Logic Symbol, Logic Expression, and Truth Table.</a:t>
            </a:r>
          </a:p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Project Lead The Way, Inc.</a:t>
            </a:r>
            <a:endParaRPr lang="en-US" sz="1000" baseline="30000"/>
          </a:p>
          <a:p>
            <a:pPr eaLnBrk="1" hangingPunct="1"/>
            <a:r>
              <a:rPr lang="en-US" sz="100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807737-95BA-48F1-9293-52DAA53AB75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Overview of basic XNOR gates: Logic Symbol, Logic Expression, and Truth Table.</a:t>
            </a:r>
          </a:p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Project Lead The Way, Inc.</a:t>
            </a:r>
            <a:endParaRPr lang="en-US" sz="1000" baseline="30000"/>
          </a:p>
          <a:p>
            <a:pPr eaLnBrk="1" hangingPunct="1"/>
            <a:r>
              <a:rPr lang="en-US" sz="100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EC9062-9A49-480C-8A6A-41D0AA0AD3F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This slide shows the four possible combinations of adding together two single bit binary numbers and how these single bits can be cascaded into the addition of two 4-bit binary numbers. The 4-bit is just an example; we could have used 8-bits, 12-bits, etc.</a:t>
            </a:r>
          </a:p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Project Lead The Way, Inc.</a:t>
            </a:r>
            <a:endParaRPr lang="en-US" sz="1000" baseline="30000"/>
          </a:p>
          <a:p>
            <a:pPr eaLnBrk="1" hangingPunct="1"/>
            <a:r>
              <a:rPr lang="en-US" sz="100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123FD5-FCA1-49E7-BE41-31A64CD8CC7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Explain the two types of adders, half adder and full adder.</a:t>
            </a:r>
          </a:p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4301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Project Lead The Way, Inc.</a:t>
            </a:r>
            <a:endParaRPr lang="en-US" sz="1000" baseline="30000"/>
          </a:p>
          <a:p>
            <a:pPr eaLnBrk="1" hangingPunct="1"/>
            <a:r>
              <a:rPr lang="en-US" sz="100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F4ED37-D21E-49A5-849A-D0CF872E0DA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This slide includes a truth table and logic equations for a half adder. Neither K-Mapping nor Boolean algebra were required because of the simplicity of the logic.</a:t>
            </a:r>
          </a:p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4403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Project Lead The Way, Inc.</a:t>
            </a:r>
            <a:endParaRPr lang="en-US" sz="1000" baseline="30000"/>
          </a:p>
          <a:p>
            <a:pPr eaLnBrk="1" hangingPunct="1"/>
            <a:r>
              <a:rPr lang="en-US" sz="100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0078BC-3608-4DB0-8544-057CFDFC9C7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Truth table for full adder and K-Map for the C</a:t>
            </a:r>
            <a:r>
              <a:rPr lang="en-US" baseline="-25000"/>
              <a:t>out</a:t>
            </a:r>
            <a:r>
              <a:rPr lang="en-US"/>
              <a:t> output of the full adder.</a:t>
            </a:r>
          </a:p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460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Project Lead The Way, Inc.</a:t>
            </a:r>
            <a:endParaRPr lang="en-US" sz="1000" baseline="30000"/>
          </a:p>
          <a:p>
            <a:pPr eaLnBrk="1" hangingPunct="1"/>
            <a:r>
              <a:rPr lang="en-US" sz="100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260018-6DAC-4011-AA3A-1ACEACF8F9C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Truth table for full adder and K-Map for the Sum output of the full adder. Note that the K-Map did not simplify the expression.</a:t>
            </a:r>
          </a:p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4711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Project Lead The Way, Inc.</a:t>
            </a:r>
            <a:endParaRPr lang="en-US" sz="1000" baseline="30000"/>
          </a:p>
          <a:p>
            <a:pPr eaLnBrk="1" hangingPunct="1"/>
            <a:r>
              <a:rPr lang="en-US" sz="100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2E090-241E-4FF5-BC32-870799BC03F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3x3_PLTW_Logo_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 flipH="1">
            <a:off x="2514600" y="4876800"/>
            <a:ext cx="4191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10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F8915-AE5C-4129-97DA-FE1CDFC1B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B45B2-8BD3-4294-93BB-457992CE2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6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8CFBD-2C01-4365-BE77-B3DF370C7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10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899" y="685800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3C78D-45C6-465B-B644-3C3722A5F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 flipH="1">
            <a:off x="0" y="2667000"/>
            <a:ext cx="9144000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pic>
        <p:nvPicPr>
          <p:cNvPr id="9" name="Picture 7" descr="C:\Users\Katie\Desktop\PLTW_M_L_3C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7" y="3484562"/>
            <a:ext cx="5775325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6101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D8C2E-52E7-484B-8ACA-4F59DB38F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27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7F0E9-2FDA-4336-A837-FA619D349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56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DD73C-8953-4B01-82BD-01FC7EAC7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54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C1080-DADF-485D-9763-8D9C81BE4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86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3448E-46C8-49AA-A0D6-A3AB1F969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829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4289C-4BD5-4D78-94AA-6DA733D40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167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50A2D-D8E9-49CF-9E56-1316EF909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2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6DA8D-A36C-4262-A529-38BC84161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98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DFE90-E154-4D03-AF95-433153187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0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621FC-017A-41FB-B255-4D98A79E0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5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5AE73-94BA-4489-BFFA-26EAB2B16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683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03C15-B8C5-442A-8554-A573EFF85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349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F228F-1E2D-4CFD-9426-87B4ED0FF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3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E5684-F380-4C6A-9598-7EDB132C6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1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9ADCD-7B7A-4ADD-A937-034F9B70A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7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11C88-FF63-45F1-875E-CAFF9F44D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51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692AD-6028-4EBB-95AD-FAF750E6C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DA7A3-C769-45CE-8937-B329CED87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6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F9569-9877-4CE9-BC28-826203F2B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65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4712A-0893-411B-A2BC-07A468B0D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2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AD91F5E-D8FC-44D5-997E-4BD03C201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338" y="6218238"/>
            <a:ext cx="4746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70" r:id="rId3"/>
    <p:sldLayoutId id="2147484384" r:id="rId4"/>
    <p:sldLayoutId id="2147484385" r:id="rId5"/>
    <p:sldLayoutId id="2147484386" r:id="rId6"/>
    <p:sldLayoutId id="2147484371" r:id="rId7"/>
    <p:sldLayoutId id="2147484372" r:id="rId8"/>
    <p:sldLayoutId id="2147484373" r:id="rId9"/>
    <p:sldLayoutId id="2147484387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DA310D8-F656-4B0B-8E7C-9BEC696BD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75" r:id="rId3"/>
    <p:sldLayoutId id="2147484390" r:id="rId4"/>
    <p:sldLayoutId id="2147484391" r:id="rId5"/>
    <p:sldLayoutId id="2147484392" r:id="rId6"/>
    <p:sldLayoutId id="2147484376" r:id="rId7"/>
    <p:sldLayoutId id="2147484377" r:id="rId8"/>
    <p:sldLayoutId id="2147484378" r:id="rId9"/>
    <p:sldLayoutId id="2147484393" r:id="rId10"/>
    <p:sldLayoutId id="2147484379" r:id="rId11"/>
    <p:sldLayoutId id="2147484380" r:id="rId12"/>
    <p:sldLayoutId id="214748438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17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26.wmf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17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23" Type="http://schemas.openxmlformats.org/officeDocument/2006/relationships/image" Target="../media/image27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25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2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17.xml"/><Relationship Id="rId16" Type="http://schemas.openxmlformats.org/officeDocument/2006/relationships/oleObject" Target="../embeddings/oleObject26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XOR, XNOR, and Binary Adders</a:t>
            </a:r>
          </a:p>
        </p:txBody>
      </p:sp>
      <p:pic>
        <p:nvPicPr>
          <p:cNvPr id="5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858000" y="6629400"/>
            <a:ext cx="220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n-US" sz="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2014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Digital Electronics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/>
              <a:t>Boolean Simplification of Sum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762000" y="1509713"/>
          <a:ext cx="5959475" cy="489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4" imgW="3708360" imgH="3047760" progId="Equation.3">
                  <p:embed/>
                </p:oleObj>
              </mc:Choice>
              <mc:Fallback>
                <p:oleObj name="Equation" r:id="rId4" imgW="3708360" imgH="30477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09713"/>
                        <a:ext cx="5959475" cy="489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ECBAD-D4A8-4270-AB74-57E8BFC2482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/>
              <a:t>Full Adder - Circuit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07561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810000" y="1828800"/>
          <a:ext cx="3367088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5" imgW="2095200" imgH="634680" progId="Equation.3">
                  <p:embed/>
                </p:oleObj>
              </mc:Choice>
              <mc:Fallback>
                <p:oleObj name="Equation" r:id="rId5" imgW="2095200" imgH="634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828800"/>
                        <a:ext cx="3367088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A2465-601E-44BA-A310-2362CB6BD9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FF0000"/>
                </a:solidFill>
              </a:rPr>
              <a:t>Full Adder: Why use XOR instead of AOI</a:t>
            </a:r>
          </a:p>
        </p:txBody>
      </p:sp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433388" y="4343400"/>
            <a:ext cx="842803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Though XOR gates can be used for implementing any </a:t>
            </a:r>
          </a:p>
          <a:p>
            <a:pPr eaLnBrk="1" hangingPunct="1"/>
            <a:r>
              <a:rPr lang="en-US" sz="2400"/>
              <a:t>combinational logic design, their primary application is adder </a:t>
            </a:r>
          </a:p>
          <a:p>
            <a:pPr eaLnBrk="1" hangingPunct="1"/>
            <a:r>
              <a:rPr lang="en-US" sz="2400"/>
              <a:t>circuits. Compare the AOI implementation (above) for the </a:t>
            </a:r>
          </a:p>
          <a:p>
            <a:pPr eaLnBrk="1" hangingPunct="1"/>
            <a:r>
              <a:rPr lang="en-US" sz="2400"/>
              <a:t>sum function to the XOR implementation (below).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8" y="5943600"/>
            <a:ext cx="33242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24000"/>
            <a:ext cx="843915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F45A66-E565-423D-B72D-ADB8EFB20BA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/>
              <a:t>MSI Full Adder</a:t>
            </a:r>
          </a:p>
        </p:txBody>
      </p:sp>
      <p:grpSp>
        <p:nvGrpSpPr>
          <p:cNvPr id="31747" name="Group 8"/>
          <p:cNvGrpSpPr>
            <a:grpSpLocks/>
          </p:cNvGrpSpPr>
          <p:nvPr/>
        </p:nvGrpSpPr>
        <p:grpSpPr bwMode="auto">
          <a:xfrm>
            <a:off x="609600" y="1828800"/>
            <a:ext cx="4648200" cy="3352800"/>
            <a:chOff x="609600" y="1828800"/>
            <a:chExt cx="4648200" cy="3352800"/>
          </a:xfrm>
        </p:grpSpPr>
        <p:pic>
          <p:nvPicPr>
            <p:cNvPr id="31752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918" y="1828800"/>
              <a:ext cx="4572882" cy="3263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 bwMode="auto">
            <a:xfrm>
              <a:off x="609600" y="2203450"/>
              <a:ext cx="4044950" cy="2978150"/>
            </a:xfrm>
            <a:prstGeom prst="rect">
              <a:avLst/>
            </a:prstGeom>
            <a:solidFill>
              <a:srgbClr val="0000FF">
                <a:alpha val="20000"/>
              </a:srgbClr>
            </a:solidFill>
            <a:ln w="19050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667000"/>
            <a:ext cx="2705100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1524000" y="5486400"/>
            <a:ext cx="1979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SSI - Full Adder</a:t>
            </a:r>
          </a:p>
        </p:txBody>
      </p:sp>
      <p:sp>
        <p:nvSpPr>
          <p:cNvPr id="31750" name="TextBox 7"/>
          <p:cNvSpPr txBox="1">
            <a:spLocks noChangeArrowheads="1"/>
          </p:cNvSpPr>
          <p:nvPr/>
        </p:nvSpPr>
        <p:spPr bwMode="auto">
          <a:xfrm>
            <a:off x="6096000" y="5486400"/>
            <a:ext cx="2022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MSI - Full Adder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744213-48D8-4F8C-A59A-579F3851134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7D9753-425D-9D44-978C-8476922CFD81}"/>
              </a:ext>
            </a:extLst>
          </p:cNvPr>
          <p:cNvSpPr txBox="1"/>
          <p:nvPr/>
        </p:nvSpPr>
        <p:spPr>
          <a:xfrm>
            <a:off x="381000" y="1371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MSI is medium scale integration. Chips with more complex circuits on them.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46DBFF-1C53-314D-9532-EECD8F7BDD70}"/>
              </a:ext>
            </a:extLst>
          </p:cNvPr>
          <p:cNvSpPr txBox="1"/>
          <p:nvPr/>
        </p:nvSpPr>
        <p:spPr>
          <a:xfrm>
            <a:off x="609600" y="5886450"/>
            <a:ext cx="4044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SSI is small scale integration. Chips like the 7400, 7404, 7408 etc.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/>
              <a:t>Cascading Adders – Four Bits</a:t>
            </a:r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609600" y="1371600"/>
            <a:ext cx="1722438" cy="1878013"/>
            <a:chOff x="1647825" y="2286000"/>
            <a:chExt cx="1722437" cy="1878013"/>
          </a:xfrm>
        </p:grpSpPr>
        <p:graphicFrame>
          <p:nvGraphicFramePr>
            <p:cNvPr id="11268" name="Object 12"/>
            <p:cNvGraphicFramePr>
              <a:graphicFrameLocks noChangeAspect="1"/>
            </p:cNvGraphicFramePr>
            <p:nvPr/>
          </p:nvGraphicFramePr>
          <p:xfrm>
            <a:off x="1647825" y="2286000"/>
            <a:ext cx="1722437" cy="1878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9" name="Equation" r:id="rId4" imgW="863280" imgH="939600" progId="Equation.3">
                    <p:embed/>
                  </p:oleObj>
                </mc:Choice>
                <mc:Fallback>
                  <p:oleObj name="Equation" r:id="rId4" imgW="863280" imgH="9396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7825" y="2286000"/>
                          <a:ext cx="1722437" cy="1878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" name="Straight Connector 5"/>
            <p:cNvCxnSpPr/>
            <p:nvPr/>
          </p:nvCxnSpPr>
          <p:spPr bwMode="auto">
            <a:xfrm>
              <a:off x="1706563" y="3657600"/>
              <a:ext cx="1646236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2895600" y="3073400"/>
          <a:ext cx="4673600" cy="347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Equation" r:id="rId6" imgW="1333440" imgH="990360" progId="Equation.3">
                  <p:embed/>
                </p:oleObj>
              </mc:Choice>
              <mc:Fallback>
                <p:oleObj name="Equation" r:id="rId6" imgW="1333440" imgH="990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073400"/>
                        <a:ext cx="4673600" cy="347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>
            <a:off x="2987675" y="5649913"/>
            <a:ext cx="4479925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267" name="Object 4"/>
          <p:cNvGraphicFramePr>
            <a:graphicFrameLocks/>
          </p:cNvGraphicFramePr>
          <p:nvPr/>
        </p:nvGraphicFramePr>
        <p:xfrm>
          <a:off x="3216275" y="3581400"/>
          <a:ext cx="36576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Equation" r:id="rId8" imgW="2082600" imgH="291960" progId="Equation.3">
                  <p:embed/>
                </p:oleObj>
              </mc:Choice>
              <mc:Fallback>
                <p:oleObj name="Equation" r:id="rId8" imgW="2082600" imgH="29196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5" y="3581400"/>
                        <a:ext cx="365760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ight Brace 9"/>
          <p:cNvSpPr/>
          <p:nvPr/>
        </p:nvSpPr>
        <p:spPr>
          <a:xfrm>
            <a:off x="2590800" y="1828800"/>
            <a:ext cx="304800" cy="1371600"/>
          </a:xfrm>
          <a:prstGeom prst="rightBrac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273" name="TextBox 13"/>
          <p:cNvSpPr txBox="1">
            <a:spLocks noChangeArrowheads="1"/>
          </p:cNvSpPr>
          <p:nvPr/>
        </p:nvSpPr>
        <p:spPr bwMode="auto">
          <a:xfrm>
            <a:off x="3048000" y="2362200"/>
            <a:ext cx="210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Example: 6 + 3 = 9</a:t>
            </a:r>
          </a:p>
        </p:txBody>
      </p:sp>
      <p:sp>
        <p:nvSpPr>
          <p:cNvPr id="11274" name="TextBox 14"/>
          <p:cNvSpPr txBox="1">
            <a:spLocks noChangeArrowheads="1"/>
          </p:cNvSpPr>
          <p:nvPr/>
        </p:nvSpPr>
        <p:spPr bwMode="auto">
          <a:xfrm>
            <a:off x="762000" y="4800600"/>
            <a:ext cx="160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General Form</a:t>
            </a:r>
          </a:p>
        </p:txBody>
      </p:sp>
      <p:sp>
        <p:nvSpPr>
          <p:cNvPr id="13" name="Right Brace 12"/>
          <p:cNvSpPr/>
          <p:nvPr/>
        </p:nvSpPr>
        <p:spPr>
          <a:xfrm flipH="1">
            <a:off x="2590800" y="3459163"/>
            <a:ext cx="304800" cy="3017837"/>
          </a:xfrm>
          <a:prstGeom prst="rightBrac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0326D-A3B2-4DB8-A0BE-758795F71AA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530071-8B37-FB44-B8AE-DA139761191D}"/>
              </a:ext>
            </a:extLst>
          </p:cNvPr>
          <p:cNvSpPr txBox="1"/>
          <p:nvPr/>
        </p:nvSpPr>
        <p:spPr>
          <a:xfrm>
            <a:off x="1828800" y="13716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How to add 2 4-bit numbers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/>
              <a:t>Four Bit Adder with SSI Logic</a:t>
            </a:r>
          </a:p>
        </p:txBody>
      </p:sp>
      <p:pic>
        <p:nvPicPr>
          <p:cNvPr id="3277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975" y="1295400"/>
            <a:ext cx="388620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Brace 3"/>
          <p:cNvSpPr/>
          <p:nvPr/>
        </p:nvSpPr>
        <p:spPr>
          <a:xfrm>
            <a:off x="5006975" y="1316038"/>
            <a:ext cx="304800" cy="1371600"/>
          </a:xfrm>
          <a:prstGeom prst="rightBrac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5006975" y="2916238"/>
            <a:ext cx="304800" cy="1371600"/>
          </a:xfrm>
          <a:prstGeom prst="rightBrac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5006975" y="4516438"/>
            <a:ext cx="304800" cy="1371600"/>
          </a:xfrm>
          <a:prstGeom prst="rightBrac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5006975" y="6116638"/>
            <a:ext cx="304800" cy="641350"/>
          </a:xfrm>
          <a:prstGeom prst="rightBrac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776" name="TextBox 11"/>
          <p:cNvSpPr txBox="1">
            <a:spLocks noChangeArrowheads="1"/>
          </p:cNvSpPr>
          <p:nvPr/>
        </p:nvSpPr>
        <p:spPr bwMode="auto">
          <a:xfrm>
            <a:off x="5370513" y="1828800"/>
            <a:ext cx="122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Full Adder</a:t>
            </a:r>
          </a:p>
        </p:txBody>
      </p:sp>
      <p:sp>
        <p:nvSpPr>
          <p:cNvPr id="32777" name="TextBox 12"/>
          <p:cNvSpPr txBox="1">
            <a:spLocks noChangeArrowheads="1"/>
          </p:cNvSpPr>
          <p:nvPr/>
        </p:nvSpPr>
        <p:spPr bwMode="auto">
          <a:xfrm>
            <a:off x="5376863" y="3417888"/>
            <a:ext cx="1222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Full Adder</a:t>
            </a:r>
          </a:p>
        </p:txBody>
      </p:sp>
      <p:sp>
        <p:nvSpPr>
          <p:cNvPr id="32778" name="TextBox 13"/>
          <p:cNvSpPr txBox="1">
            <a:spLocks noChangeArrowheads="1"/>
          </p:cNvSpPr>
          <p:nvPr/>
        </p:nvSpPr>
        <p:spPr bwMode="auto">
          <a:xfrm>
            <a:off x="5364163" y="5019675"/>
            <a:ext cx="122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Full Adder</a:t>
            </a:r>
          </a:p>
        </p:txBody>
      </p:sp>
      <p:sp>
        <p:nvSpPr>
          <p:cNvPr id="32779" name="TextBox 14"/>
          <p:cNvSpPr txBox="1">
            <a:spLocks noChangeArrowheads="1"/>
          </p:cNvSpPr>
          <p:nvPr/>
        </p:nvSpPr>
        <p:spPr bwMode="auto">
          <a:xfrm>
            <a:off x="5367338" y="6259513"/>
            <a:ext cx="1262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Half Adder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D7A03-A0A4-4B40-B77E-AC4A981DA9D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/>
              <a:t>Four Bit Adder with MSI Logic</a:t>
            </a: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27150"/>
            <a:ext cx="4267200" cy="547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796" name="Group 12"/>
          <p:cNvGrpSpPr>
            <a:grpSpLocks/>
          </p:cNvGrpSpPr>
          <p:nvPr/>
        </p:nvGrpSpPr>
        <p:grpSpPr bwMode="auto">
          <a:xfrm>
            <a:off x="5500688" y="1371600"/>
            <a:ext cx="1585912" cy="1006475"/>
            <a:chOff x="5312517" y="1356360"/>
            <a:chExt cx="1585910" cy="1005840"/>
          </a:xfrm>
        </p:grpSpPr>
        <p:sp>
          <p:nvSpPr>
            <p:cNvPr id="6" name="Right Brace 5"/>
            <p:cNvSpPr/>
            <p:nvPr/>
          </p:nvSpPr>
          <p:spPr>
            <a:xfrm>
              <a:off x="5312517" y="1356360"/>
              <a:ext cx="304800" cy="1005840"/>
            </a:xfrm>
            <a:prstGeom prst="rightBrac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3808" name="TextBox 8"/>
            <p:cNvSpPr txBox="1">
              <a:spLocks noChangeArrowheads="1"/>
            </p:cNvSpPr>
            <p:nvPr/>
          </p:nvSpPr>
          <p:spPr bwMode="auto">
            <a:xfrm>
              <a:off x="5674951" y="1688068"/>
              <a:ext cx="12234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Full Adder</a:t>
              </a:r>
            </a:p>
          </p:txBody>
        </p:sp>
      </p:grpSp>
      <p:grpSp>
        <p:nvGrpSpPr>
          <p:cNvPr id="33797" name="Group 13"/>
          <p:cNvGrpSpPr>
            <a:grpSpLocks/>
          </p:cNvGrpSpPr>
          <p:nvPr/>
        </p:nvGrpSpPr>
        <p:grpSpPr bwMode="auto">
          <a:xfrm>
            <a:off x="5500688" y="5410200"/>
            <a:ext cx="1585912" cy="1006475"/>
            <a:chOff x="5312517" y="1356360"/>
            <a:chExt cx="1585910" cy="1005840"/>
          </a:xfrm>
        </p:grpSpPr>
        <p:sp>
          <p:nvSpPr>
            <p:cNvPr id="9" name="Right Brace 8"/>
            <p:cNvSpPr/>
            <p:nvPr/>
          </p:nvSpPr>
          <p:spPr>
            <a:xfrm>
              <a:off x="5312517" y="1356360"/>
              <a:ext cx="304800" cy="1005840"/>
            </a:xfrm>
            <a:prstGeom prst="rightBrac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3806" name="TextBox 15"/>
            <p:cNvSpPr txBox="1">
              <a:spLocks noChangeArrowheads="1"/>
            </p:cNvSpPr>
            <p:nvPr/>
          </p:nvSpPr>
          <p:spPr bwMode="auto">
            <a:xfrm>
              <a:off x="5674951" y="1688068"/>
              <a:ext cx="12234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Full Adder</a:t>
              </a:r>
            </a:p>
          </p:txBody>
        </p:sp>
      </p:grpSp>
      <p:grpSp>
        <p:nvGrpSpPr>
          <p:cNvPr id="33798" name="Group 16"/>
          <p:cNvGrpSpPr>
            <a:grpSpLocks/>
          </p:cNvGrpSpPr>
          <p:nvPr/>
        </p:nvGrpSpPr>
        <p:grpSpPr bwMode="auto">
          <a:xfrm>
            <a:off x="5500688" y="4038600"/>
            <a:ext cx="1585912" cy="1006475"/>
            <a:chOff x="5312517" y="1356360"/>
            <a:chExt cx="1585910" cy="1005840"/>
          </a:xfrm>
        </p:grpSpPr>
        <p:sp>
          <p:nvSpPr>
            <p:cNvPr id="12" name="Right Brace 11"/>
            <p:cNvSpPr/>
            <p:nvPr/>
          </p:nvSpPr>
          <p:spPr>
            <a:xfrm>
              <a:off x="5312517" y="1356360"/>
              <a:ext cx="304800" cy="1005840"/>
            </a:xfrm>
            <a:prstGeom prst="rightBrac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3804" name="TextBox 18"/>
            <p:cNvSpPr txBox="1">
              <a:spLocks noChangeArrowheads="1"/>
            </p:cNvSpPr>
            <p:nvPr/>
          </p:nvSpPr>
          <p:spPr bwMode="auto">
            <a:xfrm>
              <a:off x="5674951" y="1688068"/>
              <a:ext cx="12234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Full Adder</a:t>
              </a:r>
            </a:p>
          </p:txBody>
        </p:sp>
      </p:grpSp>
      <p:grpSp>
        <p:nvGrpSpPr>
          <p:cNvPr id="33799" name="Group 19"/>
          <p:cNvGrpSpPr>
            <a:grpSpLocks/>
          </p:cNvGrpSpPr>
          <p:nvPr/>
        </p:nvGrpSpPr>
        <p:grpSpPr bwMode="auto">
          <a:xfrm>
            <a:off x="5500688" y="2711450"/>
            <a:ext cx="1585912" cy="1006475"/>
            <a:chOff x="5312517" y="1356360"/>
            <a:chExt cx="1585910" cy="1005840"/>
          </a:xfrm>
        </p:grpSpPr>
        <p:sp>
          <p:nvSpPr>
            <p:cNvPr id="15" name="Right Brace 14"/>
            <p:cNvSpPr/>
            <p:nvPr/>
          </p:nvSpPr>
          <p:spPr>
            <a:xfrm>
              <a:off x="5312517" y="1356360"/>
              <a:ext cx="304800" cy="1005840"/>
            </a:xfrm>
            <a:prstGeom prst="rightBrac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3802" name="TextBox 21"/>
            <p:cNvSpPr txBox="1">
              <a:spLocks noChangeArrowheads="1"/>
            </p:cNvSpPr>
            <p:nvPr/>
          </p:nvSpPr>
          <p:spPr bwMode="auto">
            <a:xfrm>
              <a:off x="5674951" y="1688068"/>
              <a:ext cx="12234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Full Adder</a:t>
              </a:r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4C557-EFDC-4B99-834D-D3FBC81067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1219200"/>
          </a:xfrm>
        </p:spPr>
        <p:txBody>
          <a:bodyPr/>
          <a:lstStyle/>
          <a:p>
            <a:pPr eaLnBrk="1" hangingPunct="1"/>
            <a:r>
              <a:rPr lang="en-US" dirty="0"/>
              <a:t>XOR, XNOR &amp; Adders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 marL="273050" indent="-273050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2800" dirty="0"/>
              <a:t>This presentation will demonstrate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300" dirty="0"/>
              <a:t>The basic function of the exclusive OR (</a:t>
            </a:r>
            <a:r>
              <a:rPr lang="en-US" sz="2300" b="1" dirty="0"/>
              <a:t>XOR</a:t>
            </a:r>
            <a:r>
              <a:rPr lang="en-US" sz="2300" dirty="0"/>
              <a:t>) gate.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300" dirty="0"/>
              <a:t>The basic function of the exclusive NOR (</a:t>
            </a:r>
            <a:r>
              <a:rPr lang="en-US" sz="2300" b="1" dirty="0"/>
              <a:t>XNOR</a:t>
            </a:r>
            <a:r>
              <a:rPr lang="en-US" sz="2300" dirty="0"/>
              <a:t>) gate.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300" dirty="0"/>
              <a:t>How </a:t>
            </a:r>
            <a:r>
              <a:rPr lang="en-US" sz="2300" b="1" dirty="0"/>
              <a:t>XOR</a:t>
            </a:r>
            <a:r>
              <a:rPr lang="en-US" sz="2300" dirty="0"/>
              <a:t> and </a:t>
            </a:r>
            <a:r>
              <a:rPr lang="en-US" sz="2300" b="1" dirty="0"/>
              <a:t>XNOR</a:t>
            </a:r>
            <a:r>
              <a:rPr lang="en-US" sz="2300" dirty="0"/>
              <a:t> gates can be used to implement combinational logic design.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300" dirty="0"/>
              <a:t>How </a:t>
            </a:r>
            <a:r>
              <a:rPr lang="en-US" sz="2300" b="1" dirty="0"/>
              <a:t>XOR</a:t>
            </a:r>
            <a:r>
              <a:rPr lang="en-US" sz="2300" dirty="0"/>
              <a:t> gates can be using to design half and full adders.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300" dirty="0"/>
              <a:t>How full adders can be implemented with Small Scale Integration (SSI) and Medium Scale Integration (MSI) logic. 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300" dirty="0"/>
              <a:t>How single bit half and full adders can be cascaded to make multi-bit adders.</a:t>
            </a:r>
            <a:r>
              <a:rPr lang="en-US" sz="2400" dirty="0"/>
              <a:t> </a:t>
            </a:r>
          </a:p>
          <a:p>
            <a:pPr marL="273050" indent="-273050"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E9389-E364-419D-8AEF-7943AFFA7E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/>
              <a:t>XOR Gate – Exclusive OR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657600" y="3733800"/>
          <a:ext cx="1143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054" name="Group 10"/>
          <p:cNvGrpSpPr>
            <a:grpSpLocks/>
          </p:cNvGrpSpPr>
          <p:nvPr/>
        </p:nvGrpSpPr>
        <p:grpSpPr bwMode="auto">
          <a:xfrm>
            <a:off x="1752600" y="2133600"/>
            <a:ext cx="5454650" cy="781050"/>
            <a:chOff x="1752600" y="2133600"/>
            <a:chExt cx="5454868" cy="781050"/>
          </a:xfrm>
        </p:grpSpPr>
        <p:sp>
          <p:nvSpPr>
            <p:cNvPr id="1056" name="TextBox 7"/>
            <p:cNvSpPr txBox="1">
              <a:spLocks noChangeArrowheads="1"/>
            </p:cNvSpPr>
            <p:nvPr/>
          </p:nvSpPr>
          <p:spPr bwMode="auto">
            <a:xfrm>
              <a:off x="1752600" y="2193925"/>
              <a:ext cx="338427" cy="369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X</a:t>
              </a:r>
            </a:p>
          </p:txBody>
        </p:sp>
        <p:sp>
          <p:nvSpPr>
            <p:cNvPr id="1057" name="TextBox 8"/>
            <p:cNvSpPr txBox="1">
              <a:spLocks noChangeArrowheads="1"/>
            </p:cNvSpPr>
            <p:nvPr/>
          </p:nvSpPr>
          <p:spPr bwMode="auto">
            <a:xfrm>
              <a:off x="1752600" y="2526352"/>
              <a:ext cx="338523" cy="369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Y</a:t>
              </a:r>
            </a:p>
          </p:txBody>
        </p:sp>
        <p:graphicFrame>
          <p:nvGraphicFramePr>
            <p:cNvPr id="1026" name="Object 3"/>
            <p:cNvGraphicFramePr>
              <a:graphicFrameLocks noChangeAspect="1"/>
            </p:cNvGraphicFramePr>
            <p:nvPr/>
          </p:nvGraphicFramePr>
          <p:xfrm>
            <a:off x="4765893" y="2351415"/>
            <a:ext cx="2441575" cy="344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" name="Equation" r:id="rId4" imgW="1981080" imgH="279360" progId="Equation.3">
                    <p:embed/>
                  </p:oleObj>
                </mc:Choice>
                <mc:Fallback>
                  <p:oleObj name="Equation" r:id="rId4" imgW="1981080" imgH="27936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5893" y="2351415"/>
                          <a:ext cx="2441575" cy="344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058" name="Picture 3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4712" y="2133600"/>
              <a:ext cx="2428875" cy="781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E6A67-AD67-4F8F-ADAB-575D3B0229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5E2426-BF98-394F-A31D-17EE9BDB9DCF}"/>
              </a:ext>
            </a:extLst>
          </p:cNvPr>
          <p:cNvSpPr txBox="1"/>
          <p:nvPr/>
        </p:nvSpPr>
        <p:spPr>
          <a:xfrm>
            <a:off x="1752600" y="14478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the XOR gate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/>
              <a:t>XNOR Gate – Exclusive NOR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657600" y="3733800"/>
          <a:ext cx="1143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078" name="Group 9"/>
          <p:cNvGrpSpPr>
            <a:grpSpLocks/>
          </p:cNvGrpSpPr>
          <p:nvPr/>
        </p:nvGrpSpPr>
        <p:grpSpPr bwMode="auto">
          <a:xfrm>
            <a:off x="1752600" y="2133600"/>
            <a:ext cx="5494338" cy="762000"/>
            <a:chOff x="1752600" y="2133600"/>
            <a:chExt cx="5494338" cy="762000"/>
          </a:xfrm>
        </p:grpSpPr>
        <p:sp>
          <p:nvSpPr>
            <p:cNvPr id="2080" name="TextBox 7"/>
            <p:cNvSpPr txBox="1">
              <a:spLocks noChangeArrowheads="1"/>
            </p:cNvSpPr>
            <p:nvPr/>
          </p:nvSpPr>
          <p:spPr bwMode="auto">
            <a:xfrm>
              <a:off x="1752600" y="2193925"/>
              <a:ext cx="338427" cy="369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X</a:t>
              </a:r>
            </a:p>
          </p:txBody>
        </p:sp>
        <p:sp>
          <p:nvSpPr>
            <p:cNvPr id="2081" name="TextBox 8"/>
            <p:cNvSpPr txBox="1">
              <a:spLocks noChangeArrowheads="1"/>
            </p:cNvSpPr>
            <p:nvPr/>
          </p:nvSpPr>
          <p:spPr bwMode="auto">
            <a:xfrm>
              <a:off x="1752600" y="2526352"/>
              <a:ext cx="338523" cy="369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Y</a:t>
              </a:r>
            </a:p>
          </p:txBody>
        </p:sp>
        <p:graphicFrame>
          <p:nvGraphicFramePr>
            <p:cNvPr id="2050" name="Object 3"/>
            <p:cNvGraphicFramePr>
              <a:graphicFrameLocks noChangeAspect="1"/>
            </p:cNvGraphicFramePr>
            <p:nvPr/>
          </p:nvGraphicFramePr>
          <p:xfrm>
            <a:off x="4725988" y="2319447"/>
            <a:ext cx="2520950" cy="344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0" name="Equation" r:id="rId4" imgW="2044440" imgH="279360" progId="Equation.3">
                    <p:embed/>
                  </p:oleObj>
                </mc:Choice>
                <mc:Fallback>
                  <p:oleObj name="Equation" r:id="rId4" imgW="2044440" imgH="27936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5988" y="2319447"/>
                          <a:ext cx="2520950" cy="344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082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2133600"/>
              <a:ext cx="2447925" cy="742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C1012-4B8D-40FD-ABE2-D12E31133A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C0FDC2-EEDE-0943-B84D-F12CA637334E}"/>
              </a:ext>
            </a:extLst>
          </p:cNvPr>
          <p:cNvSpPr txBox="1"/>
          <p:nvPr/>
        </p:nvSpPr>
        <p:spPr>
          <a:xfrm>
            <a:off x="1066800" y="14478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the </a:t>
            </a:r>
            <a:r>
              <a:rPr lang="en-US" dirty="0" err="1"/>
              <a:t>Xnor</a:t>
            </a:r>
            <a:r>
              <a:rPr lang="en-US" dirty="0"/>
              <a:t> gate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/>
              <a:t>Binary Addition</a:t>
            </a:r>
          </a:p>
        </p:txBody>
      </p:sp>
      <p:sp>
        <p:nvSpPr>
          <p:cNvPr id="5129" name="Content Placeholder 23"/>
          <p:cNvSpPr txBox="1">
            <a:spLocks/>
          </p:cNvSpPr>
          <p:nvPr/>
        </p:nvSpPr>
        <p:spPr bwMode="auto">
          <a:xfrm>
            <a:off x="381000" y="4116388"/>
            <a:ext cx="320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/>
              <a:t>Multiple Bit Addition:</a:t>
            </a:r>
          </a:p>
        </p:txBody>
      </p:sp>
      <p:grpSp>
        <p:nvGrpSpPr>
          <p:cNvPr id="5130" name="Group 21"/>
          <p:cNvGrpSpPr>
            <a:grpSpLocks/>
          </p:cNvGrpSpPr>
          <p:nvPr/>
        </p:nvGrpSpPr>
        <p:grpSpPr bwMode="auto">
          <a:xfrm>
            <a:off x="1371600" y="1703388"/>
            <a:ext cx="658813" cy="1878012"/>
            <a:chOff x="1143000" y="1524000"/>
            <a:chExt cx="658813" cy="1878013"/>
          </a:xfrm>
        </p:grpSpPr>
        <p:graphicFrame>
          <p:nvGraphicFramePr>
            <p:cNvPr id="5127" name="Object 2"/>
            <p:cNvGraphicFramePr>
              <a:graphicFrameLocks noChangeAspect="1"/>
            </p:cNvGraphicFramePr>
            <p:nvPr/>
          </p:nvGraphicFramePr>
          <p:xfrm>
            <a:off x="1143000" y="1524000"/>
            <a:ext cx="658813" cy="1878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0" name="Equation" r:id="rId4" imgW="330120" imgH="939600" progId="Equation.3">
                    <p:embed/>
                  </p:oleObj>
                </mc:Choice>
                <mc:Fallback>
                  <p:oleObj name="Equation" r:id="rId4" imgW="330120" imgH="9396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3000" y="1524000"/>
                          <a:ext cx="658813" cy="1878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Connector 7"/>
            <p:cNvCxnSpPr/>
            <p:nvPr/>
          </p:nvCxnSpPr>
          <p:spPr>
            <a:xfrm>
              <a:off x="1231900" y="2895601"/>
              <a:ext cx="549275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31" name="Group 20"/>
          <p:cNvGrpSpPr>
            <a:grpSpLocks/>
          </p:cNvGrpSpPr>
          <p:nvPr/>
        </p:nvGrpSpPr>
        <p:grpSpPr bwMode="auto">
          <a:xfrm>
            <a:off x="2651125" y="1703388"/>
            <a:ext cx="658813" cy="1878012"/>
            <a:chOff x="2160587" y="1524000"/>
            <a:chExt cx="658813" cy="1878013"/>
          </a:xfrm>
        </p:grpSpPr>
        <p:graphicFrame>
          <p:nvGraphicFramePr>
            <p:cNvPr id="5126" name="Object 9"/>
            <p:cNvGraphicFramePr>
              <a:graphicFrameLocks noChangeAspect="1"/>
            </p:cNvGraphicFramePr>
            <p:nvPr/>
          </p:nvGraphicFramePr>
          <p:xfrm>
            <a:off x="2160587" y="1524000"/>
            <a:ext cx="658813" cy="1878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1" name="Equation" r:id="rId6" imgW="330120" imgH="939600" progId="Equation.3">
                    <p:embed/>
                  </p:oleObj>
                </mc:Choice>
                <mc:Fallback>
                  <p:oleObj name="Equation" r:id="rId6" imgW="330120" imgH="9396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587" y="1524000"/>
                          <a:ext cx="658813" cy="1878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" name="Straight Connector 10"/>
            <p:cNvCxnSpPr/>
            <p:nvPr/>
          </p:nvCxnSpPr>
          <p:spPr>
            <a:xfrm>
              <a:off x="2249487" y="2895601"/>
              <a:ext cx="549275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32" name="Group 19"/>
          <p:cNvGrpSpPr>
            <a:grpSpLocks/>
          </p:cNvGrpSpPr>
          <p:nvPr/>
        </p:nvGrpSpPr>
        <p:grpSpPr bwMode="auto">
          <a:xfrm>
            <a:off x="3929063" y="1703388"/>
            <a:ext cx="658812" cy="1878012"/>
            <a:chOff x="3429000" y="1524000"/>
            <a:chExt cx="658813" cy="1878013"/>
          </a:xfrm>
        </p:grpSpPr>
        <p:graphicFrame>
          <p:nvGraphicFramePr>
            <p:cNvPr id="5125" name="Object 10"/>
            <p:cNvGraphicFramePr>
              <a:graphicFrameLocks noChangeAspect="1"/>
            </p:cNvGraphicFramePr>
            <p:nvPr/>
          </p:nvGraphicFramePr>
          <p:xfrm>
            <a:off x="3429000" y="1524000"/>
            <a:ext cx="658813" cy="1878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2" name="Equation" r:id="rId8" imgW="330120" imgH="939600" progId="Equation.3">
                    <p:embed/>
                  </p:oleObj>
                </mc:Choice>
                <mc:Fallback>
                  <p:oleObj name="Equation" r:id="rId8" imgW="330120" imgH="9396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9000" y="1524000"/>
                          <a:ext cx="658813" cy="1878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4" name="Straight Connector 13"/>
            <p:cNvCxnSpPr/>
            <p:nvPr/>
          </p:nvCxnSpPr>
          <p:spPr>
            <a:xfrm>
              <a:off x="3517900" y="2895601"/>
              <a:ext cx="549276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33" name="Group 25"/>
          <p:cNvGrpSpPr>
            <a:grpSpLocks/>
          </p:cNvGrpSpPr>
          <p:nvPr/>
        </p:nvGrpSpPr>
        <p:grpSpPr bwMode="auto">
          <a:xfrm>
            <a:off x="5208588" y="1524000"/>
            <a:ext cx="658812" cy="2030413"/>
            <a:chOff x="4711264" y="1447800"/>
            <a:chExt cx="658813" cy="2030412"/>
          </a:xfrm>
        </p:grpSpPr>
        <p:graphicFrame>
          <p:nvGraphicFramePr>
            <p:cNvPr id="5124" name="Object 11"/>
            <p:cNvGraphicFramePr>
              <a:graphicFrameLocks noChangeAspect="1"/>
            </p:cNvGraphicFramePr>
            <p:nvPr/>
          </p:nvGraphicFramePr>
          <p:xfrm>
            <a:off x="4711264" y="1447800"/>
            <a:ext cx="658813" cy="2030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3" name="Equation" r:id="rId10" imgW="330120" imgH="1015920" progId="Equation.3">
                    <p:embed/>
                  </p:oleObj>
                </mc:Choice>
                <mc:Fallback>
                  <p:oleObj name="Equation" r:id="rId10" imgW="330120" imgH="101592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1264" y="1447800"/>
                          <a:ext cx="658813" cy="2030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7" name="Straight Connector 16"/>
            <p:cNvCxnSpPr/>
            <p:nvPr/>
          </p:nvCxnSpPr>
          <p:spPr>
            <a:xfrm>
              <a:off x="4785876" y="2990849"/>
              <a:ext cx="547689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Line Callout 2 17"/>
          <p:cNvSpPr/>
          <p:nvPr/>
        </p:nvSpPr>
        <p:spPr>
          <a:xfrm>
            <a:off x="6477000" y="1447800"/>
            <a:ext cx="838200" cy="457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3190"/>
              <a:gd name="adj6" fmla="val -118140"/>
            </a:avLst>
          </a:prstGeom>
          <a:solidFill>
            <a:schemeClr val="bg1"/>
          </a:solidFill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Carry</a:t>
            </a:r>
          </a:p>
        </p:txBody>
      </p:sp>
      <p:grpSp>
        <p:nvGrpSpPr>
          <p:cNvPr id="5135" name="Group 29"/>
          <p:cNvGrpSpPr>
            <a:grpSpLocks/>
          </p:cNvGrpSpPr>
          <p:nvPr/>
        </p:nvGrpSpPr>
        <p:grpSpPr bwMode="auto">
          <a:xfrm>
            <a:off x="1371600" y="4191000"/>
            <a:ext cx="2989263" cy="2132013"/>
            <a:chOff x="1905000" y="3810000"/>
            <a:chExt cx="2989262" cy="2132013"/>
          </a:xfrm>
        </p:grpSpPr>
        <p:graphicFrame>
          <p:nvGraphicFramePr>
            <p:cNvPr id="5123" name="Object 12"/>
            <p:cNvGraphicFramePr>
              <a:graphicFrameLocks noChangeAspect="1"/>
            </p:cNvGraphicFramePr>
            <p:nvPr/>
          </p:nvGraphicFramePr>
          <p:xfrm>
            <a:off x="1905000" y="3810000"/>
            <a:ext cx="2989262" cy="2132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4" name="Equation" r:id="rId12" imgW="1498320" imgH="1066680" progId="Equation.3">
                    <p:embed/>
                  </p:oleObj>
                </mc:Choice>
                <mc:Fallback>
                  <p:oleObj name="Equation" r:id="rId12" imgW="1498320" imgH="106668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3810000"/>
                          <a:ext cx="2989262" cy="2132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1" name="Straight Connector 20"/>
            <p:cNvCxnSpPr/>
            <p:nvPr/>
          </p:nvCxnSpPr>
          <p:spPr>
            <a:xfrm>
              <a:off x="1957388" y="5410200"/>
              <a:ext cx="6096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328988" y="5410200"/>
              <a:ext cx="1554161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36" name="Content Placeholder 23"/>
          <p:cNvSpPr txBox="1">
            <a:spLocks/>
          </p:cNvSpPr>
          <p:nvPr/>
        </p:nvSpPr>
        <p:spPr bwMode="auto">
          <a:xfrm>
            <a:off x="457200" y="1447800"/>
            <a:ext cx="2971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/>
              <a:t>Single Bit Addition:</a:t>
            </a:r>
          </a:p>
          <a:p>
            <a:pPr>
              <a:spcBef>
                <a:spcPct val="20000"/>
              </a:spcBef>
            </a:pPr>
            <a:endParaRPr lang="en-US" sz="2400" dirty="0"/>
          </a:p>
          <a:p>
            <a:pPr>
              <a:spcBef>
                <a:spcPct val="20000"/>
              </a:spcBef>
            </a:pPr>
            <a:endParaRPr lang="en-US" sz="2000" dirty="0"/>
          </a:p>
          <a:p>
            <a:pPr>
              <a:spcBef>
                <a:spcPct val="20000"/>
              </a:spcBef>
            </a:pPr>
            <a:endParaRPr lang="en-US" sz="2000" dirty="0"/>
          </a:p>
        </p:txBody>
      </p: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5588000" y="4249738"/>
            <a:ext cx="1849438" cy="2030412"/>
            <a:chOff x="5587320" y="4249943"/>
            <a:chExt cx="1849900" cy="2030413"/>
          </a:xfrm>
        </p:grpSpPr>
        <p:graphicFrame>
          <p:nvGraphicFramePr>
            <p:cNvPr id="5122" name="Object 22"/>
            <p:cNvGraphicFramePr>
              <a:graphicFrameLocks noChangeAspect="1"/>
            </p:cNvGraphicFramePr>
            <p:nvPr/>
          </p:nvGraphicFramePr>
          <p:xfrm>
            <a:off x="5916564" y="4249943"/>
            <a:ext cx="684213" cy="2030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5" name="Equation" r:id="rId14" imgW="342720" imgH="1015920" progId="Equation.3">
                    <p:embed/>
                  </p:oleObj>
                </mc:Choice>
                <mc:Fallback>
                  <p:oleObj name="Equation" r:id="rId14" imgW="342720" imgH="101592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6564" y="4249943"/>
                          <a:ext cx="684213" cy="2030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6" name="Straight Connector 25"/>
            <p:cNvCxnSpPr/>
            <p:nvPr/>
          </p:nvCxnSpPr>
          <p:spPr bwMode="auto">
            <a:xfrm>
              <a:off x="6247885" y="5791406"/>
              <a:ext cx="366805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ular Callout 26"/>
            <p:cNvSpPr/>
            <p:nvPr/>
          </p:nvSpPr>
          <p:spPr>
            <a:xfrm>
              <a:off x="6290759" y="5823156"/>
              <a:ext cx="274706" cy="347663"/>
            </a:xfrm>
            <a:prstGeom prst="wedgeRoundRectCallout">
              <a:avLst>
                <a:gd name="adj1" fmla="val 137658"/>
                <a:gd name="adj2" fmla="val -43915"/>
                <a:gd name="adj3" fmla="val 16667"/>
              </a:avLst>
            </a:prstGeom>
            <a:noFill/>
            <a:ln w="12700">
              <a:solidFill>
                <a:srgbClr val="005B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8" name="Rounded Rectangular Callout 27"/>
            <p:cNvSpPr/>
            <p:nvPr/>
          </p:nvSpPr>
          <p:spPr>
            <a:xfrm>
              <a:off x="6290759" y="5418344"/>
              <a:ext cx="274706" cy="347662"/>
            </a:xfrm>
            <a:prstGeom prst="wedgeRoundRectCallout">
              <a:avLst>
                <a:gd name="adj1" fmla="val 137658"/>
                <a:gd name="adj2" fmla="val -43915"/>
                <a:gd name="adj3" fmla="val 16667"/>
              </a:avLst>
            </a:prstGeom>
            <a:noFill/>
            <a:ln w="12700">
              <a:solidFill>
                <a:srgbClr val="005B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9" name="Rounded Rectangular Callout 28"/>
            <p:cNvSpPr/>
            <p:nvPr/>
          </p:nvSpPr>
          <p:spPr>
            <a:xfrm>
              <a:off x="6290759" y="4943680"/>
              <a:ext cx="274706" cy="347663"/>
            </a:xfrm>
            <a:prstGeom prst="wedgeRoundRectCallout">
              <a:avLst>
                <a:gd name="adj1" fmla="val 137658"/>
                <a:gd name="adj2" fmla="val -43915"/>
                <a:gd name="adj3" fmla="val 16667"/>
              </a:avLst>
            </a:prstGeom>
            <a:noFill/>
            <a:ln w="12700">
              <a:solidFill>
                <a:srgbClr val="005B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0" name="Rounded Rectangular Callout 29"/>
            <p:cNvSpPr/>
            <p:nvPr/>
          </p:nvSpPr>
          <p:spPr>
            <a:xfrm>
              <a:off x="6336807" y="4683330"/>
              <a:ext cx="182609" cy="228600"/>
            </a:xfrm>
            <a:prstGeom prst="wedgeRoundRectCallout">
              <a:avLst>
                <a:gd name="adj1" fmla="val 118791"/>
                <a:gd name="adj2" fmla="val -100519"/>
                <a:gd name="adj3" fmla="val 16667"/>
              </a:avLst>
            </a:prstGeom>
            <a:noFill/>
            <a:ln w="12700">
              <a:solidFill>
                <a:srgbClr val="005B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1" name="Rounded Rectangular Callout 30"/>
            <p:cNvSpPr/>
            <p:nvPr/>
          </p:nvSpPr>
          <p:spPr>
            <a:xfrm flipH="1">
              <a:off x="5992234" y="4683330"/>
              <a:ext cx="184196" cy="228600"/>
            </a:xfrm>
            <a:prstGeom prst="wedgeRoundRectCallout">
              <a:avLst>
                <a:gd name="adj1" fmla="val 118791"/>
                <a:gd name="adj2" fmla="val -100519"/>
                <a:gd name="adj3" fmla="val 16667"/>
              </a:avLst>
            </a:prstGeom>
            <a:noFill/>
            <a:ln w="12700">
              <a:solidFill>
                <a:srgbClr val="005B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147" name="TextBox 40"/>
            <p:cNvSpPr txBox="1">
              <a:spLocks noChangeArrowheads="1"/>
            </p:cNvSpPr>
            <p:nvPr/>
          </p:nvSpPr>
          <p:spPr bwMode="auto">
            <a:xfrm>
              <a:off x="6373764" y="4260339"/>
              <a:ext cx="43794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FF0000"/>
                  </a:solidFill>
                </a:rPr>
                <a:t>C</a:t>
              </a:r>
              <a:r>
                <a:rPr lang="en-US" sz="1600" baseline="-25000">
                  <a:solidFill>
                    <a:srgbClr val="FF0000"/>
                  </a:solidFill>
                </a:rPr>
                <a:t>in</a:t>
              </a:r>
              <a:endParaRPr lang="en-US" sz="1600">
                <a:solidFill>
                  <a:srgbClr val="FF0000"/>
                </a:solidFill>
              </a:endParaRPr>
            </a:p>
          </p:txBody>
        </p:sp>
        <p:sp>
          <p:nvSpPr>
            <p:cNvPr id="5148" name="TextBox 41"/>
            <p:cNvSpPr txBox="1">
              <a:spLocks noChangeArrowheads="1"/>
            </p:cNvSpPr>
            <p:nvPr/>
          </p:nvSpPr>
          <p:spPr bwMode="auto">
            <a:xfrm>
              <a:off x="5587320" y="4261056"/>
              <a:ext cx="524006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FF0000"/>
                  </a:solidFill>
                </a:rPr>
                <a:t>C</a:t>
              </a:r>
              <a:r>
                <a:rPr lang="en-US" sz="1600" baseline="-25000">
                  <a:solidFill>
                    <a:srgbClr val="FF0000"/>
                  </a:solidFill>
                </a:rPr>
                <a:t>out</a:t>
              </a:r>
              <a:endParaRPr lang="en-US" sz="1600">
                <a:solidFill>
                  <a:srgbClr val="FF0000"/>
                </a:solidFill>
              </a:endParaRPr>
            </a:p>
          </p:txBody>
        </p:sp>
        <p:sp>
          <p:nvSpPr>
            <p:cNvPr id="5149" name="TextBox 42"/>
            <p:cNvSpPr txBox="1">
              <a:spLocks noChangeArrowheads="1"/>
            </p:cNvSpPr>
            <p:nvPr/>
          </p:nvSpPr>
          <p:spPr bwMode="auto">
            <a:xfrm>
              <a:off x="6830964" y="4798802"/>
              <a:ext cx="3209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5150" name="TextBox 43"/>
            <p:cNvSpPr txBox="1">
              <a:spLocks noChangeArrowheads="1"/>
            </p:cNvSpPr>
            <p:nvPr/>
          </p:nvSpPr>
          <p:spPr bwMode="auto">
            <a:xfrm>
              <a:off x="6830964" y="5273254"/>
              <a:ext cx="3209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5151" name="TextBox 44"/>
            <p:cNvSpPr txBox="1">
              <a:spLocks noChangeArrowheads="1"/>
            </p:cNvSpPr>
            <p:nvPr/>
          </p:nvSpPr>
          <p:spPr bwMode="auto">
            <a:xfrm>
              <a:off x="6830964" y="5680132"/>
              <a:ext cx="60625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FF0000"/>
                  </a:solidFill>
                </a:rPr>
                <a:t>Sum</a:t>
              </a:r>
            </a:p>
          </p:txBody>
        </p:sp>
      </p:grpSp>
      <p:sp>
        <p:nvSpPr>
          <p:cNvPr id="37" name="L-Shape 36"/>
          <p:cNvSpPr/>
          <p:nvPr/>
        </p:nvSpPr>
        <p:spPr>
          <a:xfrm rot="5400000" flipV="1">
            <a:off x="2628900" y="5130800"/>
            <a:ext cx="1600200" cy="609600"/>
          </a:xfrm>
          <a:prstGeom prst="corner">
            <a:avLst>
              <a:gd name="adj1" fmla="val 59310"/>
              <a:gd name="adj2" fmla="val 45862"/>
            </a:avLst>
          </a:prstGeom>
          <a:solidFill>
            <a:srgbClr val="0000FF">
              <a:alpha val="20000"/>
            </a:srgbClr>
          </a:solidFill>
          <a:ln w="12700">
            <a:solidFill>
              <a:srgbClr val="FF1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L-Shape 37"/>
          <p:cNvSpPr>
            <a:spLocks noChangeAspect="1"/>
          </p:cNvSpPr>
          <p:nvPr/>
        </p:nvSpPr>
        <p:spPr>
          <a:xfrm rot="5400000" flipV="1">
            <a:off x="5524500" y="4381500"/>
            <a:ext cx="1981200" cy="1752600"/>
          </a:xfrm>
          <a:prstGeom prst="corner">
            <a:avLst>
              <a:gd name="adj1" fmla="val 67197"/>
              <a:gd name="adj2" fmla="val 41615"/>
            </a:avLst>
          </a:prstGeom>
          <a:solidFill>
            <a:srgbClr val="0000FF">
              <a:alpha val="20000"/>
            </a:srgbClr>
          </a:solidFill>
          <a:ln w="12700">
            <a:solidFill>
              <a:srgbClr val="FF1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B2707-5741-4014-96FE-A6E33DF152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59259E-6 C 0.01302 -0.02268 0.02622 -0.04537 0.04653 -0.06504 C 0.06701 -0.08472 0.09635 -0.1074 0.12188 -0.11782 C 0.14757 -0.12824 0.17309 -0.13472 0.2 -0.12708 C 0.22691 -0.11944 0.26372 -0.09213 0.28316 -0.07176 C 0.3026 -0.05139 0.3099 -0.01898 0.31684 -0.00509 " pathEditMode="relative" rAng="0" ptsTypes="aaaaaa">
                                      <p:cBhvr>
                                        <p:cTn id="1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33" y="-673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/>
              <a:t>There are Two Types of Adders</a:t>
            </a:r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Half Adder</a:t>
            </a:r>
          </a:p>
        </p:txBody>
      </p:sp>
      <p:sp>
        <p:nvSpPr>
          <p:cNvPr id="28676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482725"/>
          </a:xfrm>
        </p:spPr>
        <p:txBody>
          <a:bodyPr/>
          <a:lstStyle/>
          <a:p>
            <a:pPr eaLnBrk="1" hangingPunct="1"/>
            <a:r>
              <a:rPr lang="en-US"/>
              <a:t>2 Inputs (A &amp; B)</a:t>
            </a:r>
          </a:p>
          <a:p>
            <a:pPr eaLnBrk="1" hangingPunct="1"/>
            <a:r>
              <a:rPr lang="en-US"/>
              <a:t>2 Outputs (Sum &amp; C</a:t>
            </a:r>
            <a:r>
              <a:rPr lang="en-US" baseline="-25000"/>
              <a:t>out</a:t>
            </a:r>
            <a:r>
              <a:rPr lang="en-US"/>
              <a:t>)</a:t>
            </a:r>
          </a:p>
          <a:p>
            <a:pPr eaLnBrk="1" hangingPunct="1"/>
            <a:r>
              <a:rPr lang="en-US"/>
              <a:t>Used for LSB only</a:t>
            </a:r>
          </a:p>
          <a:p>
            <a:pPr eaLnBrk="1" hangingPunct="1"/>
            <a:endParaRPr lang="en-US"/>
          </a:p>
        </p:txBody>
      </p:sp>
      <p:sp>
        <p:nvSpPr>
          <p:cNvPr id="28677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Full Adder</a:t>
            </a:r>
          </a:p>
        </p:txBody>
      </p:sp>
      <p:sp>
        <p:nvSpPr>
          <p:cNvPr id="28678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330325"/>
          </a:xfrm>
        </p:spPr>
        <p:txBody>
          <a:bodyPr/>
          <a:lstStyle/>
          <a:p>
            <a:pPr eaLnBrk="1" hangingPunct="1"/>
            <a:r>
              <a:rPr lang="en-US"/>
              <a:t>3 Inputs (A, B, C</a:t>
            </a:r>
            <a:r>
              <a:rPr lang="en-US" baseline="-25000"/>
              <a:t>in</a:t>
            </a:r>
            <a:r>
              <a:rPr lang="en-US"/>
              <a:t>)</a:t>
            </a:r>
          </a:p>
          <a:p>
            <a:pPr eaLnBrk="1" hangingPunct="1"/>
            <a:r>
              <a:rPr lang="en-US"/>
              <a:t>2 Outputs (Sum &amp; C</a:t>
            </a:r>
            <a:r>
              <a:rPr lang="en-US" baseline="-25000"/>
              <a:t>out</a:t>
            </a:r>
            <a:r>
              <a:rPr lang="en-US"/>
              <a:t>)</a:t>
            </a:r>
          </a:p>
          <a:p>
            <a:pPr eaLnBrk="1" hangingPunct="1"/>
            <a:r>
              <a:rPr lang="en-US"/>
              <a:t>Used for all other bits</a:t>
            </a:r>
          </a:p>
          <a:p>
            <a:pPr eaLnBrk="1" hangingPunct="1"/>
            <a:endParaRPr lang="en-US"/>
          </a:p>
        </p:txBody>
      </p:sp>
      <p:grpSp>
        <p:nvGrpSpPr>
          <p:cNvPr id="28679" name="Group 29"/>
          <p:cNvGrpSpPr>
            <a:grpSpLocks/>
          </p:cNvGrpSpPr>
          <p:nvPr/>
        </p:nvGrpSpPr>
        <p:grpSpPr bwMode="auto">
          <a:xfrm>
            <a:off x="4724400" y="4038600"/>
            <a:ext cx="3675063" cy="1752600"/>
            <a:chOff x="4876800" y="4038600"/>
            <a:chExt cx="3675063" cy="17526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638800" y="4038600"/>
              <a:ext cx="1905000" cy="17526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Full Adder</a:t>
              </a: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 rot="10800000">
              <a:off x="5273675" y="4383088"/>
              <a:ext cx="365125" cy="1587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auto">
            <a:xfrm rot="10800000">
              <a:off x="5273675" y="4916488"/>
              <a:ext cx="365125" cy="1587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auto">
            <a:xfrm rot="10800000">
              <a:off x="5273675" y="5483225"/>
              <a:ext cx="365125" cy="1588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95" name="TextBox 45"/>
            <p:cNvSpPr txBox="1">
              <a:spLocks noChangeArrowheads="1"/>
            </p:cNvSpPr>
            <p:nvPr/>
          </p:nvSpPr>
          <p:spPr bwMode="auto">
            <a:xfrm>
              <a:off x="4876800" y="4176713"/>
              <a:ext cx="466725" cy="1465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  <a:p>
              <a:pPr eaLnBrk="1" hangingPunct="1"/>
              <a:endParaRPr lang="en-US"/>
            </a:p>
            <a:p>
              <a:pPr eaLnBrk="1" hangingPunct="1"/>
              <a:r>
                <a:rPr lang="en-US"/>
                <a:t>B</a:t>
              </a:r>
            </a:p>
            <a:p>
              <a:pPr eaLnBrk="1" hangingPunct="1"/>
              <a:endParaRPr lang="en-US"/>
            </a:p>
            <a:p>
              <a:pPr eaLnBrk="1" hangingPunct="1"/>
              <a:r>
                <a:rPr lang="en-US"/>
                <a:t>C</a:t>
              </a:r>
              <a:r>
                <a:rPr lang="en-US" baseline="-25000"/>
                <a:t>in</a:t>
              </a:r>
            </a:p>
          </p:txBody>
        </p:sp>
        <p:grpSp>
          <p:nvGrpSpPr>
            <p:cNvPr id="28696" name="Group 47"/>
            <p:cNvGrpSpPr>
              <a:grpSpLocks/>
            </p:cNvGrpSpPr>
            <p:nvPr/>
          </p:nvGrpSpPr>
          <p:grpSpPr bwMode="auto">
            <a:xfrm>
              <a:off x="7543800" y="4453235"/>
              <a:ext cx="1008063" cy="915398"/>
              <a:chOff x="7620113" y="2944504"/>
              <a:chExt cx="1008107" cy="915398"/>
            </a:xfrm>
          </p:grpSpPr>
          <p:cxnSp>
            <p:nvCxnSpPr>
              <p:cNvPr id="19" name="Straight Connector 7"/>
              <p:cNvCxnSpPr/>
              <p:nvPr/>
            </p:nvCxnSpPr>
            <p:spPr>
              <a:xfrm rot="10800000">
                <a:off x="7620113" y="3123594"/>
                <a:ext cx="365141" cy="1588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10800000">
                <a:off x="7620113" y="3671282"/>
                <a:ext cx="365141" cy="1587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699" name="TextBox 46"/>
              <p:cNvSpPr txBox="1">
                <a:spLocks noChangeArrowheads="1"/>
              </p:cNvSpPr>
              <p:nvPr/>
            </p:nvSpPr>
            <p:spPr bwMode="auto">
              <a:xfrm>
                <a:off x="7974141" y="2944504"/>
                <a:ext cx="654079" cy="9153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Sum</a:t>
                </a:r>
              </a:p>
              <a:p>
                <a:pPr eaLnBrk="1" hangingPunct="1"/>
                <a:endParaRPr lang="en-US"/>
              </a:p>
              <a:p>
                <a:pPr eaLnBrk="1" hangingPunct="1"/>
                <a:r>
                  <a:rPr lang="en-US"/>
                  <a:t>C</a:t>
                </a:r>
                <a:r>
                  <a:rPr lang="en-US" baseline="-25000"/>
                  <a:t>out</a:t>
                </a:r>
              </a:p>
            </p:txBody>
          </p:sp>
        </p:grpSp>
      </p:grpSp>
      <p:grpSp>
        <p:nvGrpSpPr>
          <p:cNvPr id="28680" name="Group 30"/>
          <p:cNvGrpSpPr>
            <a:grpSpLocks/>
          </p:cNvGrpSpPr>
          <p:nvPr/>
        </p:nvGrpSpPr>
        <p:grpSpPr bwMode="auto">
          <a:xfrm>
            <a:off x="533400" y="4038600"/>
            <a:ext cx="3598863" cy="1752600"/>
            <a:chOff x="533400" y="4114800"/>
            <a:chExt cx="3598863" cy="1752600"/>
          </a:xfrm>
        </p:grpSpPr>
        <p:sp>
          <p:nvSpPr>
            <p:cNvPr id="23" name="Rectangle 22"/>
            <p:cNvSpPr/>
            <p:nvPr/>
          </p:nvSpPr>
          <p:spPr bwMode="auto">
            <a:xfrm>
              <a:off x="1219200" y="4114800"/>
              <a:ext cx="1905000" cy="17526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Half  Adder</a:t>
              </a:r>
            </a:p>
          </p:txBody>
        </p:sp>
        <p:grpSp>
          <p:nvGrpSpPr>
            <p:cNvPr id="28683" name="Group 28"/>
            <p:cNvGrpSpPr>
              <a:grpSpLocks/>
            </p:cNvGrpSpPr>
            <p:nvPr/>
          </p:nvGrpSpPr>
          <p:grpSpPr bwMode="auto">
            <a:xfrm>
              <a:off x="533400" y="4529435"/>
              <a:ext cx="685800" cy="923330"/>
              <a:chOff x="533400" y="4252436"/>
              <a:chExt cx="685800" cy="923330"/>
            </a:xfrm>
          </p:grpSpPr>
          <p:cxnSp>
            <p:nvCxnSpPr>
              <p:cNvPr id="29" name="Straight Connector 28"/>
              <p:cNvCxnSpPr/>
              <p:nvPr/>
            </p:nvCxnSpPr>
            <p:spPr bwMode="auto">
              <a:xfrm rot="10800000">
                <a:off x="854075" y="4458514"/>
                <a:ext cx="365125" cy="1587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auto">
              <a:xfrm rot="10800000">
                <a:off x="854075" y="4993501"/>
                <a:ext cx="365125" cy="1588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690" name="TextBox 45"/>
              <p:cNvSpPr txBox="1">
                <a:spLocks noChangeArrowheads="1"/>
              </p:cNvSpPr>
              <p:nvPr/>
            </p:nvSpPr>
            <p:spPr bwMode="auto">
              <a:xfrm>
                <a:off x="533400" y="4252436"/>
                <a:ext cx="338554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A</a:t>
                </a:r>
              </a:p>
              <a:p>
                <a:pPr eaLnBrk="1" hangingPunct="1"/>
                <a:endParaRPr lang="en-US"/>
              </a:p>
              <a:p>
                <a:pPr eaLnBrk="1" hangingPunct="1"/>
                <a:r>
                  <a:rPr lang="en-US"/>
                  <a:t>B</a:t>
                </a:r>
              </a:p>
            </p:txBody>
          </p:sp>
        </p:grpSp>
        <p:grpSp>
          <p:nvGrpSpPr>
            <p:cNvPr id="28684" name="Group 47"/>
            <p:cNvGrpSpPr>
              <a:grpSpLocks/>
            </p:cNvGrpSpPr>
            <p:nvPr/>
          </p:nvGrpSpPr>
          <p:grpSpPr bwMode="auto">
            <a:xfrm>
              <a:off x="3124200" y="4529435"/>
              <a:ext cx="1008063" cy="915398"/>
              <a:chOff x="7620113" y="2944504"/>
              <a:chExt cx="1008107" cy="915398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10800000">
                <a:off x="7620113" y="3123594"/>
                <a:ext cx="365141" cy="1588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0800000">
                <a:off x="7620113" y="3671282"/>
                <a:ext cx="365141" cy="1587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687" name="TextBox 46"/>
              <p:cNvSpPr txBox="1">
                <a:spLocks noChangeArrowheads="1"/>
              </p:cNvSpPr>
              <p:nvPr/>
            </p:nvSpPr>
            <p:spPr bwMode="auto">
              <a:xfrm>
                <a:off x="7974141" y="2944504"/>
                <a:ext cx="654079" cy="9153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Sum</a:t>
                </a:r>
              </a:p>
              <a:p>
                <a:pPr eaLnBrk="1" hangingPunct="1"/>
                <a:endParaRPr lang="en-US"/>
              </a:p>
              <a:p>
                <a:pPr eaLnBrk="1" hangingPunct="1"/>
                <a:r>
                  <a:rPr lang="en-US"/>
                  <a:t>C</a:t>
                </a:r>
                <a:r>
                  <a:rPr lang="en-US" baseline="-25000"/>
                  <a:t>out</a:t>
                </a:r>
              </a:p>
            </p:txBody>
          </p:sp>
        </p:grp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73E59-D1AC-4050-9FF8-63BED65248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/>
              <a:t>Half Adder – Design</a:t>
            </a:r>
          </a:p>
        </p:txBody>
      </p:sp>
      <p:graphicFrame>
        <p:nvGraphicFramePr>
          <p:cNvPr id="6146" name="Object 78"/>
          <p:cNvGraphicFramePr>
            <a:graphicFrameLocks noChangeAspect="1"/>
          </p:cNvGraphicFramePr>
          <p:nvPr/>
        </p:nvGraphicFramePr>
        <p:xfrm>
          <a:off x="4419600" y="2286000"/>
          <a:ext cx="3327400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4" imgW="2222280" imgH="812520" progId="Equation.3">
                  <p:embed/>
                </p:oleObj>
              </mc:Choice>
              <mc:Fallback>
                <p:oleObj name="Equation" r:id="rId4" imgW="2222280" imgH="812520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286000"/>
                        <a:ext cx="3327400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752600"/>
          <a:ext cx="292576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Sum</a:t>
                      </a:r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400" b="0" baseline="-25000" dirty="0" err="1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sz="2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20DDC-B9ED-4933-A57F-014B543F197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77">
            <a:extLst>
              <a:ext uri="{FF2B5EF4-FFF2-40B4-BE49-F238E27FC236}">
                <a16:creationId xmlns:a16="http://schemas.microsoft.com/office/drawing/2014/main" id="{A5127F5B-01EE-364A-8B76-412D6560F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267200"/>
            <a:ext cx="3048000" cy="2083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/>
              <a:t>Full Adder – Design of </a:t>
            </a:r>
            <a:r>
              <a:rPr lang="en-US" dirty="0" err="1"/>
              <a:t>C</a:t>
            </a:r>
            <a:r>
              <a:rPr lang="en-US" baseline="-25000" dirty="0" err="1"/>
              <a:t>out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602288" y="1828800"/>
          <a:ext cx="1663701" cy="2925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9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V</a:t>
                      </a:r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170" name="Object 8"/>
          <p:cNvGraphicFramePr>
            <a:graphicFrameLocks noChangeAspect="1"/>
          </p:cNvGraphicFramePr>
          <p:nvPr/>
        </p:nvGraphicFramePr>
        <p:xfrm>
          <a:off x="6181725" y="1828800"/>
          <a:ext cx="306388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1" name="Equation" r:id="rId4" imgW="279360" imgH="317160" progId="Equation.3">
                  <p:embed/>
                </p:oleObj>
              </mc:Choice>
              <mc:Fallback>
                <p:oleObj name="Equation" r:id="rId4" imgW="279360" imgH="3171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1725" y="1828800"/>
                        <a:ext cx="306388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6773863" y="1878013"/>
          <a:ext cx="290512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2" name="Equation" r:id="rId6" imgW="266400" imgH="266400" progId="Equation.3">
                  <p:embed/>
                </p:oleObj>
              </mc:Choice>
              <mc:Fallback>
                <p:oleObj name="Equation" r:id="rId6" imgW="266400" imgH="266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863" y="1878013"/>
                        <a:ext cx="290512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2"/>
          <p:cNvGraphicFramePr>
            <a:graphicFrameLocks noChangeAspect="1"/>
          </p:cNvGraphicFramePr>
          <p:nvPr/>
        </p:nvGraphicFramePr>
        <p:xfrm>
          <a:off x="5526088" y="2347913"/>
          <a:ext cx="38893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3" name="Equation" r:id="rId8" imgW="355320" imgH="266400" progId="Equation.3">
                  <p:embed/>
                </p:oleObj>
              </mc:Choice>
              <mc:Fallback>
                <p:oleObj name="Equation" r:id="rId8" imgW="355320" imgH="26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088" y="2347913"/>
                        <a:ext cx="388937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15"/>
          <p:cNvGraphicFramePr>
            <a:graphicFrameLocks noChangeAspect="1"/>
          </p:cNvGraphicFramePr>
          <p:nvPr/>
        </p:nvGraphicFramePr>
        <p:xfrm>
          <a:off x="5526088" y="3724275"/>
          <a:ext cx="388937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4" name="Equation" r:id="rId10" imgW="355320" imgH="203040" progId="Equation.3">
                  <p:embed/>
                </p:oleObj>
              </mc:Choice>
              <mc:Fallback>
                <p:oleObj name="Equation" r:id="rId10" imgW="35532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088" y="3724275"/>
                        <a:ext cx="388937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16"/>
          <p:cNvGraphicFramePr>
            <a:graphicFrameLocks noChangeAspect="1"/>
          </p:cNvGraphicFramePr>
          <p:nvPr/>
        </p:nvGraphicFramePr>
        <p:xfrm>
          <a:off x="5526088" y="4254500"/>
          <a:ext cx="388937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5" name="Equation" r:id="rId12" imgW="355320" imgH="266400" progId="Equation.3">
                  <p:embed/>
                </p:oleObj>
              </mc:Choice>
              <mc:Fallback>
                <p:oleObj name="Equation" r:id="rId12" imgW="355320" imgH="2664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088" y="4254500"/>
                        <a:ext cx="388937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10"/>
          <p:cNvGraphicFramePr>
            <a:graphicFrameLocks noChangeAspect="1"/>
          </p:cNvGraphicFramePr>
          <p:nvPr/>
        </p:nvGraphicFramePr>
        <p:xfrm>
          <a:off x="5519738" y="3044825"/>
          <a:ext cx="3873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6" name="Equation" r:id="rId14" imgW="355320" imgH="266400" progId="Equation.3">
                  <p:embed/>
                </p:oleObj>
              </mc:Choice>
              <mc:Fallback>
                <p:oleObj name="Equation" r:id="rId14" imgW="355320" imgH="266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738" y="3044825"/>
                        <a:ext cx="3873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Line Callout 2 10"/>
          <p:cNvSpPr/>
          <p:nvPr/>
        </p:nvSpPr>
        <p:spPr bwMode="auto">
          <a:xfrm flipH="1">
            <a:off x="6043613" y="3533775"/>
            <a:ext cx="1146175" cy="533400"/>
          </a:xfrm>
          <a:prstGeom prst="borderCallout2">
            <a:avLst>
              <a:gd name="adj1" fmla="val 87069"/>
              <a:gd name="adj2" fmla="val 102696"/>
              <a:gd name="adj3" fmla="val 87480"/>
              <a:gd name="adj4" fmla="val 121624"/>
              <a:gd name="adj5" fmla="val 131155"/>
              <a:gd name="adj6" fmla="val 15561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7176" name="Object 30"/>
          <p:cNvGraphicFramePr>
            <a:graphicFrameLocks noChangeAspect="1"/>
          </p:cNvGraphicFramePr>
          <p:nvPr/>
        </p:nvGraphicFramePr>
        <p:xfrm>
          <a:off x="4903788" y="4098925"/>
          <a:ext cx="454025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7" name="Equation" r:id="rId16" imgW="355320" imgH="203040" progId="Equation.3">
                  <p:embed/>
                </p:oleObj>
              </mc:Choice>
              <mc:Fallback>
                <p:oleObj name="Equation" r:id="rId16" imgW="355320" imgH="2030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8" y="4098925"/>
                        <a:ext cx="454025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Line Callout 2 12"/>
          <p:cNvSpPr/>
          <p:nvPr/>
        </p:nvSpPr>
        <p:spPr bwMode="auto">
          <a:xfrm flipH="1">
            <a:off x="6669088" y="3543300"/>
            <a:ext cx="533400" cy="1143000"/>
          </a:xfrm>
          <a:prstGeom prst="borderCallout2">
            <a:avLst>
              <a:gd name="adj1" fmla="val 70679"/>
              <a:gd name="adj2" fmla="val -161"/>
              <a:gd name="adj3" fmla="val 70700"/>
              <a:gd name="adj4" fmla="val -42278"/>
              <a:gd name="adj5" fmla="val 80814"/>
              <a:gd name="adj6" fmla="val -8104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Line Callout 2 13"/>
          <p:cNvSpPr/>
          <p:nvPr/>
        </p:nvSpPr>
        <p:spPr bwMode="auto">
          <a:xfrm flipH="1">
            <a:off x="6669088" y="2879725"/>
            <a:ext cx="533400" cy="1182688"/>
          </a:xfrm>
          <a:prstGeom prst="borderCallout2">
            <a:avLst>
              <a:gd name="adj1" fmla="val 11508"/>
              <a:gd name="adj2" fmla="val -161"/>
              <a:gd name="adj3" fmla="val 11529"/>
              <a:gd name="adj4" fmla="val -36425"/>
              <a:gd name="adj5" fmla="val 20136"/>
              <a:gd name="adj6" fmla="val -7435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7177" name="Object 11"/>
          <p:cNvGraphicFramePr>
            <a:graphicFrameLocks noChangeAspect="1"/>
          </p:cNvGraphicFramePr>
          <p:nvPr/>
        </p:nvGraphicFramePr>
        <p:xfrm>
          <a:off x="7705725" y="2992438"/>
          <a:ext cx="55086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8" name="Equation" r:id="rId18" imgW="431640" imgH="266400" progId="Equation.3">
                  <p:embed/>
                </p:oleObj>
              </mc:Choice>
              <mc:Fallback>
                <p:oleObj name="Equation" r:id="rId18" imgW="431640" imgH="266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5725" y="2992438"/>
                        <a:ext cx="55086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3"/>
          <p:cNvGraphicFramePr>
            <a:graphicFrameLocks noChangeAspect="1"/>
          </p:cNvGraphicFramePr>
          <p:nvPr/>
        </p:nvGraphicFramePr>
        <p:xfrm>
          <a:off x="7723188" y="4327525"/>
          <a:ext cx="5826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9" name="Equation" r:id="rId20" imgW="457200" imgH="266400" progId="Equation.3">
                  <p:embed/>
                </p:oleObj>
              </mc:Choice>
              <mc:Fallback>
                <p:oleObj name="Equation" r:id="rId20" imgW="457200" imgH="266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3188" y="4327525"/>
                        <a:ext cx="5826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09600" y="1752600"/>
          <a:ext cx="356552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9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400" b="0" baseline="-25000" dirty="0" err="1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Sum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400" b="0" baseline="-25000" dirty="0" err="1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sz="2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179" name="Object 7"/>
          <p:cNvGraphicFramePr>
            <a:graphicFrameLocks noChangeAspect="1"/>
          </p:cNvGraphicFramePr>
          <p:nvPr/>
        </p:nvGraphicFramePr>
        <p:xfrm>
          <a:off x="5154613" y="5368925"/>
          <a:ext cx="31623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0" name="Equation" r:id="rId22" imgW="2095200" imgH="279360" progId="Equation.3">
                  <p:embed/>
                </p:oleObj>
              </mc:Choice>
              <mc:Fallback>
                <p:oleObj name="Equation" r:id="rId22" imgW="2095200" imgH="2793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4613" y="5368925"/>
                        <a:ext cx="31623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D3BE5-0318-453E-8F0B-21624F81468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/>
              <a:t>Full Adder – Design of Sum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752600"/>
          <a:ext cx="356552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9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400" b="0" baseline="-25000" dirty="0" err="1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Sum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400" b="0" baseline="-25000" dirty="0" err="1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sz="2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575300" y="1825625"/>
          <a:ext cx="1663701" cy="2925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9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V</a:t>
                      </a:r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194" name="Object 8"/>
          <p:cNvGraphicFramePr>
            <a:graphicFrameLocks noChangeAspect="1"/>
          </p:cNvGraphicFramePr>
          <p:nvPr/>
        </p:nvGraphicFramePr>
        <p:xfrm>
          <a:off x="6129338" y="1804988"/>
          <a:ext cx="30638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3" name="Equation" r:id="rId4" imgW="279360" imgH="317160" progId="Equation.3">
                  <p:embed/>
                </p:oleObj>
              </mc:Choice>
              <mc:Fallback>
                <p:oleObj name="Equation" r:id="rId4" imgW="279360" imgH="3171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338" y="1804988"/>
                        <a:ext cx="306387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9"/>
          <p:cNvGraphicFramePr>
            <a:graphicFrameLocks noChangeAspect="1"/>
          </p:cNvGraphicFramePr>
          <p:nvPr/>
        </p:nvGraphicFramePr>
        <p:xfrm>
          <a:off x="6746875" y="1874838"/>
          <a:ext cx="290513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4" name="Equation" r:id="rId6" imgW="266400" imgH="266400" progId="Equation.3">
                  <p:embed/>
                </p:oleObj>
              </mc:Choice>
              <mc:Fallback>
                <p:oleObj name="Equation" r:id="rId6" imgW="266400" imgH="266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75" y="1874838"/>
                        <a:ext cx="290513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2"/>
          <p:cNvGraphicFramePr>
            <a:graphicFrameLocks noChangeAspect="1"/>
          </p:cNvGraphicFramePr>
          <p:nvPr/>
        </p:nvGraphicFramePr>
        <p:xfrm>
          <a:off x="5499100" y="2344738"/>
          <a:ext cx="388938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5" name="Equation" r:id="rId8" imgW="355320" imgH="266400" progId="Equation.3">
                  <p:embed/>
                </p:oleObj>
              </mc:Choice>
              <mc:Fallback>
                <p:oleObj name="Equation" r:id="rId8" imgW="355320" imgH="26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100" y="2344738"/>
                        <a:ext cx="388938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15"/>
          <p:cNvGraphicFramePr>
            <a:graphicFrameLocks noChangeAspect="1"/>
          </p:cNvGraphicFramePr>
          <p:nvPr/>
        </p:nvGraphicFramePr>
        <p:xfrm>
          <a:off x="5499100" y="3721100"/>
          <a:ext cx="388938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6" name="Equation" r:id="rId10" imgW="355320" imgH="203040" progId="Equation.3">
                  <p:embed/>
                </p:oleObj>
              </mc:Choice>
              <mc:Fallback>
                <p:oleObj name="Equation" r:id="rId10" imgW="35532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100" y="3721100"/>
                        <a:ext cx="388938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16"/>
          <p:cNvGraphicFramePr>
            <a:graphicFrameLocks noChangeAspect="1"/>
          </p:cNvGraphicFramePr>
          <p:nvPr/>
        </p:nvGraphicFramePr>
        <p:xfrm>
          <a:off x="5499100" y="4251325"/>
          <a:ext cx="3889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7" name="Equation" r:id="rId12" imgW="355320" imgH="266400" progId="Equation.3">
                  <p:embed/>
                </p:oleObj>
              </mc:Choice>
              <mc:Fallback>
                <p:oleObj name="Equation" r:id="rId12" imgW="355320" imgH="2664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100" y="4251325"/>
                        <a:ext cx="38893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10"/>
          <p:cNvGraphicFramePr>
            <a:graphicFrameLocks noChangeAspect="1"/>
          </p:cNvGraphicFramePr>
          <p:nvPr/>
        </p:nvGraphicFramePr>
        <p:xfrm>
          <a:off x="5492750" y="3041650"/>
          <a:ext cx="3873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8" name="Equation" r:id="rId14" imgW="355320" imgH="266400" progId="Equation.3">
                  <p:embed/>
                </p:oleObj>
              </mc:Choice>
              <mc:Fallback>
                <p:oleObj name="Equation" r:id="rId14" imgW="355320" imgH="266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0" y="3041650"/>
                        <a:ext cx="3873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6651625" y="2263775"/>
            <a:ext cx="533400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003925" y="2911475"/>
            <a:ext cx="533400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651625" y="3540125"/>
            <a:ext cx="533400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003925" y="4187825"/>
            <a:ext cx="533400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8200" name="Object 7"/>
          <p:cNvGraphicFramePr>
            <a:graphicFrameLocks noChangeAspect="1"/>
          </p:cNvGraphicFramePr>
          <p:nvPr/>
        </p:nvGraphicFramePr>
        <p:xfrm>
          <a:off x="4506913" y="5329238"/>
          <a:ext cx="46434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9" name="Equation" r:id="rId16" imgW="3720960" imgH="317160" progId="Equation.3">
                  <p:embed/>
                </p:oleObj>
              </mc:Choice>
              <mc:Fallback>
                <p:oleObj name="Equation" r:id="rId16" imgW="3720960" imgH="3171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6913" y="5329238"/>
                        <a:ext cx="46434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66800" y="6172200"/>
            <a:ext cx="686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K-Mapping did NOT help us simplify . . . Let’s try Boolean algebra.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41035-6783-4922-AF6A-19976B458F0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170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PLTW - Master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LTW - Master - Theme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PLTW - Master</Template>
  <TotalTime>115</TotalTime>
  <Words>1316</Words>
  <Application>Microsoft Macintosh PowerPoint</Application>
  <PresentationFormat>On-screen Show (4:3)</PresentationFormat>
  <Paragraphs>368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Symbol</vt:lpstr>
      <vt:lpstr>PLTW - Master</vt:lpstr>
      <vt:lpstr>PLTW - Master - Theme</vt:lpstr>
      <vt:lpstr>Equation</vt:lpstr>
      <vt:lpstr>PowerPoint Presentation</vt:lpstr>
      <vt:lpstr>XOR, XNOR &amp; Adders</vt:lpstr>
      <vt:lpstr>XOR Gate – Exclusive OR</vt:lpstr>
      <vt:lpstr>XNOR Gate – Exclusive NOR</vt:lpstr>
      <vt:lpstr>Binary Addition</vt:lpstr>
      <vt:lpstr>There are Two Types of Adders</vt:lpstr>
      <vt:lpstr>Half Adder – Design</vt:lpstr>
      <vt:lpstr>Full Adder – Design of Cout</vt:lpstr>
      <vt:lpstr>Full Adder – Design of Sum</vt:lpstr>
      <vt:lpstr>Boolean Simplification of Sum</vt:lpstr>
      <vt:lpstr>Full Adder - Circuit</vt:lpstr>
      <vt:lpstr>Full Adder: Why use XOR instead of AOI</vt:lpstr>
      <vt:lpstr>MSI Full Adder</vt:lpstr>
      <vt:lpstr>Cascading Adders – Four Bits</vt:lpstr>
      <vt:lpstr>Four Bit Adder with SSI Logic</vt:lpstr>
      <vt:lpstr>Four Bit Adder with MSI Logic</vt:lpstr>
    </vt:vector>
  </TitlesOfParts>
  <Manager>Jason Rausch</Manager>
  <Company>Project Lead The Way, Inc.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XOR, XNOR, &amp; Adders</dc:title>
  <dc:subject>Digital Electronics - PLTW</dc:subject>
  <dc:creator>DE Revision Team</dc:creator>
  <cp:keywords>Presentation</cp:keywords>
  <cp:lastModifiedBy>O'Grady-Cunniff, Dianne (CCPS)</cp:lastModifiedBy>
  <cp:revision>17</cp:revision>
  <dcterms:created xsi:type="dcterms:W3CDTF">2008-03-24T13:35:02Z</dcterms:created>
  <dcterms:modified xsi:type="dcterms:W3CDTF">2018-02-08T02:00:26Z</dcterms:modified>
</cp:coreProperties>
</file>