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7"/>
  </p:notesMasterIdLst>
  <p:handoutMasterIdLst>
    <p:handoutMasterId r:id="rId8"/>
  </p:handoutMasterIdLst>
  <p:sldIdLst>
    <p:sldId id="600" r:id="rId2"/>
    <p:sldId id="604" r:id="rId3"/>
    <p:sldId id="599" r:id="rId4"/>
    <p:sldId id="602" r:id="rId5"/>
    <p:sldId id="603" r:id="rId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FFFF"/>
    <a:srgbClr val="009900"/>
    <a:srgbClr val="33CC33"/>
    <a:srgbClr val="FF99FF"/>
    <a:srgbClr val="CAFFFB"/>
    <a:srgbClr val="FFFF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02" autoAdjust="0"/>
    <p:restoredTop sz="86418" autoAdjust="0"/>
  </p:normalViewPr>
  <p:slideViewPr>
    <p:cSldViewPr>
      <p:cViewPr varScale="1">
        <p:scale>
          <a:sx n="112" d="100"/>
          <a:sy n="112" d="100"/>
        </p:scale>
        <p:origin x="23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70" d="100"/>
          <a:sy n="70" d="100"/>
        </p:scale>
        <p:origin x="-4170" y="-906"/>
      </p:cViewPr>
      <p:guideLst>
        <p:guide orient="horz" pos="2928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58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/>
              <a:t>STEM</a:t>
            </a:r>
            <a:r>
              <a:rPr lang="en-US">
                <a:sym typeface="Wingdings"/>
              </a:rPr>
              <a:t></a:t>
            </a:r>
            <a:r>
              <a:rPr lang="en-US"/>
              <a:t>Center for Teaching &amp; Learning™      Engineering byDesign™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/>
              <a:t>12/01/2009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/>
              <a:t>© International Technology Education Assoc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smtClean="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 </a:t>
            </a:r>
            <a:r>
              <a:rPr lang="en-US" altLang="en-US">
                <a:latin typeface="Calibri" panose="020F0502020204030204" pitchFamily="34" charset="0"/>
              </a:rPr>
              <a:t>Page </a:t>
            </a:r>
            <a:fld id="{D6B4E715-3D00-8B4B-853F-C8C3652E6393}" type="slidenum">
              <a:rPr lang="en-US" altLang="en-US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defTabSz="928688"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STEM</a:t>
            </a:r>
            <a:r>
              <a:rPr lang="en-US">
                <a:sym typeface="Wingdings"/>
              </a:rPr>
              <a:t></a:t>
            </a:r>
            <a:r>
              <a:rPr lang="en-US"/>
              <a:t>Center for Teaching &amp; Learning™      Engineering byDesign™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12/01/2009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2000" y="533400"/>
            <a:ext cx="5486400" cy="403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09600" y="4648200"/>
            <a:ext cx="5791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57" tIns="46429" rIns="92857" bIns="46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04800" y="8686800"/>
            <a:ext cx="4614863" cy="381000"/>
          </a:xfrm>
          <a:prstGeom prst="rect">
            <a:avLst/>
          </a:prstGeom>
          <a:noFill/>
        </p:spPr>
        <p:txBody>
          <a:bodyPr/>
          <a:lstStyle>
            <a:lvl1pPr>
              <a:tabLst>
                <a:tab pos="228600" algn="l"/>
              </a:tabLst>
              <a:defRPr sz="11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© International Technology Education Assoc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292725" y="8686800"/>
            <a:ext cx="1266825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Slide #</a:t>
            </a:r>
            <a:fld id="{C0E43930-0C5C-A94C-B45A-2D6FE90B0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Tahoma" pitchFamily="34" charset="0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4919663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© International Technology Education Assoc</a:t>
            </a: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92725" y="8763000"/>
            <a:ext cx="12668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Slide #</a:t>
            </a:r>
            <a:fld id="{0CA9C9DF-8424-BF41-852C-6131C5B95E5B}" type="slidenum">
              <a:rPr lang="en-US" altLang="en-US">
                <a:latin typeface="Tahoma" charset="0"/>
                <a:ea typeface="Tahoma" charset="0"/>
                <a:cs typeface="Tahoma" charset="0"/>
              </a:rPr>
              <a:pPr/>
              <a:t>1</a:t>
            </a:fld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2000" y="455613"/>
            <a:ext cx="5384800" cy="4040187"/>
          </a:xfrm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4648200"/>
            <a:ext cx="5888037" cy="3810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>
                <a:latin typeface="Tahoma" charset="0"/>
                <a:ea typeface="Tahoma" charset="0"/>
                <a:cs typeface="Tahoma" charset="0"/>
              </a:rPr>
              <a:t>TITLE SLIDE</a:t>
            </a:r>
          </a:p>
        </p:txBody>
      </p:sp>
      <p:sp>
        <p:nvSpPr>
          <p:cNvPr id="12294" name="Date Placeholder 5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12/01/2009</a:t>
            </a:r>
          </a:p>
        </p:txBody>
      </p:sp>
      <p:sp>
        <p:nvSpPr>
          <p:cNvPr id="12295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STEMCenter for Teaching &amp; Learning™      Engineering byDesign™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2800" y="533400"/>
            <a:ext cx="5384800" cy="403860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[Authors: Please include teacher notes appropriately.]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49225" y="8382000"/>
            <a:ext cx="4919663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© International Technology Education Assoc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92725" y="8763000"/>
            <a:ext cx="12668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Slide #</a:t>
            </a:r>
            <a:fld id="{97EB34D2-8224-3A42-8214-FDFD49CE8622}" type="slidenum">
              <a:rPr lang="en-US" altLang="en-US">
                <a:latin typeface="Tahoma" charset="0"/>
                <a:ea typeface="Tahoma" charset="0"/>
                <a:cs typeface="Tahoma" charset="0"/>
              </a:rPr>
              <a:pPr/>
              <a:t>2</a:t>
            </a:fld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4342" name="Date Placeholder 5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12/01/2009</a:t>
            </a:r>
          </a:p>
        </p:txBody>
      </p:sp>
      <p:sp>
        <p:nvSpPr>
          <p:cNvPr id="14343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STEMCenter for Teaching &amp; Learning™      Engineering byDesign™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2800" y="533400"/>
            <a:ext cx="5384800" cy="40386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[Authors: Please include teacher notes appropriately.]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49225" y="8382000"/>
            <a:ext cx="4919663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© International Technology Education Assoc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92725" y="8763000"/>
            <a:ext cx="12668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Slide #</a:t>
            </a:r>
            <a:fld id="{80AE50F7-5880-6548-A56B-3D5915F2C4FE}" type="slidenum">
              <a:rPr lang="en-US" altLang="en-US">
                <a:latin typeface="Tahoma" charset="0"/>
                <a:ea typeface="Tahoma" charset="0"/>
                <a:cs typeface="Tahoma" charset="0"/>
              </a:rPr>
              <a:pPr/>
              <a:t>3</a:t>
            </a:fld>
            <a:endParaRPr lang="en-US" altLang="en-US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12/01/2009</a:t>
            </a:r>
          </a:p>
        </p:txBody>
      </p:sp>
      <p:sp>
        <p:nvSpPr>
          <p:cNvPr id="16391" name="Header Placeholder 6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STEMCenter for Teaching &amp; Learning™      Engineering byDesign™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2800" y="533400"/>
            <a:ext cx="5384800" cy="4038600"/>
          </a:xfrm>
          <a:solidFill>
            <a:srgbClr val="FFFFFF"/>
          </a:solidFill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[Authors: Please include teacher notes appropriately.]</a:t>
            </a:r>
          </a:p>
        </p:txBody>
      </p:sp>
      <p:sp>
        <p:nvSpPr>
          <p:cNvPr id="20484" name="Rectangle 6"/>
          <p:cNvSpPr txBox="1">
            <a:spLocks noGrp="1" noChangeArrowheads="1"/>
          </p:cNvSpPr>
          <p:nvPr/>
        </p:nvSpPr>
        <p:spPr bwMode="auto">
          <a:xfrm>
            <a:off x="149225" y="8382000"/>
            <a:ext cx="49196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© International Technology Education Assoc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5292725" y="8763000"/>
            <a:ext cx="1266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 sz="1400">
                <a:latin typeface="Tahoma" charset="0"/>
                <a:ea typeface="Tahoma" charset="0"/>
                <a:cs typeface="Tahoma" charset="0"/>
              </a:rPr>
              <a:t>Slide #</a:t>
            </a:r>
            <a:fld id="{C539166A-2104-B249-9D7B-08BEFC123549}" type="slidenum">
              <a:rPr lang="en-US" altLang="en-US" sz="1400">
                <a:latin typeface="Tahoma" charset="0"/>
                <a:ea typeface="Tahoma" charset="0"/>
                <a:cs typeface="Tahoma" charset="0"/>
              </a:rPr>
              <a:pPr/>
              <a:t>4</a:t>
            </a:fld>
            <a:endParaRPr lang="en-US" altLang="en-US" sz="140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0486" name="Date Placeholder 5"/>
          <p:cNvSpPr txBox="1">
            <a:spLocks noGrp="1"/>
          </p:cNvSpPr>
          <p:nvPr/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7" tIns="46429" rIns="92857" bIns="46429"/>
          <a:lstStyle>
            <a:lvl1pPr defTabSz="928688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r"/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12/01/2009</a:t>
            </a:r>
          </a:p>
        </p:txBody>
      </p:sp>
      <p:sp>
        <p:nvSpPr>
          <p:cNvPr id="20487" name="Header Placeholder 6"/>
          <p:cNvSpPr txBox="1">
            <a:spLocks noGrp="1"/>
          </p:cNvSpPr>
          <p:nvPr/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7" tIns="46429" rIns="92857" bIns="46429"/>
          <a:lstStyle>
            <a:lvl1pPr defTabSz="928688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STEMCenter for Teaching &amp; Learning™      Engineering byDesign™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2800" y="533400"/>
            <a:ext cx="5384800" cy="4038600"/>
          </a:xfrm>
          <a:solidFill>
            <a:srgbClr val="FFFFFF"/>
          </a:solidFill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en-US">
                <a:latin typeface="Tahoma" charset="0"/>
                <a:ea typeface="Tahoma" charset="0"/>
                <a:cs typeface="Tahoma" charset="0"/>
              </a:rPr>
              <a:t>[Authors: Please include teacher notes appropriately.]</a:t>
            </a:r>
          </a:p>
        </p:txBody>
      </p:sp>
      <p:sp>
        <p:nvSpPr>
          <p:cNvPr id="22532" name="Rectangle 6"/>
          <p:cNvSpPr txBox="1">
            <a:spLocks noGrp="1" noChangeArrowheads="1"/>
          </p:cNvSpPr>
          <p:nvPr/>
        </p:nvSpPr>
        <p:spPr bwMode="auto">
          <a:xfrm>
            <a:off x="149225" y="8382000"/>
            <a:ext cx="4919663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© International Technology Education Assoc</a:t>
            </a:r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5292725" y="8763000"/>
            <a:ext cx="12668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 sz="1400">
                <a:latin typeface="Tahoma" charset="0"/>
                <a:ea typeface="Tahoma" charset="0"/>
                <a:cs typeface="Tahoma" charset="0"/>
              </a:rPr>
              <a:t>Slide #</a:t>
            </a:r>
            <a:fld id="{D3919F16-C725-554C-A47D-FA417ED23A4E}" type="slidenum">
              <a:rPr lang="en-US" altLang="en-US" sz="1400">
                <a:latin typeface="Tahoma" charset="0"/>
                <a:ea typeface="Tahoma" charset="0"/>
                <a:cs typeface="Tahoma" charset="0"/>
              </a:rPr>
              <a:pPr/>
              <a:t>5</a:t>
            </a:fld>
            <a:endParaRPr lang="en-US" altLang="en-US" sz="140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2534" name="Date Placeholder 5"/>
          <p:cNvSpPr txBox="1">
            <a:spLocks noGrp="1"/>
          </p:cNvSpPr>
          <p:nvPr/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7" tIns="46429" rIns="92857" bIns="46429"/>
          <a:lstStyle>
            <a:lvl1pPr defTabSz="928688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r"/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12/01/2009</a:t>
            </a:r>
          </a:p>
        </p:txBody>
      </p:sp>
      <p:sp>
        <p:nvSpPr>
          <p:cNvPr id="22535" name="Header Placeholder 6"/>
          <p:cNvSpPr txBox="1">
            <a:spLocks noGrp="1"/>
          </p:cNvSpPr>
          <p:nvPr/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57" tIns="46429" rIns="92857" bIns="46429"/>
          <a:lstStyle>
            <a:lvl1pPr defTabSz="928688"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 sz="1200">
                <a:latin typeface="Tahoma" charset="0"/>
                <a:ea typeface="Tahoma" charset="0"/>
                <a:cs typeface="Tahoma" charset="0"/>
              </a:rPr>
              <a:t>STEMCenter for Teaching &amp; Learning™      Engineering byDesign™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12/01-2009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STEMCenter for Teaching and Learning™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0ED680-6A25-F34C-8ADB-1B8A511387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53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 userDrawn="1"/>
        </p:nvSpPr>
        <p:spPr bwMode="auto">
          <a:xfrm>
            <a:off x="6324600" y="6669088"/>
            <a:ext cx="281940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smtClean="0"/>
              <a:t>© </a:t>
            </a:r>
            <a:r>
              <a:rPr lang="en-US" sz="800" b="1" smtClean="0">
                <a:solidFill>
                  <a:srgbClr val="C00000"/>
                </a:solidFill>
              </a:rPr>
              <a:t>STEM</a:t>
            </a:r>
            <a:r>
              <a:rPr lang="en-US" sz="800" b="1" smtClean="0">
                <a:sym typeface="Wingdings" pitchFamily="2" charset="2"/>
              </a:rPr>
              <a:t></a:t>
            </a:r>
            <a:r>
              <a:rPr lang="en-US" sz="800" b="1" smtClean="0">
                <a:solidFill>
                  <a:srgbClr val="009900"/>
                </a:solidFill>
              </a:rPr>
              <a:t>Center for Teaching and Learning™</a:t>
            </a:r>
            <a:endParaRPr lang="en-US" sz="800" smtClean="0">
              <a:solidFill>
                <a:srgbClr val="009900"/>
              </a:solidFill>
            </a:endParaRPr>
          </a:p>
          <a:p>
            <a:pPr algn="r" eaLnBrk="1" hangingPunct="1">
              <a:defRPr/>
            </a:pPr>
            <a:endParaRPr lang="en-US" sz="8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12/01-2009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STEMCenter for Teaching and Learning™ 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D79B6C-C37C-E645-AD4E-2A29D39318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7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 userDrawn="1"/>
        </p:nvSpPr>
        <p:spPr bwMode="auto">
          <a:xfrm>
            <a:off x="6324600" y="6669088"/>
            <a:ext cx="281940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smtClean="0"/>
              <a:t>© </a:t>
            </a:r>
            <a:r>
              <a:rPr lang="en-US" sz="800" b="1" smtClean="0">
                <a:solidFill>
                  <a:srgbClr val="C00000"/>
                </a:solidFill>
              </a:rPr>
              <a:t>STEM</a:t>
            </a:r>
            <a:r>
              <a:rPr lang="en-US" sz="800" b="1" smtClean="0">
                <a:sym typeface="Wingdings" pitchFamily="2" charset="2"/>
              </a:rPr>
              <a:t></a:t>
            </a:r>
            <a:r>
              <a:rPr lang="en-US" sz="800" b="1" smtClean="0">
                <a:solidFill>
                  <a:srgbClr val="009900"/>
                </a:solidFill>
              </a:rPr>
              <a:t>Center for Teaching and Learning™</a:t>
            </a:r>
            <a:endParaRPr lang="en-US" sz="800" smtClean="0">
              <a:solidFill>
                <a:srgbClr val="009900"/>
              </a:solidFill>
            </a:endParaRPr>
          </a:p>
          <a:p>
            <a:pPr algn="r" eaLnBrk="1" hangingPunct="1">
              <a:defRPr/>
            </a:pPr>
            <a:endParaRPr lang="en-US" sz="800" smtClean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12/01-2009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STEMCenter for Teaching and Learning™ 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B1E984-A88D-8E4B-BCE8-3C7E87D184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614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 txBox="1">
            <a:spLocks noChangeArrowheads="1"/>
          </p:cNvSpPr>
          <p:nvPr userDrawn="1"/>
        </p:nvSpPr>
        <p:spPr bwMode="auto">
          <a:xfrm>
            <a:off x="6324600" y="6669088"/>
            <a:ext cx="281940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smtClean="0"/>
              <a:t>© </a:t>
            </a:r>
            <a:r>
              <a:rPr lang="en-US" sz="800" b="1" smtClean="0">
                <a:solidFill>
                  <a:srgbClr val="C00000"/>
                </a:solidFill>
              </a:rPr>
              <a:t>STEM</a:t>
            </a:r>
            <a:r>
              <a:rPr lang="en-US" sz="800" b="1" smtClean="0">
                <a:sym typeface="Wingdings" pitchFamily="2" charset="2"/>
              </a:rPr>
              <a:t></a:t>
            </a:r>
            <a:r>
              <a:rPr lang="en-US" sz="800" b="1" smtClean="0">
                <a:solidFill>
                  <a:srgbClr val="009900"/>
                </a:solidFill>
              </a:rPr>
              <a:t>Center for Teaching and Learning™</a:t>
            </a:r>
            <a:endParaRPr lang="en-US" sz="800" smtClean="0">
              <a:solidFill>
                <a:srgbClr val="009900"/>
              </a:solidFill>
            </a:endParaRPr>
          </a:p>
          <a:p>
            <a:pPr algn="r" eaLnBrk="1" hangingPunct="1">
              <a:defRPr/>
            </a:pPr>
            <a:endParaRPr lang="en-US" sz="800" smtClean="0"/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12/01-2009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STEMCenter for Teaching and Learning™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914314-A88F-E744-9AB3-92E645EC62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594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12/01-2009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STEMCenter for Teaching and Learning™ 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0B77B-940C-7A40-AD2B-B7256A18F6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1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12/01-2009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STEMCenter for Teaching and Learning™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2655C-A068-DD41-A882-3C1B7CF95A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6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12/01-2009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STEMCenter for Teaching and Learning™ 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BC496-3A54-1E40-A73B-B96BBB55DD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60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12/01-2009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STEMCenter for Teaching and Learning™ 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BC3E2-ACA1-1343-B541-80290BBD4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3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12/01-2009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STEMCenter for Teaching and Learning™ 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0BE00-76F7-094B-B1F1-34E12D8968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876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12/01-2009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STEMCenter for Teaching and Learning™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CD2FE-A1E7-E249-B834-F55E74C6D9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46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ChangeArrowheads="1"/>
          </p:cNvSpPr>
          <p:nvPr userDrawn="1"/>
        </p:nvSpPr>
        <p:spPr bwMode="auto">
          <a:xfrm>
            <a:off x="6324600" y="6669088"/>
            <a:ext cx="281940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smtClean="0"/>
              <a:t>© </a:t>
            </a:r>
            <a:r>
              <a:rPr lang="en-US" sz="800" b="1" smtClean="0">
                <a:solidFill>
                  <a:srgbClr val="C00000"/>
                </a:solidFill>
              </a:rPr>
              <a:t>STEM</a:t>
            </a:r>
            <a:r>
              <a:rPr lang="en-US" sz="800" b="1" smtClean="0">
                <a:sym typeface="Wingdings" pitchFamily="2" charset="2"/>
              </a:rPr>
              <a:t></a:t>
            </a:r>
            <a:r>
              <a:rPr lang="en-US" sz="800" b="1" smtClean="0">
                <a:solidFill>
                  <a:srgbClr val="009900"/>
                </a:solidFill>
              </a:rPr>
              <a:t>Center for Teaching and Learning™</a:t>
            </a:r>
            <a:endParaRPr lang="en-US" sz="800" smtClean="0">
              <a:solidFill>
                <a:srgbClr val="009900"/>
              </a:solidFill>
            </a:endParaRPr>
          </a:p>
          <a:p>
            <a:pPr algn="r" eaLnBrk="1" hangingPunct="1">
              <a:defRPr/>
            </a:pPr>
            <a:endParaRPr lang="en-US" sz="800" smtClean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12/01-2009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590800" y="6626225"/>
            <a:ext cx="3810000" cy="231775"/>
          </a:xfr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/>
              <a:t>© STEMCenter for Teaching and Learning™ 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AC6068-B981-9847-A32C-CD50BFA80C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87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 txBox="1">
            <a:spLocks noChangeArrowheads="1"/>
          </p:cNvSpPr>
          <p:nvPr userDrawn="1"/>
        </p:nvSpPr>
        <p:spPr bwMode="auto">
          <a:xfrm>
            <a:off x="6324600" y="6669088"/>
            <a:ext cx="281940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smtClean="0"/>
              <a:t>© </a:t>
            </a:r>
            <a:r>
              <a:rPr lang="en-US" sz="800" b="1" smtClean="0">
                <a:solidFill>
                  <a:srgbClr val="C00000"/>
                </a:solidFill>
              </a:rPr>
              <a:t>STEM</a:t>
            </a:r>
            <a:r>
              <a:rPr lang="en-US" sz="800" b="1" smtClean="0">
                <a:sym typeface="Wingdings" pitchFamily="2" charset="2"/>
              </a:rPr>
              <a:t></a:t>
            </a:r>
            <a:r>
              <a:rPr lang="en-US" sz="800" b="1" smtClean="0">
                <a:solidFill>
                  <a:srgbClr val="009900"/>
                </a:solidFill>
              </a:rPr>
              <a:t>Center for Teaching and Learning™</a:t>
            </a:r>
            <a:endParaRPr lang="en-US" sz="800" smtClean="0">
              <a:solidFill>
                <a:srgbClr val="009900"/>
              </a:solidFill>
            </a:endParaRPr>
          </a:p>
          <a:p>
            <a:pPr algn="r" eaLnBrk="1" hangingPunct="1">
              <a:defRPr/>
            </a:pPr>
            <a:endParaRPr lang="en-US" sz="8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12/01-2009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STEMCenter for Teaching and Learning™ 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FA90BC-A92E-B348-B6CB-E91485588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5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 txBox="1">
            <a:spLocks noChangeArrowheads="1"/>
          </p:cNvSpPr>
          <p:nvPr userDrawn="1"/>
        </p:nvSpPr>
        <p:spPr bwMode="auto">
          <a:xfrm>
            <a:off x="6324600" y="6669088"/>
            <a:ext cx="281940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800" smtClean="0"/>
              <a:t>© </a:t>
            </a:r>
            <a:r>
              <a:rPr lang="en-US" sz="800" b="1" smtClean="0">
                <a:solidFill>
                  <a:srgbClr val="C00000"/>
                </a:solidFill>
              </a:rPr>
              <a:t>STEM</a:t>
            </a:r>
            <a:r>
              <a:rPr lang="en-US" sz="800" b="1" smtClean="0">
                <a:sym typeface="Wingdings" pitchFamily="2" charset="2"/>
              </a:rPr>
              <a:t></a:t>
            </a:r>
            <a:r>
              <a:rPr lang="en-US" sz="800" b="1" smtClean="0">
                <a:solidFill>
                  <a:srgbClr val="009900"/>
                </a:solidFill>
              </a:rPr>
              <a:t>Center for Teaching and Learning™</a:t>
            </a:r>
            <a:endParaRPr lang="en-US" sz="800" smtClean="0">
              <a:solidFill>
                <a:srgbClr val="009900"/>
              </a:solidFill>
            </a:endParaRPr>
          </a:p>
          <a:p>
            <a:pPr algn="r" eaLnBrk="1" hangingPunct="1">
              <a:defRPr/>
            </a:pPr>
            <a:endParaRPr lang="en-US" sz="8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12/01-2009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STEMCenter for Teaching and Learning™ 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235C27-142B-2648-BF0F-37FD72EC61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660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E4F5FE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8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12/01-2009</a:t>
            </a:r>
          </a:p>
        </p:txBody>
      </p:sp>
      <p:sp>
        <p:nvSpPr>
          <p:cNvPr id="2938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© STEMCenter for Teaching and Learning™ </a:t>
            </a:r>
          </a:p>
        </p:txBody>
      </p:sp>
      <p:sp>
        <p:nvSpPr>
          <p:cNvPr id="2938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1D509DA-B6AE-7947-8FF4-0F870F26DB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7" r:id="rId7"/>
    <p:sldLayoutId id="2147484168" r:id="rId8"/>
    <p:sldLayoutId id="2147484169" r:id="rId9"/>
    <p:sldLayoutId id="2147484170" r:id="rId10"/>
    <p:sldLayoutId id="2147484171" r:id="rId11"/>
    <p:sldLayoutId id="2147484172" r:id="rId12"/>
    <p:sldLayoutId id="2147484165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png"/><Relationship Id="rId9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pn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6" Type="http://schemas.openxmlformats.org/officeDocument/2006/relationships/image" Target="../media/image10.wmf"/><Relationship Id="rId7" Type="http://schemas.openxmlformats.org/officeDocument/2006/relationships/image" Target="../media/image11.png"/><Relationship Id="rId8" Type="http://schemas.openxmlformats.org/officeDocument/2006/relationships/image" Target="../media/image12.jpeg"/><Relationship Id="rId9" Type="http://schemas.openxmlformats.org/officeDocument/2006/relationships/image" Target="../media/image13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971800"/>
            <a:ext cx="8686800" cy="1219200"/>
          </a:xfrm>
        </p:spPr>
        <p:txBody>
          <a:bodyPr/>
          <a:lstStyle/>
          <a:p>
            <a:pPr algn="ctr" eaLnBrk="1" hangingPunct="1">
              <a:spcAft>
                <a:spcPts val="1200"/>
              </a:spcAft>
              <a:defRPr/>
            </a:pPr>
            <a:r>
              <a:rPr lang="en-US" sz="2800" b="1" i="1" dirty="0" smtClean="0">
                <a:solidFill>
                  <a:srgbClr val="0000FF"/>
                </a:solidFill>
                <a:latin typeface="GillSans" pitchFamily="34" charset="0"/>
              </a:rPr>
              <a:t>Foundations of Technology</a:t>
            </a:r>
            <a:r>
              <a:rPr lang="en-US" sz="1400" b="1" i="1" dirty="0" smtClean="0">
                <a:solidFill>
                  <a:schemeClr val="accent2"/>
                </a:solidFill>
                <a:latin typeface="GillSans" pitchFamily="34" charset="0"/>
              </a:rPr>
              <a:t/>
            </a:r>
            <a:br>
              <a:rPr lang="en-US" sz="1400" b="1" i="1" dirty="0" smtClean="0">
                <a:solidFill>
                  <a:schemeClr val="accent2"/>
                </a:solidFill>
                <a:latin typeface="GillSans" pitchFamily="34" charset="0"/>
              </a:rPr>
            </a:br>
            <a:r>
              <a:rPr lang="en-US" sz="1400" b="1" i="1" dirty="0" smtClean="0">
                <a:solidFill>
                  <a:schemeClr val="accent2"/>
                </a:solidFill>
                <a:latin typeface="GillSans" pitchFamily="34" charset="0"/>
              </a:rPr>
              <a:t/>
            </a:r>
            <a:br>
              <a:rPr lang="en-US" sz="1400" b="1" i="1" dirty="0" smtClean="0">
                <a:solidFill>
                  <a:schemeClr val="accent2"/>
                </a:solidFill>
                <a:latin typeface="GillSans" pitchFamily="34" charset="0"/>
              </a:rPr>
            </a:br>
            <a:r>
              <a:rPr lang="en-US" sz="1400" b="1" i="1" dirty="0" smtClean="0">
                <a:solidFill>
                  <a:schemeClr val="accent2"/>
                </a:solidFill>
                <a:latin typeface="GillSans" pitchFamily="34" charset="0"/>
              </a:rPr>
              <a:t/>
            </a:r>
            <a:br>
              <a:rPr lang="en-US" sz="1400" b="1" i="1" dirty="0" smtClean="0">
                <a:solidFill>
                  <a:schemeClr val="accent2"/>
                </a:solidFill>
                <a:latin typeface="GillSans" pitchFamily="34" charset="0"/>
              </a:rPr>
            </a:br>
            <a:r>
              <a:rPr lang="en-US" sz="1400" b="1" i="1" dirty="0" smtClean="0">
                <a:solidFill>
                  <a:schemeClr val="accent2"/>
                </a:solidFill>
                <a:latin typeface="GillSans" pitchFamily="34" charset="0"/>
              </a:rPr>
              <a:t> </a:t>
            </a:r>
            <a:r>
              <a:rPr lang="en-US" sz="34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Problem-Solving Activity</a:t>
            </a:r>
          </a:p>
        </p:txBody>
      </p:sp>
      <p:pic>
        <p:nvPicPr>
          <p:cNvPr id="11267" name="Picture 9" descr="100_062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43" t="9525"/>
          <a:stretch>
            <a:fillRect/>
          </a:stretch>
        </p:blipFill>
        <p:spPr bwMode="auto">
          <a:xfrm>
            <a:off x="6897688" y="0"/>
            <a:ext cx="22463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10" descr="thebaynet_nasaembed200gir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303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11" descr="dec-13-schools-014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20970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12" descr="2students M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82" r="11957"/>
          <a:stretch>
            <a:fillRect/>
          </a:stretch>
        </p:blipFill>
        <p:spPr bwMode="auto">
          <a:xfrm>
            <a:off x="1524000" y="0"/>
            <a:ext cx="1828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Diverse group presenting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0"/>
            <a:ext cx="18319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272" name="Straight Connector 14"/>
          <p:cNvCxnSpPr>
            <a:cxnSpLocks noChangeShapeType="1"/>
          </p:cNvCxnSpPr>
          <p:nvPr/>
        </p:nvCxnSpPr>
        <p:spPr bwMode="auto">
          <a:xfrm>
            <a:off x="0" y="1752600"/>
            <a:ext cx="9144000" cy="1588"/>
          </a:xfrm>
          <a:prstGeom prst="line">
            <a:avLst/>
          </a:prstGeom>
          <a:noFill/>
          <a:ln w="38100">
            <a:solidFill>
              <a:srgbClr val="B90000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1273" name="Picture 13" descr="EbD logo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00200"/>
            <a:ext cx="16764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82600" y="6235700"/>
            <a:ext cx="4419600" cy="53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l"/>
            <a:r>
              <a:rPr lang="en-US" altLang="en-US" sz="800" i="1"/>
              <a:t>© 2013 International Technology and Engineering Educators Association</a:t>
            </a:r>
          </a:p>
          <a:p>
            <a:pPr algn="l"/>
            <a:r>
              <a:rPr lang="en-US" altLang="en-US" sz="800" i="1"/>
              <a:t>    </a:t>
            </a:r>
            <a:r>
              <a:rPr lang="en-US" altLang="en-US" sz="800" b="1">
                <a:solidFill>
                  <a:srgbClr val="C00000"/>
                </a:solidFill>
              </a:rPr>
              <a:t>STEM</a:t>
            </a:r>
            <a:r>
              <a:rPr lang="en-US" altLang="en-US" sz="800" b="1">
                <a:sym typeface="Wingdings" charset="2"/>
              </a:rPr>
              <a:t></a:t>
            </a:r>
            <a:r>
              <a:rPr lang="en-US" altLang="en-US" sz="800" b="1">
                <a:solidFill>
                  <a:srgbClr val="009900"/>
                </a:solidFill>
              </a:rPr>
              <a:t>Center for Teaching and Learning™</a:t>
            </a:r>
          </a:p>
          <a:p>
            <a:pPr algn="l"/>
            <a:r>
              <a:rPr lang="en-US" altLang="en-US" sz="800" b="1" i="1">
                <a:solidFill>
                  <a:srgbClr val="0000FF"/>
                </a:solidFill>
              </a:rPr>
              <a:t>    Foundations of Technology</a:t>
            </a:r>
          </a:p>
        </p:txBody>
      </p:sp>
      <p:pic>
        <p:nvPicPr>
          <p:cNvPr id="11275" name="Picture 16" descr="ITEEA-194_295 logo.jpg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00" y="6297613"/>
            <a:ext cx="10668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MPj044223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275" y="3886200"/>
            <a:ext cx="17367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6705600" cy="665163"/>
          </a:xfrm>
        </p:spPr>
        <p:txBody>
          <a:bodyPr/>
          <a:lstStyle/>
          <a:p>
            <a:pPr algn="ctr">
              <a:defRPr/>
            </a:pPr>
            <a:r>
              <a:rPr lang="en-US" sz="34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BIG Idea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4343400"/>
          </a:xfrm>
        </p:spPr>
        <p:txBody>
          <a:bodyPr/>
          <a:lstStyle/>
          <a:p>
            <a:pPr marL="458788" indent="-458788">
              <a:spcBef>
                <a:spcPts val="1200"/>
              </a:spcBef>
              <a:buClr>
                <a:srgbClr val="800000"/>
              </a:buClr>
              <a:buFont typeface="Wingdings" pitchFamily="112" charset="2"/>
              <a:buBlip>
                <a:blip r:embed="rId4"/>
              </a:buBlip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Big Idea: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8788" indent="-458788">
              <a:spcBef>
                <a:spcPts val="1200"/>
              </a:spcBef>
              <a:buClr>
                <a:srgbClr val="800000"/>
              </a:buClr>
              <a:buFont typeface="Wingdings" pitchFamily="112" charset="2"/>
              <a:buNone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458788" indent="-458788">
              <a:spcBef>
                <a:spcPts val="1200"/>
              </a:spcBef>
              <a:buClr>
                <a:srgbClr val="800000"/>
              </a:buClr>
              <a:buFont typeface="Wingdings" pitchFamily="112" charset="2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The 21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century skills of collaboration and problem solving are essential for engineering solutions of the future.</a:t>
            </a:r>
          </a:p>
          <a:p>
            <a:pPr marL="458788" indent="-458788">
              <a:spcBef>
                <a:spcPts val="1200"/>
              </a:spcBef>
              <a:buClr>
                <a:srgbClr val="800000"/>
              </a:buClr>
              <a:buFont typeface="Wingdings" pitchFamily="112" charset="2"/>
              <a:buBlip>
                <a:blip r:embed="rId4"/>
              </a:buBlip>
              <a:defRPr/>
            </a:pPr>
            <a:endParaRPr lang="en-US" sz="2600" b="1" dirty="0" smtClean="0">
              <a:solidFill>
                <a:srgbClr val="33CC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304800" y="1066800"/>
            <a:ext cx="815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82600" y="6235700"/>
            <a:ext cx="4419600" cy="53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l"/>
            <a:r>
              <a:rPr lang="en-US" altLang="en-US" sz="800" i="1"/>
              <a:t>© 2013 International Technology and Engineering Educators Association</a:t>
            </a:r>
          </a:p>
          <a:p>
            <a:pPr algn="l"/>
            <a:r>
              <a:rPr lang="en-US" altLang="en-US" sz="800" i="1"/>
              <a:t>    </a:t>
            </a:r>
            <a:r>
              <a:rPr lang="en-US" altLang="en-US" sz="800" b="1">
                <a:solidFill>
                  <a:srgbClr val="C00000"/>
                </a:solidFill>
              </a:rPr>
              <a:t>STEM</a:t>
            </a:r>
            <a:r>
              <a:rPr lang="en-US" altLang="en-US" sz="800" b="1">
                <a:sym typeface="Wingdings" charset="2"/>
              </a:rPr>
              <a:t></a:t>
            </a:r>
            <a:r>
              <a:rPr lang="en-US" altLang="en-US" sz="800" b="1">
                <a:solidFill>
                  <a:srgbClr val="009900"/>
                </a:solidFill>
              </a:rPr>
              <a:t>Center for Teaching and Learning™</a:t>
            </a:r>
          </a:p>
          <a:p>
            <a:pPr algn="l"/>
            <a:r>
              <a:rPr lang="en-US" altLang="en-US" sz="800" b="1" i="1">
                <a:solidFill>
                  <a:srgbClr val="0000FF"/>
                </a:solidFill>
              </a:rPr>
              <a:t>    Foundations of Technology</a:t>
            </a:r>
          </a:p>
          <a:p>
            <a:pPr algn="l"/>
            <a:endParaRPr lang="en-US" altLang="en-US" sz="800"/>
          </a:p>
        </p:txBody>
      </p:sp>
      <p:pic>
        <p:nvPicPr>
          <p:cNvPr id="13319" name="Picture 7" descr="EbD 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325"/>
            <a:ext cx="16764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9" descr="ITEEA-194_295 logo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00" y="6297613"/>
            <a:ext cx="10668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MPj044223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275" y="3886200"/>
            <a:ext cx="17367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6705600" cy="665163"/>
          </a:xfrm>
        </p:spPr>
        <p:txBody>
          <a:bodyPr/>
          <a:lstStyle/>
          <a:p>
            <a:pPr algn="ctr">
              <a:defRPr/>
            </a:pPr>
            <a:r>
              <a:rPr lang="en-US" sz="3400" b="1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Problem?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4343400"/>
          </a:xfrm>
        </p:spPr>
        <p:txBody>
          <a:bodyPr/>
          <a:lstStyle/>
          <a:p>
            <a:pPr marL="458788" indent="-458788"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4"/>
              </a:buBlip>
            </a:pP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Design a self-propelled vehicle that will transport a passenger safely </a:t>
            </a:r>
            <a:r>
              <a:rPr lang="en-US" altLang="en-US" dirty="0" smtClean="0">
                <a:latin typeface="Arial" charset="0"/>
                <a:ea typeface="Arial" charset="0"/>
                <a:cs typeface="Arial" charset="0"/>
              </a:rPr>
              <a:t>from </a:t>
            </a: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point A to Point B.</a:t>
            </a:r>
          </a:p>
          <a:p>
            <a:pPr marL="458788" indent="-458788"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4"/>
              </a:buBlip>
            </a:pPr>
            <a:endParaRPr lang="en-US" altLang="en-US" sz="800" dirty="0">
              <a:latin typeface="Arial" charset="0"/>
              <a:ea typeface="Arial" charset="0"/>
              <a:cs typeface="Arial" charset="0"/>
            </a:endParaRPr>
          </a:p>
          <a:p>
            <a:pPr marL="458788" indent="-458788"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4"/>
              </a:buBlip>
            </a:pP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Restrictions: </a:t>
            </a:r>
          </a:p>
          <a:p>
            <a:pPr marL="896938" lvl="1" indent="-458788"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4"/>
              </a:buBlip>
            </a:pP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You may only use the provided materials. </a:t>
            </a:r>
          </a:p>
          <a:p>
            <a:pPr marL="896938" lvl="1" indent="-458788"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4"/>
              </a:buBlip>
            </a:pP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You have one class period to complete </a:t>
            </a:r>
          </a:p>
          <a:p>
            <a:pPr marL="896938" lvl="1" indent="-458788">
              <a:spcBef>
                <a:spcPts val="1200"/>
              </a:spcBef>
              <a:buClr>
                <a:srgbClr val="800000"/>
              </a:buClr>
              <a:buFont typeface="Wingdings" charset="2"/>
              <a:buNone/>
            </a:pPr>
            <a:r>
              <a:rPr lang="en-US" altLang="en-US" dirty="0">
                <a:latin typeface="Arial" charset="0"/>
                <a:ea typeface="Arial" charset="0"/>
                <a:cs typeface="Arial" charset="0"/>
              </a:rPr>
              <a:t>	the activity.</a:t>
            </a:r>
          </a:p>
          <a:p>
            <a:pPr marL="458788" indent="-458788"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4"/>
              </a:buBlip>
            </a:pPr>
            <a:endParaRPr lang="en-US" altLang="en-US" sz="2600" b="1" dirty="0">
              <a:solidFill>
                <a:srgbClr val="33CC3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304800" y="1066800"/>
            <a:ext cx="815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482600" y="6235700"/>
            <a:ext cx="4419600" cy="53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pPr algn="l"/>
            <a:r>
              <a:rPr lang="en-US" altLang="en-US" sz="800" i="1"/>
              <a:t>© 2013 International Technology and Engineering Educators Association</a:t>
            </a:r>
          </a:p>
          <a:p>
            <a:pPr algn="l"/>
            <a:r>
              <a:rPr lang="en-US" altLang="en-US" sz="800" i="1"/>
              <a:t>    </a:t>
            </a:r>
            <a:r>
              <a:rPr lang="en-US" altLang="en-US" sz="800" b="1">
                <a:solidFill>
                  <a:srgbClr val="C00000"/>
                </a:solidFill>
              </a:rPr>
              <a:t>STEM</a:t>
            </a:r>
            <a:r>
              <a:rPr lang="en-US" altLang="en-US" sz="800" b="1">
                <a:sym typeface="Wingdings" charset="2"/>
              </a:rPr>
              <a:t></a:t>
            </a:r>
            <a:r>
              <a:rPr lang="en-US" altLang="en-US" sz="800" b="1">
                <a:solidFill>
                  <a:srgbClr val="009900"/>
                </a:solidFill>
              </a:rPr>
              <a:t>Center for Teaching and Learning™</a:t>
            </a:r>
          </a:p>
          <a:p>
            <a:pPr algn="l"/>
            <a:r>
              <a:rPr lang="en-US" altLang="en-US" sz="800" b="1" i="1">
                <a:solidFill>
                  <a:srgbClr val="0000FF"/>
                </a:solidFill>
              </a:rPr>
              <a:t>    Foundations of Technology</a:t>
            </a:r>
          </a:p>
          <a:p>
            <a:pPr algn="l"/>
            <a:endParaRPr lang="en-US" altLang="en-US" sz="800"/>
          </a:p>
        </p:txBody>
      </p:sp>
      <p:pic>
        <p:nvPicPr>
          <p:cNvPr id="15367" name="Picture 7" descr="EbD 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325"/>
            <a:ext cx="16764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9" descr="ITEEA-194_295 logo.jpg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00" y="6297613"/>
            <a:ext cx="10668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304800"/>
            <a:ext cx="6705600" cy="665163"/>
          </a:xfrm>
        </p:spPr>
        <p:txBody>
          <a:bodyPr/>
          <a:lstStyle/>
          <a:p>
            <a:pPr algn="ctr">
              <a:defRPr/>
            </a:pPr>
            <a:r>
              <a:rPr lang="en-US" sz="34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Materials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153400" cy="4343400"/>
          </a:xfrm>
        </p:spPr>
        <p:txBody>
          <a:bodyPr/>
          <a:lstStyle/>
          <a:p>
            <a:pPr marL="458788" indent="-458788"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3"/>
              </a:buBlip>
            </a:pPr>
            <a:r>
              <a:rPr lang="en-US" altLang="en-US" sz="2600" dirty="0">
                <a:latin typeface="Arial" charset="0"/>
                <a:ea typeface="Arial" charset="0"/>
                <a:cs typeface="Arial" charset="0"/>
              </a:rPr>
              <a:t>You must construct a vehicle to travel from point A to point B under its own power using only the following materials</a:t>
            </a:r>
            <a:r>
              <a:rPr lang="en-US" altLang="en-US" sz="2600" dirty="0" smtClean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altLang="en-US" sz="1400" dirty="0" smtClean="0">
                <a:latin typeface="Arial" charset="0"/>
                <a:ea typeface="Arial" charset="0"/>
                <a:cs typeface="Arial" charset="0"/>
              </a:rPr>
              <a:t>( you do not need to use all materials)</a:t>
            </a:r>
            <a:endParaRPr lang="en-US" altLang="en-US" sz="1400" dirty="0">
              <a:latin typeface="Arial" charset="0"/>
              <a:ea typeface="Arial" charset="0"/>
              <a:cs typeface="Arial" charset="0"/>
            </a:endParaRPr>
          </a:p>
          <a:p>
            <a:pPr marL="742950" lvl="1" indent="-285750"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3"/>
              </a:buBlip>
            </a:pPr>
            <a:r>
              <a:rPr lang="en-US" altLang="en-US" sz="2200" dirty="0">
                <a:latin typeface="Arial" charset="0"/>
                <a:ea typeface="Arial" charset="0"/>
                <a:cs typeface="Arial" charset="0"/>
              </a:rPr>
              <a:t>12” of Masking tape</a:t>
            </a:r>
          </a:p>
          <a:p>
            <a:pPr marL="742950" lvl="1" indent="-285750"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3"/>
              </a:buBlip>
            </a:pPr>
            <a:r>
              <a:rPr lang="en-US" altLang="en-US" sz="2200" dirty="0">
                <a:latin typeface="Arial" charset="0"/>
                <a:ea typeface="Arial" charset="0"/>
                <a:cs typeface="Arial" charset="0"/>
              </a:rPr>
              <a:t>1 Popsicle </a:t>
            </a:r>
            <a:r>
              <a:rPr lang="en-US" altLang="en-US" sz="2200" dirty="0" smtClean="0">
                <a:latin typeface="Arial" charset="0"/>
                <a:ea typeface="Arial" charset="0"/>
                <a:cs typeface="Arial" charset="0"/>
              </a:rPr>
              <a:t>Stick</a:t>
            </a:r>
          </a:p>
          <a:p>
            <a:pPr marL="742950" lvl="1" indent="-285750"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3"/>
              </a:buBlip>
            </a:pPr>
            <a:r>
              <a:rPr lang="en-US" altLang="en-US" sz="2200" dirty="0" smtClean="0">
                <a:latin typeface="Arial" charset="0"/>
                <a:ea typeface="Arial" charset="0"/>
                <a:cs typeface="Arial" charset="0"/>
              </a:rPr>
              <a:t>1 straw</a:t>
            </a:r>
            <a:endParaRPr lang="en-US" altLang="en-US" sz="2200" dirty="0">
              <a:latin typeface="Arial" charset="0"/>
              <a:ea typeface="Arial" charset="0"/>
              <a:cs typeface="Arial" charset="0"/>
            </a:endParaRPr>
          </a:p>
          <a:p>
            <a:pPr marL="742950" lvl="1" indent="-285750"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3"/>
              </a:buBlip>
            </a:pPr>
            <a:r>
              <a:rPr lang="en-US" altLang="en-US" sz="2200" dirty="0">
                <a:latin typeface="Arial" charset="0"/>
                <a:ea typeface="Arial" charset="0"/>
                <a:cs typeface="Arial" charset="0"/>
              </a:rPr>
              <a:t>1 Balloon</a:t>
            </a:r>
          </a:p>
          <a:p>
            <a:pPr marL="742950" lvl="1" indent="-285750"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3"/>
              </a:buBlip>
            </a:pPr>
            <a:r>
              <a:rPr lang="en-US" altLang="en-US" sz="2200" dirty="0">
                <a:latin typeface="Arial" charset="0"/>
                <a:ea typeface="Arial" charset="0"/>
                <a:cs typeface="Arial" charset="0"/>
              </a:rPr>
              <a:t>2 paper clips</a:t>
            </a:r>
          </a:p>
          <a:p>
            <a:pPr marL="742950" lvl="1" indent="-285750"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3"/>
              </a:buBlip>
            </a:pPr>
            <a:r>
              <a:rPr lang="en-US" altLang="en-US" sz="2200" dirty="0">
                <a:latin typeface="Arial" charset="0"/>
                <a:ea typeface="Arial" charset="0"/>
                <a:cs typeface="Arial" charset="0"/>
              </a:rPr>
              <a:t>2 rubber bands</a:t>
            </a:r>
          </a:p>
          <a:p>
            <a:pPr marL="742950" lvl="1" indent="-285750"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3"/>
              </a:buBlip>
            </a:pPr>
            <a:r>
              <a:rPr lang="en-US" altLang="en-US" sz="2200" dirty="0">
                <a:latin typeface="Arial" charset="0"/>
                <a:ea typeface="Arial" charset="0"/>
                <a:cs typeface="Arial" charset="0"/>
              </a:rPr>
              <a:t>1 Clothespin for a passenger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304800" y="1066800"/>
            <a:ext cx="815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482600" y="6235700"/>
            <a:ext cx="441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 sz="800" i="1"/>
              <a:t>© 2013 International Technology and Engineering Educators Association</a:t>
            </a:r>
          </a:p>
          <a:p>
            <a:r>
              <a:rPr lang="en-US" altLang="en-US" sz="800" i="1"/>
              <a:t>    </a:t>
            </a:r>
            <a:r>
              <a:rPr lang="en-US" altLang="en-US" sz="800" b="1">
                <a:solidFill>
                  <a:srgbClr val="C00000"/>
                </a:solidFill>
              </a:rPr>
              <a:t>STEM</a:t>
            </a:r>
            <a:r>
              <a:rPr lang="en-US" altLang="en-US" sz="800" b="1">
                <a:sym typeface="Wingdings" charset="2"/>
              </a:rPr>
              <a:t></a:t>
            </a:r>
            <a:r>
              <a:rPr lang="en-US" altLang="en-US" sz="800" b="1">
                <a:solidFill>
                  <a:srgbClr val="009900"/>
                </a:solidFill>
              </a:rPr>
              <a:t>Center for Teaching and Learning™</a:t>
            </a:r>
          </a:p>
          <a:p>
            <a:r>
              <a:rPr lang="en-US" altLang="en-US" sz="800" b="1" i="1">
                <a:solidFill>
                  <a:srgbClr val="0000FF"/>
                </a:solidFill>
              </a:rPr>
              <a:t>    Foundations of Technology</a:t>
            </a:r>
          </a:p>
          <a:p>
            <a:pPr eaLnBrk="1" hangingPunct="1"/>
            <a:endParaRPr lang="en-US" altLang="en-US" sz="800"/>
          </a:p>
        </p:txBody>
      </p:sp>
      <p:pic>
        <p:nvPicPr>
          <p:cNvPr id="19462" name="Picture 7" descr="EbD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325"/>
            <a:ext cx="16764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9" descr="ITEEA-194_295 logo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00" y="6297613"/>
            <a:ext cx="10668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7" descr="MCj0397214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953000"/>
            <a:ext cx="9032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5" descr="MCj0434776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505200"/>
            <a:ext cx="99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4" descr="MPj04450240000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200400"/>
            <a:ext cx="1041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6" descr="MPj02895750000[1]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800600"/>
            <a:ext cx="6111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304800"/>
            <a:ext cx="7391400" cy="665163"/>
          </a:xfrm>
        </p:spPr>
        <p:txBody>
          <a:bodyPr/>
          <a:lstStyle/>
          <a:p>
            <a:pPr algn="ctr">
              <a:defRPr/>
            </a:pPr>
            <a:r>
              <a:rPr lang="en-US" sz="34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are your Guidelines?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153400" cy="4343400"/>
          </a:xfrm>
        </p:spPr>
        <p:txBody>
          <a:bodyPr/>
          <a:lstStyle/>
          <a:p>
            <a:pPr marL="458788" indent="-458788">
              <a:lnSpc>
                <a:spcPct val="90000"/>
              </a:lnSpc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3"/>
              </a:buBlip>
            </a:pPr>
            <a:r>
              <a:rPr lang="en-US" altLang="en-US" sz="2600" dirty="0">
                <a:latin typeface="Arial" charset="0"/>
                <a:ea typeface="Arial" charset="0"/>
                <a:cs typeface="Arial" charset="0"/>
              </a:rPr>
              <a:t>You can only use the materials provided.</a:t>
            </a:r>
          </a:p>
          <a:p>
            <a:pPr marL="458788" indent="-458788">
              <a:lnSpc>
                <a:spcPct val="90000"/>
              </a:lnSpc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3"/>
              </a:buBlip>
            </a:pPr>
            <a:r>
              <a:rPr lang="en-US" altLang="en-US" sz="2600" dirty="0">
                <a:latin typeface="Arial" charset="0"/>
                <a:ea typeface="Arial" charset="0"/>
                <a:cs typeface="Arial" charset="0"/>
              </a:rPr>
              <a:t>It must travel along a fishing line </a:t>
            </a:r>
            <a:r>
              <a:rPr lang="en-US" altLang="en-US" sz="2600" dirty="0" smtClean="0">
                <a:latin typeface="Arial" charset="0"/>
                <a:ea typeface="Arial" charset="0"/>
                <a:cs typeface="Arial" charset="0"/>
              </a:rPr>
              <a:t>at least 10 feet. Then up a slope from the ground to the top.</a:t>
            </a:r>
            <a:endParaRPr lang="en-US" altLang="en-US" sz="2600" dirty="0">
              <a:latin typeface="Arial" charset="0"/>
              <a:ea typeface="Arial" charset="0"/>
              <a:cs typeface="Arial" charset="0"/>
            </a:endParaRPr>
          </a:p>
          <a:p>
            <a:pPr marL="458788" indent="-458788">
              <a:lnSpc>
                <a:spcPct val="90000"/>
              </a:lnSpc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3"/>
              </a:buBlip>
            </a:pPr>
            <a:r>
              <a:rPr lang="en-US" altLang="en-US" sz="2600" dirty="0">
                <a:latin typeface="Arial" charset="0"/>
                <a:ea typeface="Arial" charset="0"/>
                <a:cs typeface="Arial" charset="0"/>
              </a:rPr>
              <a:t>You cannot assist the vehicle in traveling </a:t>
            </a:r>
            <a:r>
              <a:rPr lang="en-US" altLang="en-US" sz="2600" dirty="0" smtClean="0">
                <a:latin typeface="Arial" charset="0"/>
                <a:ea typeface="Arial" charset="0"/>
                <a:cs typeface="Arial" charset="0"/>
              </a:rPr>
              <a:t>along the </a:t>
            </a:r>
            <a:r>
              <a:rPr lang="en-US" altLang="en-US" sz="2600" dirty="0">
                <a:latin typeface="Arial" charset="0"/>
                <a:ea typeface="Arial" charset="0"/>
                <a:cs typeface="Arial" charset="0"/>
              </a:rPr>
              <a:t>string.</a:t>
            </a:r>
          </a:p>
          <a:p>
            <a:pPr marL="458788" indent="-458788">
              <a:lnSpc>
                <a:spcPct val="90000"/>
              </a:lnSpc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3"/>
              </a:buBlip>
            </a:pPr>
            <a:r>
              <a:rPr lang="en-US" altLang="en-US" sz="2600" dirty="0">
                <a:latin typeface="Arial" charset="0"/>
                <a:ea typeface="Arial" charset="0"/>
                <a:cs typeface="Arial" charset="0"/>
              </a:rPr>
              <a:t>The passenger must arrive safely without falling off the vehicle.</a:t>
            </a:r>
          </a:p>
          <a:p>
            <a:pPr marL="458788" indent="-458788">
              <a:lnSpc>
                <a:spcPct val="90000"/>
              </a:lnSpc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3"/>
              </a:buBlip>
            </a:pPr>
            <a:r>
              <a:rPr lang="en-US" altLang="en-US" sz="2600" dirty="0">
                <a:latin typeface="Arial" charset="0"/>
                <a:ea typeface="Arial" charset="0"/>
                <a:cs typeface="Arial" charset="0"/>
              </a:rPr>
              <a:t>The vehicle must remain in one piece.</a:t>
            </a:r>
          </a:p>
          <a:p>
            <a:pPr marL="458788" indent="-458788">
              <a:lnSpc>
                <a:spcPct val="90000"/>
              </a:lnSpc>
              <a:spcBef>
                <a:spcPts val="1200"/>
              </a:spcBef>
              <a:buClr>
                <a:srgbClr val="800000"/>
              </a:buClr>
              <a:buFont typeface="Wingdings" charset="2"/>
              <a:buBlip>
                <a:blip r:embed="rId3"/>
              </a:buBlip>
            </a:pPr>
            <a:r>
              <a:rPr lang="en-US" altLang="en-US" sz="2600" dirty="0">
                <a:latin typeface="Arial" charset="0"/>
                <a:ea typeface="Arial" charset="0"/>
                <a:cs typeface="Arial" charset="0"/>
              </a:rPr>
              <a:t>The vehicle must remain on the string after </a:t>
            </a:r>
            <a:r>
              <a:rPr lang="en-US" altLang="en-US" sz="2600">
                <a:latin typeface="Arial" charset="0"/>
                <a:ea typeface="Arial" charset="0"/>
                <a:cs typeface="Arial" charset="0"/>
              </a:rPr>
              <a:t>reaching </a:t>
            </a:r>
            <a:r>
              <a:rPr lang="en-US" altLang="en-US" sz="2600" smtClean="0">
                <a:latin typeface="Arial" charset="0"/>
                <a:ea typeface="Arial" charset="0"/>
                <a:cs typeface="Arial" charset="0"/>
              </a:rPr>
              <a:t>the end.</a:t>
            </a:r>
            <a:endParaRPr lang="en-US" altLang="en-US" sz="2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04800" y="1066800"/>
            <a:ext cx="815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09" name="Picture 7" descr="EbD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325"/>
            <a:ext cx="16764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9" descr="ITEEA-194_295 logo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100" y="6297613"/>
            <a:ext cx="10668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1" name="Rectangle 7"/>
          <p:cNvSpPr txBox="1">
            <a:spLocks noGrp="1" noChangeArrowheads="1"/>
          </p:cNvSpPr>
          <p:nvPr/>
        </p:nvSpPr>
        <p:spPr bwMode="auto">
          <a:xfrm>
            <a:off x="482600" y="6235700"/>
            <a:ext cx="441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</a:defRPr>
            </a:lvl9pPr>
          </a:lstStyle>
          <a:p>
            <a:r>
              <a:rPr lang="en-US" altLang="en-US" sz="800" i="1"/>
              <a:t>© 2013 International Technology and Engineering Educators Association</a:t>
            </a:r>
          </a:p>
          <a:p>
            <a:r>
              <a:rPr lang="en-US" altLang="en-US" sz="800" i="1"/>
              <a:t>    </a:t>
            </a:r>
            <a:r>
              <a:rPr lang="en-US" altLang="en-US" sz="800" b="1">
                <a:solidFill>
                  <a:srgbClr val="C00000"/>
                </a:solidFill>
              </a:rPr>
              <a:t>STEM</a:t>
            </a:r>
            <a:r>
              <a:rPr lang="en-US" altLang="en-US" sz="800" b="1">
                <a:sym typeface="Wingdings" charset="2"/>
              </a:rPr>
              <a:t></a:t>
            </a:r>
            <a:r>
              <a:rPr lang="en-US" altLang="en-US" sz="800" b="1">
                <a:solidFill>
                  <a:srgbClr val="009900"/>
                </a:solidFill>
              </a:rPr>
              <a:t>Center for Teaching and Learning™</a:t>
            </a:r>
          </a:p>
          <a:p>
            <a:r>
              <a:rPr lang="en-US" altLang="en-US" sz="800" b="1" i="1">
                <a:solidFill>
                  <a:srgbClr val="0000FF"/>
                </a:solidFill>
              </a:rPr>
              <a:t>    Foundations of Technology</a:t>
            </a:r>
          </a:p>
          <a:p>
            <a:pPr eaLnBrk="1" hangingPunct="1"/>
            <a:endParaRPr lang="en-US" altLang="en-US" sz="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b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10300</TotalTime>
  <Words>426</Words>
  <Application>Microsoft Macintosh PowerPoint</Application>
  <PresentationFormat>On-screen Show (4:3)</PresentationFormat>
  <Paragraphs>68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Calibri</vt:lpstr>
      <vt:lpstr>GillSans</vt:lpstr>
      <vt:lpstr>Tahoma</vt:lpstr>
      <vt:lpstr>Times</vt:lpstr>
      <vt:lpstr>Verdana</vt:lpstr>
      <vt:lpstr>Wingdings</vt:lpstr>
      <vt:lpstr>Arial</vt:lpstr>
      <vt:lpstr>Profile</vt:lpstr>
      <vt:lpstr>Foundations of Technology    Problem-Solving Activity</vt:lpstr>
      <vt:lpstr>The BIG Idea</vt:lpstr>
      <vt:lpstr>What is the Problem?</vt:lpstr>
      <vt:lpstr>Materials</vt:lpstr>
      <vt:lpstr>What are your Guidelines?</vt:lpstr>
    </vt:vector>
  </TitlesOfParts>
  <Company>Montgomery County Public Schools</Company>
  <LinksUpToDate>false</LinksUpToDate>
  <SharedDoc>false</SharedDoc>
  <HyperlinkBase>www.engineeringbydesign.org</HyperlinkBase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EbD Strategy for K-16 STEM</dc:title>
  <dc:subject>Engineering byDesign</dc:subject>
  <dc:creator>Barry N. Burke, DTE</dc:creator>
  <cp:keywords>STEM Engineering Technological Literacy</cp:keywords>
  <dc:description>Template PowerPoint for use by EbD Curriculum Specialists to deliver EbD Training.  All other uses prohibited without prior consent.</dc:description>
  <cp:lastModifiedBy>O'Grady-Cunniff, Dianne (CCPS)</cp:lastModifiedBy>
  <cp:revision>493</cp:revision>
  <dcterms:created xsi:type="dcterms:W3CDTF">2001-03-12T17:09:36Z</dcterms:created>
  <dcterms:modified xsi:type="dcterms:W3CDTF">2017-05-17T23:55:32Z</dcterms:modified>
  <cp:category>EbD</cp:category>
</cp:coreProperties>
</file>