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75" r:id="rId3"/>
    <p:sldId id="276" r:id="rId4"/>
    <p:sldId id="277" r:id="rId5"/>
    <p:sldId id="268" r:id="rId6"/>
    <p:sldId id="274" r:id="rId7"/>
    <p:sldId id="269" r:id="rId8"/>
    <p:sldId id="270" r:id="rId9"/>
    <p:sldId id="271" r:id="rId10"/>
    <p:sldId id="272" r:id="rId11"/>
    <p:sldId id="27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napToGrid="0" snapToObjects="1">
      <p:cViewPr varScale="1">
        <p:scale>
          <a:sx n="124" d="100"/>
          <a:sy n="124" d="100"/>
        </p:scale>
        <p:origin x="182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0AC7A5-D92C-D140-BA07-F2A0747FA9DF}" type="datetimeFigureOut">
              <a:rPr lang="en-US" smtClean="0"/>
              <a:t>5/1/17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0AC7A5-D92C-D140-BA07-F2A0747FA9DF}" type="datetimeFigureOut">
              <a:rPr lang="en-US" smtClean="0"/>
              <a:t>5/1/17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0AC7A5-D92C-D140-BA07-F2A0747FA9DF}" type="datetimeFigureOut">
              <a:rPr lang="en-US" smtClean="0"/>
              <a:t>5/1/17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0AC7A5-D92C-D140-BA07-F2A0747FA9DF}" type="datetimeFigureOut">
              <a:rPr lang="en-US" smtClean="0"/>
              <a:t>5/1/17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0AC7A5-D92C-D140-BA07-F2A0747FA9DF}" type="datetimeFigureOut">
              <a:rPr lang="en-US" smtClean="0"/>
              <a:t>5/1/17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0AC7A5-D92C-D140-BA07-F2A0747FA9DF}" type="datetimeFigureOut">
              <a:rPr lang="en-US" smtClean="0"/>
              <a:t>5/1/17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0AC7A5-D92C-D140-BA07-F2A0747FA9DF}" type="datetimeFigureOut">
              <a:rPr lang="en-US" smtClean="0"/>
              <a:t>5/1/17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D0AC7A5-D92C-D140-BA07-F2A0747FA9DF}" type="datetimeFigureOut">
              <a:rPr lang="en-US" smtClean="0"/>
              <a:t>5/1/17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AC7A5-D92C-D140-BA07-F2A0747FA9DF}" type="datetimeFigureOut">
              <a:rPr lang="en-US" smtClean="0"/>
              <a:t>5/1/17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0AC7A5-D92C-D140-BA07-F2A0747FA9DF}" type="datetimeFigureOut">
              <a:rPr lang="en-US" smtClean="0"/>
              <a:t>5/1/17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0AC7A5-D92C-D140-BA07-F2A0747FA9DF}" type="datetimeFigureOut">
              <a:rPr lang="en-US" smtClean="0"/>
              <a:t>5/1/17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CB7EA-9C4D-454D-9B3A-05CCFA2C178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AC7A5-D92C-D140-BA07-F2A0747FA9DF}" type="datetimeFigureOut">
              <a:rPr lang="en-US" smtClean="0"/>
              <a:t>5/1/17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6CB7EA-9C4D-454D-9B3A-05CCFA2C178F}" type="slidenum">
              <a:rPr lang="en-US" smtClean="0"/>
              <a:t>‹#›</a:t>
            </a:fld>
            <a:endParaRPr lang="en-US"/>
          </a:p>
        </p:txBody>
      </p:sp>
    </p:spTree>
    <p:extLst>
      <p:ext uri="{BB962C8B-B14F-4D97-AF65-F5344CB8AC3E}">
        <p14:creationId xmlns:p14="http://schemas.microsoft.com/office/powerpoint/2010/main" val="490057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338"/>
            <a:ext cx="9312618" cy="6891337"/>
          </a:xfrm>
          <a:prstGeom prst="rect">
            <a:avLst/>
          </a:prstGeom>
        </p:spPr>
      </p:pic>
      <p:sp>
        <p:nvSpPr>
          <p:cNvPr id="2" name="Title 1"/>
          <p:cNvSpPr>
            <a:spLocks noGrp="1"/>
          </p:cNvSpPr>
          <p:nvPr>
            <p:ph type="ctrTitle"/>
          </p:nvPr>
        </p:nvSpPr>
        <p:spPr>
          <a:xfrm>
            <a:off x="685800" y="125770"/>
            <a:ext cx="7772400" cy="1744127"/>
          </a:xfrm>
        </p:spPr>
        <p:txBody>
          <a:bodyPr/>
          <a:lstStyle/>
          <a:p>
            <a:r>
              <a:rPr lang="en-US" dirty="0" smtClean="0"/>
              <a:t>Protective Landing Device</a:t>
            </a:r>
            <a:endParaRPr lang="en-US" dirty="0"/>
          </a:p>
        </p:txBody>
      </p:sp>
      <p:sp>
        <p:nvSpPr>
          <p:cNvPr id="3" name="Subtitle 2"/>
          <p:cNvSpPr>
            <a:spLocks noGrp="1"/>
          </p:cNvSpPr>
          <p:nvPr>
            <p:ph type="subTitle" idx="1"/>
          </p:nvPr>
        </p:nvSpPr>
        <p:spPr>
          <a:xfrm>
            <a:off x="1143000" y="6028361"/>
            <a:ext cx="6858000" cy="829638"/>
          </a:xfrm>
        </p:spPr>
        <p:txBody>
          <a:bodyPr>
            <a:normAutofit/>
          </a:bodyPr>
          <a:lstStyle/>
          <a:p>
            <a:r>
              <a:rPr lang="en-US" sz="3200" dirty="0" smtClean="0">
                <a:solidFill>
                  <a:schemeClr val="bg1"/>
                </a:solidFill>
              </a:rPr>
              <a:t>Forces involved </a:t>
            </a:r>
            <a:r>
              <a:rPr lang="en-US" sz="3200" smtClean="0">
                <a:solidFill>
                  <a:schemeClr val="bg1"/>
                </a:solidFill>
              </a:rPr>
              <a:t>and experiments</a:t>
            </a:r>
            <a:endParaRPr lang="en-US" sz="3200">
              <a:solidFill>
                <a:schemeClr val="bg1"/>
              </a:solidFill>
            </a:endParaRPr>
          </a:p>
        </p:txBody>
      </p:sp>
    </p:spTree>
    <p:extLst>
      <p:ext uri="{BB962C8B-B14F-4D97-AF65-F5344CB8AC3E}">
        <p14:creationId xmlns:p14="http://schemas.microsoft.com/office/powerpoint/2010/main" val="1956848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a:t>
            </a:r>
            <a:r>
              <a:rPr lang="en-US" dirty="0" smtClean="0"/>
              <a:t>3: </a:t>
            </a:r>
            <a:r>
              <a:rPr lang="en-US" dirty="0"/>
              <a:t>Actual Drop </a:t>
            </a:r>
          </a:p>
        </p:txBody>
      </p:sp>
      <p:sp>
        <p:nvSpPr>
          <p:cNvPr id="3" name="Content Placeholder 2"/>
          <p:cNvSpPr>
            <a:spLocks noGrp="1"/>
          </p:cNvSpPr>
          <p:nvPr>
            <p:ph idx="1"/>
          </p:nvPr>
        </p:nvSpPr>
        <p:spPr/>
        <p:txBody>
          <a:bodyPr/>
          <a:lstStyle/>
          <a:p>
            <a:r>
              <a:rPr lang="en-US" dirty="0" smtClean="0"/>
              <a:t>Raw </a:t>
            </a:r>
            <a:r>
              <a:rPr lang="en-US" dirty="0"/>
              <a:t>eggs are provided at the drop site. The student should bring a small repair kit for their apparatus, i.e. tape, scissors, and left-over materials provided etc. Be fully prepared and bring all items to the drop site.</a:t>
            </a:r>
          </a:p>
        </p:txBody>
      </p:sp>
    </p:spTree>
    <p:extLst>
      <p:ext uri="{BB962C8B-B14F-4D97-AF65-F5344CB8AC3E}">
        <p14:creationId xmlns:p14="http://schemas.microsoft.com/office/powerpoint/2010/main" val="1008975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Hints: </a:t>
            </a:r>
          </a:p>
        </p:txBody>
      </p:sp>
      <p:sp>
        <p:nvSpPr>
          <p:cNvPr id="3" name="Content Placeholder 2"/>
          <p:cNvSpPr>
            <a:spLocks noGrp="1"/>
          </p:cNvSpPr>
          <p:nvPr>
            <p:ph idx="1"/>
          </p:nvPr>
        </p:nvSpPr>
        <p:spPr/>
        <p:txBody>
          <a:bodyPr/>
          <a:lstStyle/>
          <a:p>
            <a:r>
              <a:rPr lang="en-US" dirty="0" smtClean="0"/>
              <a:t>• </a:t>
            </a:r>
            <a:r>
              <a:rPr lang="en-US" dirty="0"/>
              <a:t>Use light and strong materials </a:t>
            </a:r>
            <a:endParaRPr lang="en-US" dirty="0" smtClean="0"/>
          </a:p>
          <a:p>
            <a:r>
              <a:rPr lang="en-US" dirty="0" smtClean="0"/>
              <a:t>• </a:t>
            </a:r>
            <a:r>
              <a:rPr lang="en-US" dirty="0"/>
              <a:t>Use simplified apparatuses </a:t>
            </a:r>
            <a:endParaRPr lang="en-US" dirty="0" smtClean="0"/>
          </a:p>
          <a:p>
            <a:r>
              <a:rPr lang="en-US" dirty="0" smtClean="0"/>
              <a:t>• </a:t>
            </a:r>
            <a:r>
              <a:rPr lang="en-US" dirty="0"/>
              <a:t>Bring a repair kit to the drop site </a:t>
            </a:r>
            <a:endParaRPr lang="en-US" dirty="0" smtClean="0"/>
          </a:p>
          <a:p>
            <a:r>
              <a:rPr lang="en-US" dirty="0" smtClean="0"/>
              <a:t>• </a:t>
            </a:r>
            <a:r>
              <a:rPr lang="en-US" dirty="0"/>
              <a:t>Don't overcomplicate the design </a:t>
            </a:r>
            <a:endParaRPr lang="en-US" dirty="0" smtClean="0"/>
          </a:p>
          <a:p>
            <a:r>
              <a:rPr lang="en-US" dirty="0" smtClean="0"/>
              <a:t>• </a:t>
            </a:r>
            <a:r>
              <a:rPr lang="en-US" dirty="0"/>
              <a:t>Don't use heavy materials if at all possible </a:t>
            </a:r>
          </a:p>
        </p:txBody>
      </p:sp>
    </p:spTree>
    <p:extLst>
      <p:ext uri="{BB962C8B-B14F-4D97-AF65-F5344CB8AC3E}">
        <p14:creationId xmlns:p14="http://schemas.microsoft.com/office/powerpoint/2010/main" val="1318402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 momentum</a:t>
            </a:r>
            <a:endParaRPr lang="en-US" dirty="0"/>
          </a:p>
        </p:txBody>
      </p:sp>
      <p:sp>
        <p:nvSpPr>
          <p:cNvPr id="3" name="Content Placeholder 2"/>
          <p:cNvSpPr>
            <a:spLocks noGrp="1"/>
          </p:cNvSpPr>
          <p:nvPr>
            <p:ph idx="1"/>
          </p:nvPr>
        </p:nvSpPr>
        <p:spPr>
          <a:xfrm>
            <a:off x="628650" y="3729519"/>
            <a:ext cx="7886700" cy="2447444"/>
          </a:xfrm>
        </p:spPr>
        <p:txBody>
          <a:bodyPr>
            <a:normAutofit fontScale="70000" lnSpcReduction="20000"/>
          </a:bodyPr>
          <a:lstStyle/>
          <a:p>
            <a:pPr marL="514350" indent="-514350">
              <a:buFont typeface="+mj-lt"/>
              <a:buAutoNum type="arabicPeriod"/>
            </a:pPr>
            <a:r>
              <a:rPr lang="en-US" dirty="0"/>
              <a:t>Mark where the card </a:t>
            </a:r>
            <a:r>
              <a:rPr lang="en-US" dirty="0" smtClean="0"/>
              <a:t>starts and the channel ends. </a:t>
            </a:r>
          </a:p>
          <a:p>
            <a:pPr marL="514350" indent="-514350">
              <a:buFont typeface="+mj-lt"/>
              <a:buAutoNum type="arabicPeriod"/>
            </a:pPr>
            <a:r>
              <a:rPr lang="en-US" dirty="0" smtClean="0"/>
              <a:t>Roll a marble down a channel. </a:t>
            </a:r>
          </a:p>
          <a:p>
            <a:pPr marL="514350" indent="-514350">
              <a:buFont typeface="+mj-lt"/>
              <a:buAutoNum type="arabicPeriod"/>
            </a:pPr>
            <a:r>
              <a:rPr lang="en-US" dirty="0" smtClean="0"/>
              <a:t>Measure how far the card moves. </a:t>
            </a:r>
          </a:p>
          <a:p>
            <a:pPr marL="514350" indent="-514350">
              <a:buFont typeface="+mj-lt"/>
              <a:buAutoNum type="arabicPeriod"/>
            </a:pPr>
            <a:r>
              <a:rPr lang="en-US" dirty="0" smtClean="0"/>
              <a:t>Repeat twice and average. </a:t>
            </a:r>
          </a:p>
          <a:p>
            <a:pPr marL="514350" indent="-514350">
              <a:buFont typeface="+mj-lt"/>
              <a:buAutoNum type="arabicPeriod"/>
            </a:pPr>
            <a:r>
              <a:rPr lang="en-US" dirty="0" smtClean="0"/>
              <a:t>Increase the number of books holding up the end to 2 and 4. </a:t>
            </a:r>
          </a:p>
          <a:p>
            <a:pPr marL="514350" indent="-514350">
              <a:buFont typeface="+mj-lt"/>
              <a:buAutoNum type="arabicPeriod"/>
            </a:pPr>
            <a:r>
              <a:rPr lang="en-US" dirty="0" smtClean="0"/>
              <a:t>Roll twice at each level. </a:t>
            </a:r>
          </a:p>
          <a:p>
            <a:pPr marL="514350" indent="-514350">
              <a:buFont typeface="+mj-lt"/>
              <a:buAutoNum type="arabicPeriod"/>
            </a:pPr>
            <a:r>
              <a:rPr lang="en-US" dirty="0" smtClean="0"/>
              <a:t>How much did the momentum change for the added height?</a:t>
            </a:r>
            <a:endParaRPr lang="en-US" dirty="0"/>
          </a:p>
        </p:txBody>
      </p:sp>
      <p:pic>
        <p:nvPicPr>
          <p:cNvPr id="4" name="Picture 3"/>
          <p:cNvPicPr>
            <a:picLocks noChangeAspect="1"/>
          </p:cNvPicPr>
          <p:nvPr/>
        </p:nvPicPr>
        <p:blipFill rotWithShape="1">
          <a:blip r:embed="rId2"/>
          <a:srcRect l="12247" t="13784" r="3483" b="12663"/>
          <a:stretch/>
        </p:blipFill>
        <p:spPr>
          <a:xfrm>
            <a:off x="1516402" y="1690688"/>
            <a:ext cx="3782817" cy="1820795"/>
          </a:xfrm>
          <a:prstGeom prst="rect">
            <a:avLst/>
          </a:prstGeom>
        </p:spPr>
      </p:pic>
      <p:sp>
        <p:nvSpPr>
          <p:cNvPr id="5" name="Rounded Rectangle 4"/>
          <p:cNvSpPr/>
          <p:nvPr/>
        </p:nvSpPr>
        <p:spPr>
          <a:xfrm>
            <a:off x="6186970" y="1690689"/>
            <a:ext cx="2607709" cy="1820795"/>
          </a:xfrm>
          <a:prstGeom prst="roundRect">
            <a:avLst/>
          </a:prstGeom>
          <a:solidFill>
            <a:srgbClr val="FFD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Record how far the card moves for 2 runs at each height</a:t>
            </a:r>
            <a:endParaRPr lang="en-US" dirty="0"/>
          </a:p>
        </p:txBody>
      </p:sp>
    </p:spTree>
    <p:extLst>
      <p:ext uri="{BB962C8B-B14F-4D97-AF65-F5344CB8AC3E}">
        <p14:creationId xmlns:p14="http://schemas.microsoft.com/office/powerpoint/2010/main" val="1514058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resistance experiment</a:t>
            </a:r>
            <a:endParaRPr lang="en-US" dirty="0"/>
          </a:p>
        </p:txBody>
      </p:sp>
      <p:sp>
        <p:nvSpPr>
          <p:cNvPr id="3" name="Content Placeholder 2"/>
          <p:cNvSpPr>
            <a:spLocks noGrp="1"/>
          </p:cNvSpPr>
          <p:nvPr>
            <p:ph idx="1"/>
          </p:nvPr>
        </p:nvSpPr>
        <p:spPr>
          <a:xfrm>
            <a:off x="700569" y="3253570"/>
            <a:ext cx="5915988" cy="3188327"/>
          </a:xfrm>
        </p:spPr>
        <p:txBody>
          <a:bodyPr>
            <a:normAutofit fontScale="85000" lnSpcReduction="10000"/>
          </a:bodyPr>
          <a:lstStyle/>
          <a:p>
            <a:pPr marL="0" indent="0">
              <a:buNone/>
            </a:pPr>
            <a:r>
              <a:rPr lang="en-US" dirty="0" smtClean="0"/>
              <a:t>Use a timer</a:t>
            </a:r>
          </a:p>
          <a:p>
            <a:pPr marL="514350" indent="-514350">
              <a:buFont typeface="+mj-lt"/>
              <a:buAutoNum type="arabicPeriod"/>
            </a:pPr>
            <a:r>
              <a:rPr lang="en-US" dirty="0" smtClean="0"/>
              <a:t>How long does it take a marble to fall to the ground from the height of the table?</a:t>
            </a:r>
          </a:p>
          <a:p>
            <a:pPr marL="514350" indent="-514350">
              <a:buFont typeface="+mj-lt"/>
              <a:buAutoNum type="arabicPeriod"/>
            </a:pPr>
            <a:r>
              <a:rPr lang="en-US" dirty="0" smtClean="0"/>
              <a:t>Attach the marble to an 8.5X11” sheet of paper. How can you configure the paper to slow the marble the most? How slow can you get the marble to drop?</a:t>
            </a:r>
          </a:p>
          <a:p>
            <a:pPr marL="514350" indent="-514350">
              <a:buFont typeface="+mj-lt"/>
              <a:buAutoNum type="arabicPeriod"/>
            </a:pPr>
            <a:r>
              <a:rPr lang="en-US" dirty="0" smtClean="0"/>
              <a:t>Use a newspaper, how slow can you get the marble to drop?</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060" y="1341920"/>
            <a:ext cx="6242121" cy="1911650"/>
          </a:xfrm>
          <a:prstGeom prst="rect">
            <a:avLst/>
          </a:prstGeom>
        </p:spPr>
      </p:pic>
      <p:sp>
        <p:nvSpPr>
          <p:cNvPr id="5" name="Rounded Rectangle 4"/>
          <p:cNvSpPr/>
          <p:nvPr/>
        </p:nvSpPr>
        <p:spPr>
          <a:xfrm>
            <a:off x="6667928" y="3253570"/>
            <a:ext cx="2139663" cy="3280794"/>
          </a:xfrm>
          <a:prstGeom prst="roundRect">
            <a:avLst/>
          </a:prstGeom>
          <a:solidFill>
            <a:srgbClr val="FFD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 the back, draw your best improved designs using the small and large paper.</a:t>
            </a:r>
          </a:p>
          <a:p>
            <a:pPr algn="ctr"/>
            <a:endParaRPr lang="en-US" dirty="0"/>
          </a:p>
          <a:p>
            <a:pPr algn="ctr"/>
            <a:r>
              <a:rPr lang="en-US" dirty="0" smtClean="0"/>
              <a:t>What </a:t>
            </a:r>
            <a:r>
              <a:rPr lang="en-US" dirty="0" err="1" smtClean="0"/>
              <a:t>arethe</a:t>
            </a:r>
            <a:r>
              <a:rPr lang="en-US" dirty="0" smtClean="0"/>
              <a:t> advantages of the larger paper? What are the disadvantages?</a:t>
            </a:r>
            <a:endParaRPr lang="en-US" dirty="0"/>
          </a:p>
        </p:txBody>
      </p:sp>
    </p:spTree>
    <p:extLst>
      <p:ext uri="{BB962C8B-B14F-4D97-AF65-F5344CB8AC3E}">
        <p14:creationId xmlns:p14="http://schemas.microsoft.com/office/powerpoint/2010/main" val="577475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Angular</a:t>
            </a:r>
            <a:br>
              <a:rPr lang="en-US" dirty="0" smtClean="0"/>
            </a:br>
            <a:r>
              <a:rPr lang="en-US" dirty="0" smtClean="0"/>
              <a:t>Momentum</a:t>
            </a:r>
            <a:endParaRPr lang="en-US" dirty="0"/>
          </a:p>
        </p:txBody>
      </p:sp>
      <p:sp>
        <p:nvSpPr>
          <p:cNvPr id="3" name="Content Placeholder 2"/>
          <p:cNvSpPr>
            <a:spLocks noGrp="1"/>
          </p:cNvSpPr>
          <p:nvPr>
            <p:ph idx="1"/>
          </p:nvPr>
        </p:nvSpPr>
        <p:spPr>
          <a:xfrm>
            <a:off x="628650" y="3832653"/>
            <a:ext cx="5967359" cy="2804453"/>
          </a:xfrm>
        </p:spPr>
        <p:txBody>
          <a:bodyPr>
            <a:normAutofit lnSpcReduction="10000"/>
          </a:bodyPr>
          <a:lstStyle/>
          <a:p>
            <a:r>
              <a:rPr lang="en-US" dirty="0" smtClean="0"/>
              <a:t>Design </a:t>
            </a:r>
            <a:r>
              <a:rPr lang="en-US" dirty="0" smtClean="0"/>
              <a:t>2- </a:t>
            </a:r>
            <a:r>
              <a:rPr lang="en-US" dirty="0" smtClean="0"/>
              <a:t>4 propeller blades from paper so that, when connected they will fall spinning to the ground.</a:t>
            </a:r>
          </a:p>
          <a:p>
            <a:r>
              <a:rPr lang="en-US" dirty="0" smtClean="0"/>
              <a:t>What modifications improve the spin</a:t>
            </a:r>
            <a:r>
              <a:rPr lang="en-US" dirty="0" smtClean="0"/>
              <a:t>?</a:t>
            </a:r>
            <a:endParaRPr lang="en-US" dirty="0"/>
          </a:p>
          <a:p>
            <a:r>
              <a:rPr lang="en-US" dirty="0" smtClean="0"/>
              <a:t>Write down how your design compares to at least 3 other class designs.</a:t>
            </a:r>
          </a:p>
        </p:txBody>
      </p:sp>
      <p:pic>
        <p:nvPicPr>
          <p:cNvPr id="4" name="Picture 3"/>
          <p:cNvPicPr>
            <a:picLocks noChangeAspect="1"/>
          </p:cNvPicPr>
          <p:nvPr/>
        </p:nvPicPr>
        <p:blipFill>
          <a:blip r:embed="rId2"/>
          <a:stretch>
            <a:fillRect/>
          </a:stretch>
        </p:blipFill>
        <p:spPr>
          <a:xfrm>
            <a:off x="3891979" y="365126"/>
            <a:ext cx="4623371" cy="3467528"/>
          </a:xfrm>
          <a:prstGeom prst="rect">
            <a:avLst/>
          </a:prstGeom>
        </p:spPr>
      </p:pic>
      <p:sp>
        <p:nvSpPr>
          <p:cNvPr id="5" name="Rounded Rectangle 4"/>
          <p:cNvSpPr/>
          <p:nvPr/>
        </p:nvSpPr>
        <p:spPr>
          <a:xfrm>
            <a:off x="6678202" y="3924728"/>
            <a:ext cx="2188396" cy="2712378"/>
          </a:xfrm>
          <a:prstGeom prst="roundRect">
            <a:avLst/>
          </a:prstGeom>
          <a:solidFill>
            <a:srgbClr val="FFD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goal is to create angular momentum. How many times will it spin before hitting the ground? Draw your design in detail on the back and explain why it is a good design.</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42101"/>
          <a:stretch/>
        </p:blipFill>
        <p:spPr>
          <a:xfrm>
            <a:off x="628650" y="2180833"/>
            <a:ext cx="2854289" cy="1425396"/>
          </a:xfrm>
          <a:prstGeom prst="rect">
            <a:avLst/>
          </a:prstGeom>
        </p:spPr>
      </p:pic>
    </p:spTree>
    <p:extLst>
      <p:ext uri="{BB962C8B-B14F-4D97-AF65-F5344CB8AC3E}">
        <p14:creationId xmlns:p14="http://schemas.microsoft.com/office/powerpoint/2010/main" val="653664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Activity Instructions: </a:t>
            </a:r>
          </a:p>
        </p:txBody>
      </p:sp>
      <p:sp>
        <p:nvSpPr>
          <p:cNvPr id="3" name="Content Placeholder 2"/>
          <p:cNvSpPr>
            <a:spLocks noGrp="1"/>
          </p:cNvSpPr>
          <p:nvPr>
            <p:ph idx="1"/>
          </p:nvPr>
        </p:nvSpPr>
        <p:spPr/>
        <p:txBody>
          <a:bodyPr/>
          <a:lstStyle/>
          <a:p>
            <a:pPr marL="514350" indent="-514350">
              <a:buFont typeface="+mj-lt"/>
              <a:buAutoNum type="arabicPeriod"/>
            </a:pPr>
            <a:r>
              <a:rPr lang="en-US" dirty="0"/>
              <a:t>D</a:t>
            </a:r>
            <a:r>
              <a:rPr lang="en-US" dirty="0" smtClean="0"/>
              <a:t>esign </a:t>
            </a:r>
            <a:r>
              <a:rPr lang="en-US" dirty="0"/>
              <a:t>and construct an egg protective device in </a:t>
            </a:r>
            <a:r>
              <a:rPr lang="en-US" dirty="0" smtClean="0"/>
              <a:t>groups</a:t>
            </a:r>
            <a:r>
              <a:rPr lang="en-US" dirty="0"/>
              <a:t>. </a:t>
            </a:r>
            <a:endParaRPr lang="en-US" dirty="0" smtClean="0"/>
          </a:p>
          <a:p>
            <a:pPr marL="514350" indent="-514350">
              <a:buFont typeface="+mj-lt"/>
              <a:buAutoNum type="arabicPeriod"/>
            </a:pPr>
            <a:r>
              <a:rPr lang="en-US" dirty="0" smtClean="0"/>
              <a:t>Use only </a:t>
            </a:r>
            <a:r>
              <a:rPr lang="en-US" dirty="0"/>
              <a:t>one raw egg and limited materials to choose from. </a:t>
            </a:r>
            <a:endParaRPr lang="en-US" dirty="0" smtClean="0"/>
          </a:p>
          <a:p>
            <a:pPr marL="514350" indent="-514350">
              <a:buFont typeface="+mj-lt"/>
              <a:buAutoNum type="arabicPeriod"/>
            </a:pPr>
            <a:r>
              <a:rPr lang="en-US" dirty="0" smtClean="0"/>
              <a:t>Test devices </a:t>
            </a:r>
            <a:r>
              <a:rPr lang="en-US" dirty="0"/>
              <a:t>in the classroom first and then later at the drop site.</a:t>
            </a:r>
          </a:p>
        </p:txBody>
      </p:sp>
    </p:spTree>
    <p:extLst>
      <p:ext uri="{BB962C8B-B14F-4D97-AF65-F5344CB8AC3E}">
        <p14:creationId xmlns:p14="http://schemas.microsoft.com/office/powerpoint/2010/main" val="829395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18452"/>
          </a:xfrm>
        </p:spPr>
        <p:txBody>
          <a:bodyPr>
            <a:normAutofit fontScale="90000"/>
          </a:bodyPr>
          <a:lstStyle/>
          <a:p>
            <a:r>
              <a:rPr lang="en-US" dirty="0" smtClean="0"/>
              <a:t>Criteria or constraint?</a:t>
            </a:r>
            <a:endParaRPr lang="en-US" dirty="0"/>
          </a:p>
        </p:txBody>
      </p:sp>
      <p:sp>
        <p:nvSpPr>
          <p:cNvPr id="3" name="Content Placeholder 2"/>
          <p:cNvSpPr>
            <a:spLocks noGrp="1"/>
          </p:cNvSpPr>
          <p:nvPr>
            <p:ph idx="1"/>
          </p:nvPr>
        </p:nvSpPr>
        <p:spPr>
          <a:xfrm>
            <a:off x="628650" y="1273996"/>
            <a:ext cx="7886700" cy="5301465"/>
          </a:xfrm>
        </p:spPr>
        <p:txBody>
          <a:bodyPr>
            <a:normAutofit fontScale="55000" lnSpcReduction="20000"/>
          </a:bodyPr>
          <a:lstStyle/>
          <a:p>
            <a:pPr marL="0" indent="0">
              <a:buNone/>
            </a:pPr>
            <a:r>
              <a:rPr lang="en-US" dirty="0"/>
              <a:t>➢ No parachutes are allowed </a:t>
            </a:r>
            <a:r>
              <a:rPr lang="en-US" dirty="0" smtClean="0"/>
              <a:t/>
            </a:r>
            <a:br>
              <a:rPr lang="en-US" dirty="0" smtClean="0"/>
            </a:br>
            <a:endParaRPr lang="en-US" dirty="0" smtClean="0"/>
          </a:p>
          <a:p>
            <a:pPr marL="0" indent="0">
              <a:buNone/>
            </a:pPr>
            <a:r>
              <a:rPr lang="en-US" dirty="0" smtClean="0"/>
              <a:t>➢ </a:t>
            </a:r>
            <a:r>
              <a:rPr lang="en-US" dirty="0"/>
              <a:t>An area approximately the size of a quarter of the egg must be visible at all times. </a:t>
            </a:r>
            <a:r>
              <a:rPr lang="en-US" dirty="0" smtClean="0"/>
              <a:t/>
            </a:r>
            <a:br>
              <a:rPr lang="en-US" dirty="0" smtClean="0"/>
            </a:br>
            <a:endParaRPr lang="en-US" dirty="0" smtClean="0"/>
          </a:p>
          <a:p>
            <a:pPr marL="0" indent="0">
              <a:buNone/>
            </a:pPr>
            <a:r>
              <a:rPr lang="en-US" dirty="0" smtClean="0"/>
              <a:t>➢ </a:t>
            </a:r>
            <a:r>
              <a:rPr lang="en-US" dirty="0"/>
              <a:t>Only the allowed materials may be </a:t>
            </a:r>
            <a:r>
              <a:rPr lang="en-US" dirty="0" smtClean="0"/>
              <a:t>used. Items </a:t>
            </a:r>
            <a:r>
              <a:rPr lang="en-US" dirty="0"/>
              <a:t>can be negotiated and traded with other designers. </a:t>
            </a:r>
            <a:r>
              <a:rPr lang="en-US" dirty="0" smtClean="0"/>
              <a:t/>
            </a:r>
            <a:br>
              <a:rPr lang="en-US" dirty="0" smtClean="0"/>
            </a:br>
            <a:endParaRPr lang="en-US" dirty="0" smtClean="0"/>
          </a:p>
          <a:p>
            <a:pPr marL="0" indent="0">
              <a:buNone/>
            </a:pPr>
            <a:r>
              <a:rPr lang="en-US" dirty="0" smtClean="0"/>
              <a:t>➢ </a:t>
            </a:r>
            <a:r>
              <a:rPr lang="en-US" dirty="0"/>
              <a:t>Only raw, store bought chicken eggs may be used. </a:t>
            </a:r>
            <a:endParaRPr lang="en-US" dirty="0" smtClean="0"/>
          </a:p>
          <a:p>
            <a:pPr marL="0" indent="0">
              <a:buNone/>
            </a:pPr>
            <a:r>
              <a:rPr lang="en-US" dirty="0"/>
              <a:t>➢ </a:t>
            </a:r>
            <a:r>
              <a:rPr lang="en-US" dirty="0" smtClean="0"/>
              <a:t>Your </a:t>
            </a:r>
            <a:r>
              <a:rPr lang="en-US" dirty="0"/>
              <a:t>design must not include changing the egg in any way (no tape on the egg, no soaking the egg in vinegar). </a:t>
            </a:r>
            <a:r>
              <a:rPr lang="en-US" dirty="0" smtClean="0"/>
              <a:t/>
            </a:r>
            <a:br>
              <a:rPr lang="en-US" dirty="0" smtClean="0"/>
            </a:br>
            <a:endParaRPr lang="en-US" dirty="0" smtClean="0"/>
          </a:p>
          <a:p>
            <a:pPr marL="0" indent="0">
              <a:buNone/>
            </a:pPr>
            <a:r>
              <a:rPr lang="en-US" dirty="0" smtClean="0"/>
              <a:t>➢ </a:t>
            </a:r>
            <a:r>
              <a:rPr lang="en-US" dirty="0"/>
              <a:t>The egg container and all materials must remain intact. For example, no parts – inside or out - can fall or break off during flight or impact. </a:t>
            </a:r>
            <a:r>
              <a:rPr lang="en-US" dirty="0" smtClean="0"/>
              <a:t/>
            </a:r>
            <a:br>
              <a:rPr lang="en-US" dirty="0" smtClean="0"/>
            </a:br>
            <a:endParaRPr lang="en-US" dirty="0" smtClean="0"/>
          </a:p>
          <a:p>
            <a:pPr marL="0" indent="0">
              <a:buNone/>
            </a:pPr>
            <a:r>
              <a:rPr lang="en-US" dirty="0" smtClean="0"/>
              <a:t>➢ </a:t>
            </a:r>
            <a:r>
              <a:rPr lang="en-US" dirty="0"/>
              <a:t>Your egg project must fit on a regular size (8 ½ x 11) sheet of paper. (Note that the height of the container is not a factor – it can be “tall” and still fit on the paper) </a:t>
            </a:r>
            <a:r>
              <a:rPr lang="en-US" dirty="0" smtClean="0"/>
              <a:t/>
            </a:r>
            <a:br>
              <a:rPr lang="en-US" dirty="0" smtClean="0"/>
            </a:br>
            <a:endParaRPr lang="en-US" dirty="0" smtClean="0"/>
          </a:p>
          <a:p>
            <a:pPr marL="0" indent="0">
              <a:buNone/>
            </a:pPr>
            <a:r>
              <a:rPr lang="en-US" dirty="0" smtClean="0"/>
              <a:t>➢ </a:t>
            </a:r>
            <a:r>
              <a:rPr lang="en-US" dirty="0"/>
              <a:t>The container must be able to be opened once we return to the classroom so that we may check on the condition of the egg. The inside materials must be designed to allow raw egg to be easily inserted and removed. </a:t>
            </a:r>
            <a:endParaRPr lang="en-US" dirty="0" smtClean="0"/>
          </a:p>
          <a:p>
            <a:pPr marL="0" indent="0">
              <a:buNone/>
            </a:pPr>
            <a:r>
              <a:rPr lang="en-US" dirty="0"/>
              <a:t>➢ </a:t>
            </a:r>
            <a:r>
              <a:rPr lang="en-US" dirty="0" smtClean="0"/>
              <a:t>Must </a:t>
            </a:r>
            <a:r>
              <a:rPr lang="en-US" dirty="0"/>
              <a:t>withstand numerous drops</a:t>
            </a:r>
          </a:p>
          <a:p>
            <a:pPr marL="0" indent="0">
              <a:buNone/>
            </a:pPr>
            <a:r>
              <a:rPr lang="en-US" dirty="0"/>
              <a:t>➢ </a:t>
            </a:r>
            <a:r>
              <a:rPr lang="en-US" dirty="0" smtClean="0"/>
              <a:t>Work </a:t>
            </a:r>
            <a:r>
              <a:rPr lang="en-US" dirty="0"/>
              <a:t>in </a:t>
            </a:r>
            <a:r>
              <a:rPr lang="en-US" dirty="0" smtClean="0"/>
              <a:t>teams</a:t>
            </a:r>
            <a:endParaRPr lang="en-US" dirty="0"/>
          </a:p>
        </p:txBody>
      </p:sp>
    </p:spTree>
    <p:extLst>
      <p:ext uri="{BB962C8B-B14F-4D97-AF65-F5344CB8AC3E}">
        <p14:creationId xmlns:p14="http://schemas.microsoft.com/office/powerpoint/2010/main" val="64910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14353"/>
          </a:xfrm>
        </p:spPr>
        <p:txBody>
          <a:bodyPr>
            <a:normAutofit fontScale="90000"/>
          </a:bodyPr>
          <a:lstStyle/>
          <a:p>
            <a:r>
              <a:rPr lang="en-US" sz="4000" dirty="0"/>
              <a:t>Materials: You can choose 12 items/materials from the following list: </a:t>
            </a:r>
            <a:endParaRPr lang="en-US" dirty="0"/>
          </a:p>
        </p:txBody>
      </p:sp>
      <p:sp>
        <p:nvSpPr>
          <p:cNvPr id="3" name="Content Placeholder 2"/>
          <p:cNvSpPr>
            <a:spLocks noGrp="1"/>
          </p:cNvSpPr>
          <p:nvPr>
            <p:ph idx="1"/>
          </p:nvPr>
        </p:nvSpPr>
        <p:spPr>
          <a:xfrm>
            <a:off x="628650" y="1825625"/>
            <a:ext cx="3285804" cy="4351338"/>
          </a:xfrm>
        </p:spPr>
        <p:txBody>
          <a:bodyPr>
            <a:normAutofit fontScale="77500" lnSpcReduction="20000"/>
          </a:bodyPr>
          <a:lstStyle/>
          <a:p>
            <a:r>
              <a:rPr lang="en-US" dirty="0" smtClean="0"/>
              <a:t>Cardboard</a:t>
            </a:r>
            <a:r>
              <a:rPr lang="en-US" dirty="0"/>
              <a:t>, </a:t>
            </a:r>
            <a:endParaRPr lang="en-US" dirty="0" smtClean="0"/>
          </a:p>
          <a:p>
            <a:r>
              <a:rPr lang="en-US" dirty="0" smtClean="0"/>
              <a:t>5 </a:t>
            </a:r>
            <a:r>
              <a:rPr lang="en-US" dirty="0"/>
              <a:t>elastic bands, </a:t>
            </a:r>
            <a:endParaRPr lang="en-US" dirty="0" smtClean="0"/>
          </a:p>
          <a:p>
            <a:r>
              <a:rPr lang="en-US" dirty="0" smtClean="0"/>
              <a:t>8 </a:t>
            </a:r>
            <a:r>
              <a:rPr lang="en-US" dirty="0"/>
              <a:t>popsicle sticks, </a:t>
            </a:r>
            <a:endParaRPr lang="en-US" dirty="0" smtClean="0"/>
          </a:p>
          <a:p>
            <a:r>
              <a:rPr lang="en-US" dirty="0" smtClean="0"/>
              <a:t>1 meter </a:t>
            </a:r>
            <a:r>
              <a:rPr lang="en-US" dirty="0"/>
              <a:t>of tape, </a:t>
            </a:r>
            <a:endParaRPr lang="en-US" dirty="0" smtClean="0"/>
          </a:p>
          <a:p>
            <a:r>
              <a:rPr lang="en-US" dirty="0" smtClean="0"/>
              <a:t>2 </a:t>
            </a:r>
            <a:r>
              <a:rPr lang="en-US" dirty="0"/>
              <a:t>sheets of construction paper, </a:t>
            </a:r>
            <a:endParaRPr lang="en-US" dirty="0" smtClean="0"/>
          </a:p>
          <a:p>
            <a:r>
              <a:rPr lang="en-US" dirty="0" smtClean="0"/>
              <a:t>plastic </a:t>
            </a:r>
            <a:r>
              <a:rPr lang="en-US" dirty="0"/>
              <a:t>bag, </a:t>
            </a:r>
            <a:endParaRPr lang="en-US" dirty="0" smtClean="0"/>
          </a:p>
          <a:p>
            <a:r>
              <a:rPr lang="en-US" dirty="0" smtClean="0"/>
              <a:t>10 </a:t>
            </a:r>
            <a:r>
              <a:rPr lang="en-US" dirty="0"/>
              <a:t>straws, </a:t>
            </a:r>
            <a:endParaRPr lang="en-US" dirty="0" smtClean="0"/>
          </a:p>
          <a:p>
            <a:r>
              <a:rPr lang="en-US" dirty="0" smtClean="0"/>
              <a:t>Styrofoam </a:t>
            </a:r>
            <a:r>
              <a:rPr lang="en-US" dirty="0"/>
              <a:t>cup, </a:t>
            </a:r>
            <a:endParaRPr lang="en-US" dirty="0" smtClean="0"/>
          </a:p>
          <a:p>
            <a:r>
              <a:rPr lang="en-US" dirty="0" smtClean="0"/>
              <a:t>poster </a:t>
            </a:r>
            <a:r>
              <a:rPr lang="en-US" dirty="0"/>
              <a:t>board, </a:t>
            </a:r>
            <a:endParaRPr lang="en-US" dirty="0" smtClean="0"/>
          </a:p>
          <a:p>
            <a:r>
              <a:rPr lang="en-US" dirty="0" smtClean="0"/>
              <a:t>6 </a:t>
            </a:r>
            <a:r>
              <a:rPr lang="en-US" dirty="0"/>
              <a:t>cotton </a:t>
            </a:r>
            <a:r>
              <a:rPr lang="en-US" dirty="0" smtClean="0"/>
              <a:t>balls, </a:t>
            </a:r>
          </a:p>
          <a:p>
            <a:r>
              <a:rPr lang="en-US" dirty="0" smtClean="0"/>
              <a:t>Q-tips</a:t>
            </a:r>
            <a:r>
              <a:rPr lang="en-US" dirty="0"/>
              <a:t>, </a:t>
            </a:r>
            <a:endParaRPr lang="en-US" dirty="0" smtClean="0"/>
          </a:p>
        </p:txBody>
      </p:sp>
      <p:sp>
        <p:nvSpPr>
          <p:cNvPr id="4" name="Content Placeholder 2"/>
          <p:cNvSpPr txBox="1">
            <a:spLocks/>
          </p:cNvSpPr>
          <p:nvPr/>
        </p:nvSpPr>
        <p:spPr>
          <a:xfrm>
            <a:off x="4767422" y="1690689"/>
            <a:ext cx="3747927" cy="448627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1 pair of socks, </a:t>
            </a:r>
          </a:p>
          <a:p>
            <a:r>
              <a:rPr lang="en-US" dirty="0" smtClean="0"/>
              <a:t>toilet paper, </a:t>
            </a:r>
          </a:p>
          <a:p>
            <a:r>
              <a:rPr lang="en-US" dirty="0" smtClean="0"/>
              <a:t>30cm string, </a:t>
            </a:r>
          </a:p>
          <a:p>
            <a:r>
              <a:rPr lang="en-US" dirty="0" smtClean="0"/>
              <a:t>10cm wires, </a:t>
            </a:r>
          </a:p>
          <a:p>
            <a:r>
              <a:rPr lang="en-US" dirty="0" smtClean="0"/>
              <a:t>spaghetti, </a:t>
            </a:r>
          </a:p>
          <a:p>
            <a:r>
              <a:rPr lang="en-US" dirty="0" smtClean="0"/>
              <a:t>2 balloons, </a:t>
            </a:r>
          </a:p>
          <a:p>
            <a:r>
              <a:rPr lang="en-US" dirty="0" smtClean="0"/>
              <a:t>1 paper plate, </a:t>
            </a:r>
          </a:p>
          <a:p>
            <a:r>
              <a:rPr lang="en-US" dirty="0" smtClean="0"/>
              <a:t>5 pieces of tissue paper, </a:t>
            </a:r>
          </a:p>
          <a:p>
            <a:r>
              <a:rPr lang="en-US" dirty="0" smtClean="0"/>
              <a:t>2 sheets of plastic wrap, </a:t>
            </a:r>
          </a:p>
          <a:p>
            <a:r>
              <a:rPr lang="en-US" dirty="0" smtClean="0"/>
              <a:t>2 sheets of aluminum foil </a:t>
            </a:r>
          </a:p>
        </p:txBody>
      </p:sp>
      <p:sp>
        <p:nvSpPr>
          <p:cNvPr id="5" name="Rectangle 4"/>
          <p:cNvSpPr/>
          <p:nvPr/>
        </p:nvSpPr>
        <p:spPr>
          <a:xfrm>
            <a:off x="1505163" y="6338443"/>
            <a:ext cx="6899097" cy="369332"/>
          </a:xfrm>
          <a:prstGeom prst="rect">
            <a:avLst/>
          </a:prstGeom>
        </p:spPr>
        <p:txBody>
          <a:bodyPr wrap="square">
            <a:spAutoFit/>
          </a:bodyPr>
          <a:lstStyle/>
          <a:p>
            <a:r>
              <a:rPr lang="en-US" smtClean="0"/>
              <a:t>These materials are provided: • glue, scissors, rulers, pencil</a:t>
            </a:r>
            <a:endParaRPr lang="en-US" dirty="0"/>
          </a:p>
        </p:txBody>
      </p:sp>
    </p:spTree>
    <p:extLst>
      <p:ext uri="{BB962C8B-B14F-4D97-AF65-F5344CB8AC3E}">
        <p14:creationId xmlns:p14="http://schemas.microsoft.com/office/powerpoint/2010/main" val="337076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Phase 1: </a:t>
            </a:r>
          </a:p>
        </p:txBody>
      </p:sp>
      <p:sp>
        <p:nvSpPr>
          <p:cNvPr id="3" name="Content Placeholder 2"/>
          <p:cNvSpPr>
            <a:spLocks noGrp="1"/>
          </p:cNvSpPr>
          <p:nvPr>
            <p:ph idx="1"/>
          </p:nvPr>
        </p:nvSpPr>
        <p:spPr/>
        <p:txBody>
          <a:bodyPr/>
          <a:lstStyle/>
          <a:p>
            <a:r>
              <a:rPr lang="en-US" dirty="0" smtClean="0"/>
              <a:t>The </a:t>
            </a:r>
            <a:r>
              <a:rPr lang="en-US" dirty="0"/>
              <a:t>Design </a:t>
            </a:r>
            <a:endParaRPr lang="en-US" dirty="0" smtClean="0"/>
          </a:p>
          <a:p>
            <a:r>
              <a:rPr lang="en-US" dirty="0" smtClean="0"/>
              <a:t>When </a:t>
            </a:r>
            <a:r>
              <a:rPr lang="en-US" dirty="0"/>
              <a:t>you are designing this apparatus, there are a few things that you need to keep in mind. </a:t>
            </a:r>
            <a:endParaRPr lang="en-US" dirty="0" smtClean="0"/>
          </a:p>
          <a:p>
            <a:r>
              <a:rPr lang="en-US" dirty="0" smtClean="0"/>
              <a:t>This </a:t>
            </a:r>
            <a:r>
              <a:rPr lang="en-US" dirty="0"/>
              <a:t>device must be protective. </a:t>
            </a:r>
            <a:endParaRPr lang="en-US" dirty="0" smtClean="0"/>
          </a:p>
          <a:p>
            <a:r>
              <a:rPr lang="en-US" dirty="0" smtClean="0"/>
              <a:t>The </a:t>
            </a:r>
            <a:r>
              <a:rPr lang="en-US" dirty="0"/>
              <a:t>raw egg inside must not even crack at the first drop.</a:t>
            </a:r>
          </a:p>
        </p:txBody>
      </p:sp>
    </p:spTree>
    <p:extLst>
      <p:ext uri="{BB962C8B-B14F-4D97-AF65-F5344CB8AC3E}">
        <p14:creationId xmlns:p14="http://schemas.microsoft.com/office/powerpoint/2010/main" val="180874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a:t>
            </a:r>
            <a:r>
              <a:rPr lang="en-US" dirty="0" smtClean="0"/>
              <a:t>2: </a:t>
            </a:r>
            <a:r>
              <a:rPr lang="en-US" dirty="0"/>
              <a:t>Testing </a:t>
            </a:r>
          </a:p>
        </p:txBody>
      </p:sp>
      <p:sp>
        <p:nvSpPr>
          <p:cNvPr id="3" name="Content Placeholder 2"/>
          <p:cNvSpPr>
            <a:spLocks noGrp="1"/>
          </p:cNvSpPr>
          <p:nvPr>
            <p:ph idx="1"/>
          </p:nvPr>
        </p:nvSpPr>
        <p:spPr/>
        <p:txBody>
          <a:bodyPr/>
          <a:lstStyle/>
          <a:p>
            <a:r>
              <a:rPr lang="en-US" dirty="0" smtClean="0"/>
              <a:t>Request </a:t>
            </a:r>
            <a:r>
              <a:rPr lang="en-US" dirty="0"/>
              <a:t>practice runs at the drop site to make sure that your apparatus will withstand these tests. </a:t>
            </a:r>
            <a:endParaRPr lang="en-US" dirty="0" smtClean="0"/>
          </a:p>
          <a:p>
            <a:r>
              <a:rPr lang="en-US" dirty="0" smtClean="0"/>
              <a:t>The </a:t>
            </a:r>
            <a:r>
              <a:rPr lang="en-US" dirty="0"/>
              <a:t>project takes much trial and error and it is highly doubtful that you will succeed in your design on the first trial. </a:t>
            </a:r>
            <a:endParaRPr lang="en-US" dirty="0" smtClean="0"/>
          </a:p>
          <a:p>
            <a:r>
              <a:rPr lang="en-US" dirty="0" smtClean="0"/>
              <a:t>You </a:t>
            </a:r>
            <a:r>
              <a:rPr lang="en-US" dirty="0"/>
              <a:t>will most likely have to modify your current design or start completely over and design a new apparatus.</a:t>
            </a:r>
          </a:p>
        </p:txBody>
      </p:sp>
    </p:spTree>
    <p:extLst>
      <p:ext uri="{BB962C8B-B14F-4D97-AF65-F5344CB8AC3E}">
        <p14:creationId xmlns:p14="http://schemas.microsoft.com/office/powerpoint/2010/main" val="12714030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TotalTime>
  <Words>610</Words>
  <Application>Microsoft Macintosh PowerPoint</Application>
  <PresentationFormat>On-screen Show (4:3)</PresentationFormat>
  <Paragraphs>79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Calibri Light</vt:lpstr>
      <vt:lpstr>Arial</vt:lpstr>
      <vt:lpstr>Office Theme</vt:lpstr>
      <vt:lpstr>Protective Landing Device</vt:lpstr>
      <vt:lpstr>Measure momentum</vt:lpstr>
      <vt:lpstr>Air resistance experiment</vt:lpstr>
      <vt:lpstr>Angular Momentum</vt:lpstr>
      <vt:lpstr>Lab Activity Instructions: </vt:lpstr>
      <vt:lpstr>Criteria or constraint?</vt:lpstr>
      <vt:lpstr>Materials: You can choose 12 items/materials from the following list: </vt:lpstr>
      <vt:lpstr>Procedure: Phase 1: </vt:lpstr>
      <vt:lpstr>Phase 2: Testing </vt:lpstr>
      <vt:lpstr>Phase 3: Actual Drop </vt:lpstr>
      <vt:lpstr>Hints: </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Protective Landing Device</dc:title>
  <dc:creator>O'Grady-Cunniff, Dianne (CCPS)</dc:creator>
  <cp:lastModifiedBy>O'Grady-Cunniff, Dianne (CCPS)</cp:lastModifiedBy>
  <cp:revision>11</cp:revision>
  <cp:lastPrinted>2017-05-01T02:00:08Z</cp:lastPrinted>
  <dcterms:created xsi:type="dcterms:W3CDTF">2017-05-01T01:14:01Z</dcterms:created>
  <dcterms:modified xsi:type="dcterms:W3CDTF">2017-05-01T21:56:02Z</dcterms:modified>
</cp:coreProperties>
</file>