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75" r:id="rId4"/>
    <p:sldId id="260" r:id="rId5"/>
    <p:sldId id="261" r:id="rId6"/>
    <p:sldId id="276" r:id="rId7"/>
    <p:sldId id="262" r:id="rId8"/>
    <p:sldId id="277" r:id="rId9"/>
    <p:sldId id="263" r:id="rId10"/>
    <p:sldId id="278"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24" d="100"/>
          <a:sy n="124" d="100"/>
        </p:scale>
        <p:origin x="6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AC7A5-D92C-D140-BA07-F2A0747FA9DF}"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0AC7A5-D92C-D140-BA07-F2A0747FA9DF}" type="datetimeFigureOut">
              <a:rPr lang="en-US" smtClean="0"/>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0AC7A5-D92C-D140-BA07-F2A0747FA9DF}" type="datetimeFigureOut">
              <a:rPr lang="en-US" smtClean="0"/>
              <a:t>4/30/17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0AC7A5-D92C-D140-BA07-F2A0747FA9DF}" type="datetimeFigureOut">
              <a:rPr lang="en-US" smtClean="0"/>
              <a:t>4/30/17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AC7A5-D92C-D140-BA07-F2A0747FA9DF}" type="datetimeFigureOut">
              <a:rPr lang="en-US" smtClean="0"/>
              <a:t>4/30/17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AC7A5-D92C-D140-BA07-F2A0747FA9DF}" type="datetimeFigureOut">
              <a:rPr lang="en-US" smtClean="0"/>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AC7A5-D92C-D140-BA07-F2A0747FA9DF}" type="datetimeFigureOut">
              <a:rPr lang="en-US" smtClean="0"/>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AC7A5-D92C-D140-BA07-F2A0747FA9DF}" type="datetimeFigureOut">
              <a:rPr lang="en-US" smtClean="0"/>
              <a:t>4/30/17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CB7EA-9C4D-454D-9B3A-05CCFA2C178F}" type="slidenum">
              <a:rPr lang="en-US" smtClean="0"/>
              <a:t>‹#›</a:t>
            </a:fld>
            <a:endParaRPr lang="en-US"/>
          </a:p>
        </p:txBody>
      </p:sp>
    </p:spTree>
    <p:extLst>
      <p:ext uri="{BB962C8B-B14F-4D97-AF65-F5344CB8AC3E}">
        <p14:creationId xmlns:p14="http://schemas.microsoft.com/office/powerpoint/2010/main" val="490057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338"/>
            <a:ext cx="9312618" cy="6891337"/>
          </a:xfrm>
          <a:prstGeom prst="rect">
            <a:avLst/>
          </a:prstGeom>
        </p:spPr>
      </p:pic>
      <p:sp>
        <p:nvSpPr>
          <p:cNvPr id="2" name="Title 1"/>
          <p:cNvSpPr>
            <a:spLocks noGrp="1"/>
          </p:cNvSpPr>
          <p:nvPr>
            <p:ph type="ctrTitle"/>
          </p:nvPr>
        </p:nvSpPr>
        <p:spPr>
          <a:xfrm>
            <a:off x="685800" y="125770"/>
            <a:ext cx="7772400" cy="1744127"/>
          </a:xfrm>
        </p:spPr>
        <p:txBody>
          <a:bodyPr/>
          <a:lstStyle/>
          <a:p>
            <a:r>
              <a:rPr lang="en-US" dirty="0" smtClean="0"/>
              <a:t>Protective Landing Device</a:t>
            </a:r>
            <a:endParaRPr lang="en-US" dirty="0"/>
          </a:p>
        </p:txBody>
      </p:sp>
      <p:sp>
        <p:nvSpPr>
          <p:cNvPr id="3" name="Subtitle 2"/>
          <p:cNvSpPr>
            <a:spLocks noGrp="1"/>
          </p:cNvSpPr>
          <p:nvPr>
            <p:ph type="subTitle" idx="1"/>
          </p:nvPr>
        </p:nvSpPr>
        <p:spPr>
          <a:xfrm>
            <a:off x="1143000" y="6028361"/>
            <a:ext cx="6858000" cy="829638"/>
          </a:xfrm>
        </p:spPr>
        <p:txBody>
          <a:bodyPr>
            <a:normAutofit/>
          </a:bodyPr>
          <a:lstStyle/>
          <a:p>
            <a:r>
              <a:rPr lang="en-US" sz="3200" dirty="0" smtClean="0">
                <a:solidFill>
                  <a:schemeClr val="bg1"/>
                </a:solidFill>
              </a:rPr>
              <a:t>Forces involved </a:t>
            </a:r>
            <a:r>
              <a:rPr lang="en-US" sz="3200" smtClean="0">
                <a:solidFill>
                  <a:schemeClr val="bg1"/>
                </a:solidFill>
              </a:rPr>
              <a:t>and experiments</a:t>
            </a:r>
            <a:endParaRPr lang="en-US" sz="3200">
              <a:solidFill>
                <a:schemeClr val="bg1"/>
              </a:solidFill>
            </a:endParaRPr>
          </a:p>
        </p:txBody>
      </p:sp>
    </p:spTree>
    <p:extLst>
      <p:ext uri="{BB962C8B-B14F-4D97-AF65-F5344CB8AC3E}">
        <p14:creationId xmlns:p14="http://schemas.microsoft.com/office/powerpoint/2010/main" val="195684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1515" y="1825625"/>
            <a:ext cx="8209051" cy="4351338"/>
          </a:xfrm>
        </p:spPr>
        <p:txBody>
          <a:bodyPr/>
          <a:lstStyle/>
          <a:p>
            <a:pPr marL="0" indent="0">
              <a:buNone/>
            </a:pPr>
            <a:r>
              <a:rPr lang="en-US" dirty="0"/>
              <a:t>When other forces are combined with gravity, such as </a:t>
            </a:r>
            <a:endParaRPr lang="en-US" dirty="0" smtClean="0"/>
          </a:p>
          <a:p>
            <a:r>
              <a:rPr lang="en-US" dirty="0" smtClean="0">
                <a:solidFill>
                  <a:srgbClr val="FF0000"/>
                </a:solidFill>
              </a:rPr>
              <a:t>motion</a:t>
            </a:r>
            <a:r>
              <a:rPr lang="en-US" dirty="0" smtClean="0"/>
              <a:t> </a:t>
            </a:r>
            <a:r>
              <a:rPr lang="en-US" dirty="0"/>
              <a:t>(the movement of an object), </a:t>
            </a:r>
            <a:endParaRPr lang="en-US" dirty="0" smtClean="0"/>
          </a:p>
          <a:p>
            <a:r>
              <a:rPr lang="en-US" dirty="0" smtClean="0">
                <a:solidFill>
                  <a:srgbClr val="FF0000"/>
                </a:solidFill>
              </a:rPr>
              <a:t>inertia</a:t>
            </a:r>
            <a:r>
              <a:rPr lang="en-US" dirty="0" smtClean="0"/>
              <a:t> </a:t>
            </a:r>
            <a:r>
              <a:rPr lang="en-US" dirty="0"/>
              <a:t>(the tendency of an object to resist change with regard to movement based on its mass), or </a:t>
            </a:r>
            <a:endParaRPr lang="en-US" dirty="0" smtClean="0"/>
          </a:p>
          <a:p>
            <a:r>
              <a:rPr lang="en-US" dirty="0" smtClean="0">
                <a:solidFill>
                  <a:srgbClr val="FF0000"/>
                </a:solidFill>
              </a:rPr>
              <a:t>power</a:t>
            </a:r>
            <a:r>
              <a:rPr lang="en-US" dirty="0" smtClean="0"/>
              <a:t> </a:t>
            </a:r>
            <a:r>
              <a:rPr lang="en-US" dirty="0"/>
              <a:t>(the ability to exert energy over time), </a:t>
            </a:r>
            <a:endParaRPr lang="en-US" dirty="0" smtClean="0"/>
          </a:p>
          <a:p>
            <a:r>
              <a:rPr lang="en-US" dirty="0" smtClean="0"/>
              <a:t>it </a:t>
            </a:r>
            <a:r>
              <a:rPr lang="en-US" dirty="0"/>
              <a:t>may be impossible to prevent an impact which will cause damage. </a:t>
            </a:r>
          </a:p>
          <a:p>
            <a:endParaRPr lang="en-US" dirty="0"/>
          </a:p>
        </p:txBody>
      </p:sp>
    </p:spTree>
    <p:extLst>
      <p:ext uri="{BB962C8B-B14F-4D97-AF65-F5344CB8AC3E}">
        <p14:creationId xmlns:p14="http://schemas.microsoft.com/office/powerpoint/2010/main" val="199477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behind Saving the Egg </a:t>
            </a:r>
          </a:p>
        </p:txBody>
      </p:sp>
      <p:sp>
        <p:nvSpPr>
          <p:cNvPr id="3" name="Content Placeholder 2"/>
          <p:cNvSpPr>
            <a:spLocks noGrp="1"/>
          </p:cNvSpPr>
          <p:nvPr>
            <p:ph idx="1"/>
          </p:nvPr>
        </p:nvSpPr>
        <p:spPr/>
        <p:txBody>
          <a:bodyPr>
            <a:normAutofit fontScale="92500" lnSpcReduction="10000"/>
          </a:bodyPr>
          <a:lstStyle/>
          <a:p>
            <a:r>
              <a:rPr lang="en-US" dirty="0"/>
              <a:t>I</a:t>
            </a:r>
            <a:r>
              <a:rPr lang="en-US" dirty="0" smtClean="0"/>
              <a:t>f </a:t>
            </a:r>
            <a:r>
              <a:rPr lang="en-US" dirty="0"/>
              <a:t>you roll an egg along the ground downhill at considerable velocity towards a wall, you can reasonably expect the egg to break. </a:t>
            </a:r>
            <a:endParaRPr lang="en-US" dirty="0" smtClean="0"/>
          </a:p>
          <a:p>
            <a:r>
              <a:rPr lang="en-US" dirty="0" smtClean="0"/>
              <a:t>Your </a:t>
            </a:r>
            <a:r>
              <a:rPr lang="en-US" dirty="0"/>
              <a:t>arm provided the force (power) to accelerate the egg to a certain velocity (motion). That motion is being increased due to the acceleration of the egg down the hill (gravity). The egg will not drastically vary its direction and avoid the wall (inertia tends to keep it moving in a straight line). The combination of power, gravity, motion and inertia will probably be sufficient to result in an impact between the egg and the wall that breaks the egg. This impact is called the </a:t>
            </a:r>
            <a:r>
              <a:rPr lang="en-US" dirty="0">
                <a:solidFill>
                  <a:srgbClr val="FF0000"/>
                </a:solidFill>
              </a:rPr>
              <a:t>primary impact.</a:t>
            </a:r>
          </a:p>
        </p:txBody>
      </p:sp>
    </p:spTree>
    <p:extLst>
      <p:ext uri="{BB962C8B-B14F-4D97-AF65-F5344CB8AC3E}">
        <p14:creationId xmlns:p14="http://schemas.microsoft.com/office/powerpoint/2010/main" val="79921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8225"/>
            <a:ext cx="7886700" cy="5868738"/>
          </a:xfrm>
        </p:spPr>
        <p:txBody>
          <a:bodyPr>
            <a:normAutofit lnSpcReduction="10000"/>
          </a:bodyPr>
          <a:lstStyle/>
          <a:p>
            <a:r>
              <a:rPr lang="en-US" dirty="0"/>
              <a:t>There is a further impact which </a:t>
            </a:r>
            <a:r>
              <a:rPr lang="en-US" dirty="0" smtClean="0"/>
              <a:t/>
            </a:r>
            <a:br>
              <a:rPr lang="en-US" dirty="0" smtClean="0"/>
            </a:br>
            <a:r>
              <a:rPr lang="en-US" dirty="0" smtClean="0"/>
              <a:t>takes </a:t>
            </a:r>
            <a:r>
              <a:rPr lang="en-US" dirty="0"/>
              <a:t>place when the egg hits </a:t>
            </a:r>
            <a:r>
              <a:rPr lang="en-US" dirty="0" smtClean="0"/>
              <a:t/>
            </a:r>
            <a:br>
              <a:rPr lang="en-US" dirty="0" smtClean="0"/>
            </a:br>
            <a:r>
              <a:rPr lang="en-US" dirty="0" smtClean="0"/>
              <a:t>the </a:t>
            </a:r>
            <a:r>
              <a:rPr lang="en-US" dirty="0"/>
              <a:t>wall; this is when the mass </a:t>
            </a:r>
            <a:r>
              <a:rPr lang="en-US" dirty="0" smtClean="0"/>
              <a:t/>
            </a:r>
            <a:br>
              <a:rPr lang="en-US" dirty="0" smtClean="0"/>
            </a:br>
            <a:r>
              <a:rPr lang="en-US" dirty="0" smtClean="0"/>
              <a:t>inside </a:t>
            </a:r>
            <a:r>
              <a:rPr lang="en-US" dirty="0"/>
              <a:t>the egg impacts against </a:t>
            </a:r>
            <a:r>
              <a:rPr lang="en-US" dirty="0" smtClean="0"/>
              <a:t/>
            </a:r>
            <a:br>
              <a:rPr lang="en-US" dirty="0" smtClean="0"/>
            </a:br>
            <a:r>
              <a:rPr lang="en-US" dirty="0" smtClean="0"/>
              <a:t>the </a:t>
            </a:r>
            <a:r>
              <a:rPr lang="en-US" dirty="0"/>
              <a:t>inside of the wall of the egg</a:t>
            </a:r>
            <a:r>
              <a:rPr lang="en-US" dirty="0" smtClean="0"/>
              <a:t>.</a:t>
            </a:r>
          </a:p>
          <a:p>
            <a:r>
              <a:rPr lang="en-US" dirty="0" smtClean="0"/>
              <a:t> </a:t>
            </a:r>
            <a:r>
              <a:rPr lang="en-US" dirty="0"/>
              <a:t>The egg white and egg yolk are </a:t>
            </a:r>
            <a:r>
              <a:rPr lang="en-US" dirty="0" smtClean="0"/>
              <a:t/>
            </a:r>
            <a:br>
              <a:rPr lang="en-US" dirty="0" smtClean="0"/>
            </a:br>
            <a:r>
              <a:rPr lang="en-US" dirty="0" smtClean="0"/>
              <a:t>usually </a:t>
            </a:r>
            <a:r>
              <a:rPr lang="en-US" dirty="0"/>
              <a:t>in liquid form, and </a:t>
            </a:r>
            <a:r>
              <a:rPr lang="en-US" dirty="0" smtClean="0"/>
              <a:t/>
            </a:r>
            <a:br>
              <a:rPr lang="en-US" dirty="0" smtClean="0"/>
            </a:br>
            <a:r>
              <a:rPr lang="en-US" dirty="0" smtClean="0"/>
              <a:t>though </a:t>
            </a:r>
            <a:r>
              <a:rPr lang="en-US" dirty="0"/>
              <a:t>liquid has considerable </a:t>
            </a:r>
            <a:r>
              <a:rPr lang="en-US" dirty="0" smtClean="0"/>
              <a:t/>
            </a:r>
            <a:br>
              <a:rPr lang="en-US" dirty="0" smtClean="0"/>
            </a:br>
            <a:r>
              <a:rPr lang="en-US" dirty="0" smtClean="0"/>
              <a:t>mass</a:t>
            </a:r>
            <a:r>
              <a:rPr lang="en-US" dirty="0"/>
              <a:t>, the liquid inside the egg </a:t>
            </a:r>
            <a:r>
              <a:rPr lang="en-US" dirty="0" smtClean="0"/>
              <a:t/>
            </a:r>
            <a:br>
              <a:rPr lang="en-US" dirty="0" smtClean="0"/>
            </a:br>
            <a:r>
              <a:rPr lang="en-US" dirty="0" smtClean="0"/>
              <a:t>will </a:t>
            </a:r>
            <a:r>
              <a:rPr lang="en-US" dirty="0"/>
              <a:t>rarely be the cause of the </a:t>
            </a:r>
            <a:r>
              <a:rPr lang="en-US" dirty="0" smtClean="0"/>
              <a:t/>
            </a:r>
            <a:br>
              <a:rPr lang="en-US" dirty="0" smtClean="0"/>
            </a:br>
            <a:r>
              <a:rPr lang="en-US" dirty="0" smtClean="0"/>
              <a:t>egg </a:t>
            </a:r>
            <a:r>
              <a:rPr lang="en-US" dirty="0"/>
              <a:t>shell breaking. </a:t>
            </a:r>
            <a:endParaRPr lang="en-US" dirty="0" smtClean="0"/>
          </a:p>
          <a:p>
            <a:r>
              <a:rPr lang="en-US" dirty="0"/>
              <a:t>The impact resulting from the </a:t>
            </a:r>
            <a:r>
              <a:rPr lang="en-US" dirty="0" smtClean="0"/>
              <a:t>insides of the egg striking </a:t>
            </a:r>
            <a:r>
              <a:rPr lang="en-US" dirty="0"/>
              <a:t>the inside of the </a:t>
            </a:r>
            <a:r>
              <a:rPr lang="en-US" dirty="0" smtClean="0"/>
              <a:t>shell due </a:t>
            </a:r>
            <a:r>
              <a:rPr lang="en-US" dirty="0"/>
              <a:t>to the motion or change in motion of the egg is called the </a:t>
            </a:r>
            <a:r>
              <a:rPr lang="en-US" dirty="0">
                <a:solidFill>
                  <a:srgbClr val="FF0000"/>
                </a:solidFill>
              </a:rPr>
              <a:t>secondary impact.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428" y="236306"/>
            <a:ext cx="2863922" cy="3509153"/>
          </a:xfrm>
          <a:prstGeom prst="rect">
            <a:avLst/>
          </a:prstGeom>
        </p:spPr>
      </p:pic>
    </p:spTree>
    <p:extLst>
      <p:ext uri="{BB962C8B-B14F-4D97-AF65-F5344CB8AC3E}">
        <p14:creationId xmlns:p14="http://schemas.microsoft.com/office/powerpoint/2010/main" val="211093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relate?</a:t>
            </a:r>
            <a:endParaRPr lang="en-US" dirty="0"/>
          </a:p>
        </p:txBody>
      </p:sp>
      <p:sp>
        <p:nvSpPr>
          <p:cNvPr id="3" name="Content Placeholder 2"/>
          <p:cNvSpPr>
            <a:spLocks noGrp="1"/>
          </p:cNvSpPr>
          <p:nvPr>
            <p:ph idx="1"/>
          </p:nvPr>
        </p:nvSpPr>
        <p:spPr>
          <a:xfrm>
            <a:off x="628650" y="1942799"/>
            <a:ext cx="7886700" cy="4234164"/>
          </a:xfrm>
        </p:spPr>
        <p:txBody>
          <a:bodyPr>
            <a:normAutofit lnSpcReduction="10000"/>
          </a:bodyPr>
          <a:lstStyle/>
          <a:p>
            <a:pPr marL="0" indent="0">
              <a:buNone/>
            </a:pPr>
            <a:r>
              <a:rPr lang="en-US" dirty="0" smtClean="0"/>
              <a:t>					Scientists </a:t>
            </a:r>
            <a:r>
              <a:rPr lang="en-US" dirty="0"/>
              <a:t>and </a:t>
            </a:r>
            <a:r>
              <a:rPr lang="en-US" dirty="0" smtClean="0"/>
              <a:t/>
            </a:r>
            <a:br>
              <a:rPr lang="en-US" dirty="0" smtClean="0"/>
            </a:br>
            <a:r>
              <a:rPr lang="en-US" dirty="0" smtClean="0"/>
              <a:t>					engineers </a:t>
            </a:r>
            <a:r>
              <a:rPr lang="en-US" dirty="0"/>
              <a:t>have been </a:t>
            </a:r>
            <a:r>
              <a:rPr lang="en-US" dirty="0" smtClean="0"/>
              <a:t/>
            </a:r>
            <a:br>
              <a:rPr lang="en-US" dirty="0" smtClean="0"/>
            </a:br>
            <a:r>
              <a:rPr lang="en-US" dirty="0" smtClean="0"/>
              <a:t>					working </a:t>
            </a:r>
            <a:r>
              <a:rPr lang="en-US" dirty="0"/>
              <a:t>for many </a:t>
            </a:r>
            <a:r>
              <a:rPr lang="en-US" dirty="0" smtClean="0"/>
              <a:t/>
            </a:r>
            <a:br>
              <a:rPr lang="en-US" dirty="0" smtClean="0"/>
            </a:br>
            <a:r>
              <a:rPr lang="en-US" dirty="0" smtClean="0"/>
              <a:t>					years </a:t>
            </a:r>
            <a:r>
              <a:rPr lang="en-US" dirty="0"/>
              <a:t>to reduce the </a:t>
            </a:r>
            <a:r>
              <a:rPr lang="en-US" dirty="0" smtClean="0"/>
              <a:t/>
            </a:r>
            <a:br>
              <a:rPr lang="en-US" dirty="0" smtClean="0"/>
            </a:br>
            <a:r>
              <a:rPr lang="en-US" dirty="0" smtClean="0"/>
              <a:t>					effect </a:t>
            </a:r>
            <a:r>
              <a:rPr lang="en-US" dirty="0"/>
              <a:t>of impacts, primarily in the automobile industry. </a:t>
            </a:r>
            <a:endParaRPr lang="en-US" dirty="0" smtClean="0"/>
          </a:p>
          <a:p>
            <a:pPr marL="0" indent="0">
              <a:buNone/>
            </a:pPr>
            <a:r>
              <a:rPr lang="en-US" dirty="0" smtClean="0"/>
              <a:t>Efforts </a:t>
            </a:r>
            <a:r>
              <a:rPr lang="en-US" dirty="0"/>
              <a:t>to reduce the </a:t>
            </a:r>
            <a:r>
              <a:rPr lang="en-US" dirty="0">
                <a:solidFill>
                  <a:srgbClr val="FF0000"/>
                </a:solidFill>
              </a:rPr>
              <a:t>primary impact </a:t>
            </a:r>
            <a:r>
              <a:rPr lang="en-US" dirty="0"/>
              <a:t>(energy absorbing bumpers, crumple zones, modified chassis construction) and efforts to reduce the </a:t>
            </a:r>
            <a:r>
              <a:rPr lang="en-US" dirty="0">
                <a:solidFill>
                  <a:srgbClr val="FF0000"/>
                </a:solidFill>
              </a:rPr>
              <a:t>secondary impact</a:t>
            </a:r>
            <a:r>
              <a:rPr lang="en-US" dirty="0"/>
              <a:t> (airbags, padded dashboards, collapsing steering wheels, and seatbelts) are commonplace.</a:t>
            </a:r>
          </a:p>
        </p:txBody>
      </p:sp>
      <p:pic>
        <p:nvPicPr>
          <p:cNvPr id="4" name="Picture 3"/>
          <p:cNvPicPr>
            <a:picLocks noChangeAspect="1"/>
          </p:cNvPicPr>
          <p:nvPr/>
        </p:nvPicPr>
        <p:blipFill>
          <a:blip r:embed="rId2"/>
          <a:stretch>
            <a:fillRect/>
          </a:stretch>
        </p:blipFill>
        <p:spPr>
          <a:xfrm>
            <a:off x="1356189" y="1473891"/>
            <a:ext cx="3420652" cy="2096870"/>
          </a:xfrm>
          <a:prstGeom prst="rect">
            <a:avLst/>
          </a:prstGeom>
        </p:spPr>
      </p:pic>
    </p:spTree>
    <p:extLst>
      <p:ext uri="{BB962C8B-B14F-4D97-AF65-F5344CB8AC3E}">
        <p14:creationId xmlns:p14="http://schemas.microsoft.com/office/powerpoint/2010/main" val="209560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energy</a:t>
            </a:r>
          </a:p>
        </p:txBody>
      </p:sp>
      <p:sp>
        <p:nvSpPr>
          <p:cNvPr id="3" name="Content Placeholder 2"/>
          <p:cNvSpPr>
            <a:spLocks noGrp="1"/>
          </p:cNvSpPr>
          <p:nvPr>
            <p:ph idx="1"/>
          </p:nvPr>
        </p:nvSpPr>
        <p:spPr/>
        <p:txBody>
          <a:bodyPr/>
          <a:lstStyle/>
          <a:p>
            <a:r>
              <a:rPr lang="en-US" dirty="0">
                <a:solidFill>
                  <a:srgbClr val="FF0000"/>
                </a:solidFill>
              </a:rPr>
              <a:t>Kinetic energy </a:t>
            </a:r>
            <a:r>
              <a:rPr lang="en-US" dirty="0"/>
              <a:t>is the energy that a body possesses as a result of its motion. </a:t>
            </a:r>
            <a:endParaRPr lang="en-US" dirty="0" smtClean="0"/>
          </a:p>
          <a:p>
            <a:r>
              <a:rPr lang="en-US" dirty="0" smtClean="0">
                <a:solidFill>
                  <a:srgbClr val="FF0000"/>
                </a:solidFill>
              </a:rPr>
              <a:t>Potential </a:t>
            </a:r>
            <a:r>
              <a:rPr lang="en-US" dirty="0">
                <a:solidFill>
                  <a:srgbClr val="FF0000"/>
                </a:solidFill>
              </a:rPr>
              <a:t>energy </a:t>
            </a:r>
            <a:r>
              <a:rPr lang="en-US" dirty="0"/>
              <a:t>is the energy that exists in a body as a result of its position or condition rather than of its motion. </a:t>
            </a:r>
            <a:endParaRPr lang="en-US" dirty="0" smtClean="0"/>
          </a:p>
          <a:p>
            <a:r>
              <a:rPr lang="en-US" dirty="0" smtClean="0"/>
              <a:t>In </a:t>
            </a:r>
            <a:r>
              <a:rPr lang="en-US" dirty="0"/>
              <a:t>building the container, you should think about how the energy is converted from potential energy to kinetic energy, and the work done on the container and the work done on the eggs. </a:t>
            </a:r>
          </a:p>
        </p:txBody>
      </p:sp>
    </p:spTree>
    <p:extLst>
      <p:ext uri="{BB962C8B-B14F-4D97-AF65-F5344CB8AC3E}">
        <p14:creationId xmlns:p14="http://schemas.microsoft.com/office/powerpoint/2010/main" val="197925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Activity Instructions: </a:t>
            </a:r>
          </a:p>
        </p:txBody>
      </p:sp>
      <p:sp>
        <p:nvSpPr>
          <p:cNvPr id="3" name="Content Placeholder 2"/>
          <p:cNvSpPr>
            <a:spLocks noGrp="1"/>
          </p:cNvSpPr>
          <p:nvPr>
            <p:ph idx="1"/>
          </p:nvPr>
        </p:nvSpPr>
        <p:spPr/>
        <p:txBody>
          <a:bodyPr/>
          <a:lstStyle/>
          <a:p>
            <a:pPr marL="514350" indent="-514350">
              <a:buFont typeface="+mj-lt"/>
              <a:buAutoNum type="arabicPeriod"/>
            </a:pPr>
            <a:r>
              <a:rPr lang="en-US" dirty="0"/>
              <a:t>D</a:t>
            </a:r>
            <a:r>
              <a:rPr lang="en-US" dirty="0" smtClean="0"/>
              <a:t>esign </a:t>
            </a:r>
            <a:r>
              <a:rPr lang="en-US" dirty="0"/>
              <a:t>and construct an egg protective device in </a:t>
            </a:r>
            <a:r>
              <a:rPr lang="en-US" dirty="0" smtClean="0"/>
              <a:t>groups</a:t>
            </a:r>
            <a:r>
              <a:rPr lang="en-US" dirty="0"/>
              <a:t>. </a:t>
            </a:r>
            <a:endParaRPr lang="en-US" dirty="0" smtClean="0"/>
          </a:p>
          <a:p>
            <a:pPr marL="514350" indent="-514350">
              <a:buFont typeface="+mj-lt"/>
              <a:buAutoNum type="arabicPeriod"/>
            </a:pPr>
            <a:r>
              <a:rPr lang="en-US" dirty="0" smtClean="0"/>
              <a:t>Use only </a:t>
            </a:r>
            <a:r>
              <a:rPr lang="en-US" dirty="0"/>
              <a:t>one raw egg and limited materials to choose from. </a:t>
            </a:r>
            <a:endParaRPr lang="en-US" dirty="0" smtClean="0"/>
          </a:p>
          <a:p>
            <a:pPr marL="514350" indent="-514350">
              <a:buFont typeface="+mj-lt"/>
              <a:buAutoNum type="arabicPeriod"/>
            </a:pPr>
            <a:r>
              <a:rPr lang="en-US" dirty="0" smtClean="0"/>
              <a:t>Test devices </a:t>
            </a:r>
            <a:r>
              <a:rPr lang="en-US" dirty="0"/>
              <a:t>in the classroom first and then later at the drop site.</a:t>
            </a:r>
          </a:p>
        </p:txBody>
      </p:sp>
    </p:spTree>
    <p:extLst>
      <p:ext uri="{BB962C8B-B14F-4D97-AF65-F5344CB8AC3E}">
        <p14:creationId xmlns:p14="http://schemas.microsoft.com/office/powerpoint/2010/main" val="82939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4353"/>
          </a:xfrm>
        </p:spPr>
        <p:txBody>
          <a:bodyPr>
            <a:normAutofit fontScale="90000"/>
          </a:bodyPr>
          <a:lstStyle/>
          <a:p>
            <a:r>
              <a:rPr lang="en-US" sz="4000" dirty="0"/>
              <a:t>Materials: You can choose 12 items/materials from the following list: </a:t>
            </a:r>
            <a:endParaRPr lang="en-US" dirty="0"/>
          </a:p>
        </p:txBody>
      </p:sp>
      <p:sp>
        <p:nvSpPr>
          <p:cNvPr id="3" name="Content Placeholder 2"/>
          <p:cNvSpPr>
            <a:spLocks noGrp="1"/>
          </p:cNvSpPr>
          <p:nvPr>
            <p:ph idx="1"/>
          </p:nvPr>
        </p:nvSpPr>
        <p:spPr>
          <a:xfrm>
            <a:off x="628650" y="1825625"/>
            <a:ext cx="3285804" cy="4351338"/>
          </a:xfrm>
        </p:spPr>
        <p:txBody>
          <a:bodyPr>
            <a:normAutofit fontScale="77500" lnSpcReduction="20000"/>
          </a:bodyPr>
          <a:lstStyle/>
          <a:p>
            <a:r>
              <a:rPr lang="en-US" dirty="0" smtClean="0"/>
              <a:t>Cardboard</a:t>
            </a:r>
            <a:r>
              <a:rPr lang="en-US" dirty="0"/>
              <a:t>, </a:t>
            </a:r>
            <a:endParaRPr lang="en-US" dirty="0" smtClean="0"/>
          </a:p>
          <a:p>
            <a:r>
              <a:rPr lang="en-US" dirty="0" smtClean="0"/>
              <a:t>5 </a:t>
            </a:r>
            <a:r>
              <a:rPr lang="en-US" dirty="0"/>
              <a:t>elastic bands, </a:t>
            </a:r>
            <a:endParaRPr lang="en-US" dirty="0" smtClean="0"/>
          </a:p>
          <a:p>
            <a:r>
              <a:rPr lang="en-US" dirty="0" smtClean="0"/>
              <a:t>8 </a:t>
            </a:r>
            <a:r>
              <a:rPr lang="en-US" dirty="0"/>
              <a:t>popsicle sticks, </a:t>
            </a:r>
            <a:endParaRPr lang="en-US" dirty="0" smtClean="0"/>
          </a:p>
          <a:p>
            <a:r>
              <a:rPr lang="en-US" dirty="0" smtClean="0"/>
              <a:t>1 meter </a:t>
            </a:r>
            <a:r>
              <a:rPr lang="en-US" dirty="0"/>
              <a:t>of tape, </a:t>
            </a:r>
            <a:endParaRPr lang="en-US" dirty="0" smtClean="0"/>
          </a:p>
          <a:p>
            <a:r>
              <a:rPr lang="en-US" dirty="0" smtClean="0"/>
              <a:t>2 </a:t>
            </a:r>
            <a:r>
              <a:rPr lang="en-US" dirty="0"/>
              <a:t>sheets of construction paper, </a:t>
            </a:r>
            <a:endParaRPr lang="en-US" dirty="0" smtClean="0"/>
          </a:p>
          <a:p>
            <a:r>
              <a:rPr lang="en-US" dirty="0" smtClean="0"/>
              <a:t>plastic </a:t>
            </a:r>
            <a:r>
              <a:rPr lang="en-US" dirty="0"/>
              <a:t>bag, </a:t>
            </a:r>
            <a:endParaRPr lang="en-US" dirty="0" smtClean="0"/>
          </a:p>
          <a:p>
            <a:r>
              <a:rPr lang="en-US" dirty="0" smtClean="0"/>
              <a:t>10 </a:t>
            </a:r>
            <a:r>
              <a:rPr lang="en-US" dirty="0"/>
              <a:t>straws, </a:t>
            </a:r>
            <a:endParaRPr lang="en-US" dirty="0" smtClean="0"/>
          </a:p>
          <a:p>
            <a:r>
              <a:rPr lang="en-US" dirty="0" smtClean="0"/>
              <a:t>Styrofoam </a:t>
            </a:r>
            <a:r>
              <a:rPr lang="en-US" dirty="0"/>
              <a:t>cup, </a:t>
            </a:r>
            <a:endParaRPr lang="en-US" dirty="0" smtClean="0"/>
          </a:p>
          <a:p>
            <a:r>
              <a:rPr lang="en-US" dirty="0" smtClean="0"/>
              <a:t>poster </a:t>
            </a:r>
            <a:r>
              <a:rPr lang="en-US" dirty="0"/>
              <a:t>board, </a:t>
            </a:r>
            <a:endParaRPr lang="en-US" dirty="0" smtClean="0"/>
          </a:p>
          <a:p>
            <a:r>
              <a:rPr lang="en-US" dirty="0" smtClean="0"/>
              <a:t>6 </a:t>
            </a:r>
            <a:r>
              <a:rPr lang="en-US" dirty="0"/>
              <a:t>cotton </a:t>
            </a:r>
            <a:r>
              <a:rPr lang="en-US" dirty="0" smtClean="0"/>
              <a:t>balls, </a:t>
            </a:r>
          </a:p>
          <a:p>
            <a:r>
              <a:rPr lang="en-US" dirty="0" smtClean="0"/>
              <a:t>Q-tips</a:t>
            </a:r>
            <a:r>
              <a:rPr lang="en-US" dirty="0"/>
              <a:t>, </a:t>
            </a:r>
            <a:endParaRPr lang="en-US" dirty="0" smtClean="0"/>
          </a:p>
        </p:txBody>
      </p:sp>
      <p:sp>
        <p:nvSpPr>
          <p:cNvPr id="4" name="Content Placeholder 2"/>
          <p:cNvSpPr txBox="1">
            <a:spLocks/>
          </p:cNvSpPr>
          <p:nvPr/>
        </p:nvSpPr>
        <p:spPr>
          <a:xfrm>
            <a:off x="4767422" y="1690689"/>
            <a:ext cx="3747927" cy="44862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1 pair of socks, </a:t>
            </a:r>
          </a:p>
          <a:p>
            <a:r>
              <a:rPr lang="en-US" dirty="0" smtClean="0"/>
              <a:t>toilet paper, </a:t>
            </a:r>
          </a:p>
          <a:p>
            <a:r>
              <a:rPr lang="en-US" dirty="0" smtClean="0"/>
              <a:t>30cm string, </a:t>
            </a:r>
          </a:p>
          <a:p>
            <a:r>
              <a:rPr lang="en-US" dirty="0" smtClean="0"/>
              <a:t>10cm wires, </a:t>
            </a:r>
          </a:p>
          <a:p>
            <a:r>
              <a:rPr lang="en-US" dirty="0" smtClean="0"/>
              <a:t>spaghetti, </a:t>
            </a:r>
          </a:p>
          <a:p>
            <a:r>
              <a:rPr lang="en-US" dirty="0" smtClean="0"/>
              <a:t>2 balloons, </a:t>
            </a:r>
          </a:p>
          <a:p>
            <a:r>
              <a:rPr lang="en-US" dirty="0" smtClean="0"/>
              <a:t>1 paper plate, </a:t>
            </a:r>
          </a:p>
          <a:p>
            <a:r>
              <a:rPr lang="en-US" dirty="0" smtClean="0"/>
              <a:t>5 pieces of tissue paper, </a:t>
            </a:r>
          </a:p>
          <a:p>
            <a:r>
              <a:rPr lang="en-US" dirty="0" smtClean="0"/>
              <a:t>2 sheets of plastic wrap, </a:t>
            </a:r>
          </a:p>
          <a:p>
            <a:r>
              <a:rPr lang="en-US" dirty="0" smtClean="0"/>
              <a:t>2 sheets of aluminum foil </a:t>
            </a:r>
          </a:p>
        </p:txBody>
      </p:sp>
      <p:sp>
        <p:nvSpPr>
          <p:cNvPr id="5" name="Rectangle 4"/>
          <p:cNvSpPr/>
          <p:nvPr/>
        </p:nvSpPr>
        <p:spPr>
          <a:xfrm>
            <a:off x="1505163" y="6338443"/>
            <a:ext cx="6899097" cy="369332"/>
          </a:xfrm>
          <a:prstGeom prst="rect">
            <a:avLst/>
          </a:prstGeom>
        </p:spPr>
        <p:txBody>
          <a:bodyPr wrap="square">
            <a:spAutoFit/>
          </a:bodyPr>
          <a:lstStyle/>
          <a:p>
            <a:r>
              <a:rPr lang="en-US" smtClean="0"/>
              <a:t>These materials are provided: • glue, scissors, rulers, pencil</a:t>
            </a:r>
            <a:endParaRPr lang="en-US" dirty="0"/>
          </a:p>
        </p:txBody>
      </p:sp>
    </p:spTree>
    <p:extLst>
      <p:ext uri="{BB962C8B-B14F-4D97-AF65-F5344CB8AC3E}">
        <p14:creationId xmlns:p14="http://schemas.microsoft.com/office/powerpoint/2010/main" val="33707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Phase 1: </a:t>
            </a:r>
          </a:p>
        </p:txBody>
      </p:sp>
      <p:sp>
        <p:nvSpPr>
          <p:cNvPr id="3" name="Content Placeholder 2"/>
          <p:cNvSpPr>
            <a:spLocks noGrp="1"/>
          </p:cNvSpPr>
          <p:nvPr>
            <p:ph idx="1"/>
          </p:nvPr>
        </p:nvSpPr>
        <p:spPr/>
        <p:txBody>
          <a:bodyPr/>
          <a:lstStyle/>
          <a:p>
            <a:r>
              <a:rPr lang="en-US" dirty="0" smtClean="0"/>
              <a:t>The </a:t>
            </a:r>
            <a:r>
              <a:rPr lang="en-US" dirty="0"/>
              <a:t>Design </a:t>
            </a:r>
            <a:endParaRPr lang="en-US" dirty="0" smtClean="0"/>
          </a:p>
          <a:p>
            <a:r>
              <a:rPr lang="en-US" dirty="0" smtClean="0"/>
              <a:t>When </a:t>
            </a:r>
            <a:r>
              <a:rPr lang="en-US" dirty="0"/>
              <a:t>you are designing this apparatus, there are a few things that you need to keep in mind. </a:t>
            </a:r>
            <a:endParaRPr lang="en-US" dirty="0" smtClean="0"/>
          </a:p>
          <a:p>
            <a:r>
              <a:rPr lang="en-US" dirty="0" smtClean="0"/>
              <a:t>This </a:t>
            </a:r>
            <a:r>
              <a:rPr lang="en-US" dirty="0"/>
              <a:t>device must be protective. </a:t>
            </a:r>
            <a:endParaRPr lang="en-US" dirty="0" smtClean="0"/>
          </a:p>
          <a:p>
            <a:r>
              <a:rPr lang="en-US" dirty="0" smtClean="0"/>
              <a:t>The </a:t>
            </a:r>
            <a:r>
              <a:rPr lang="en-US" dirty="0"/>
              <a:t>raw egg inside must not even crack at the first drop.</a:t>
            </a:r>
          </a:p>
        </p:txBody>
      </p:sp>
    </p:spTree>
    <p:extLst>
      <p:ext uri="{BB962C8B-B14F-4D97-AF65-F5344CB8AC3E}">
        <p14:creationId xmlns:p14="http://schemas.microsoft.com/office/powerpoint/2010/main" val="180874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Two: Testing </a:t>
            </a:r>
          </a:p>
        </p:txBody>
      </p:sp>
      <p:sp>
        <p:nvSpPr>
          <p:cNvPr id="3" name="Content Placeholder 2"/>
          <p:cNvSpPr>
            <a:spLocks noGrp="1"/>
          </p:cNvSpPr>
          <p:nvPr>
            <p:ph idx="1"/>
          </p:nvPr>
        </p:nvSpPr>
        <p:spPr/>
        <p:txBody>
          <a:bodyPr/>
          <a:lstStyle/>
          <a:p>
            <a:r>
              <a:rPr lang="en-US" dirty="0" smtClean="0"/>
              <a:t>Request </a:t>
            </a:r>
            <a:r>
              <a:rPr lang="en-US" dirty="0"/>
              <a:t>practice runs at the drop site to make sure that your apparatus will withstand these tests. </a:t>
            </a:r>
            <a:endParaRPr lang="en-US" dirty="0" smtClean="0"/>
          </a:p>
          <a:p>
            <a:r>
              <a:rPr lang="en-US" dirty="0" smtClean="0"/>
              <a:t>The </a:t>
            </a:r>
            <a:r>
              <a:rPr lang="en-US" dirty="0"/>
              <a:t>project takes much trial and error and it is highly doubtful that you will succeed in your design on the first trial. </a:t>
            </a:r>
            <a:endParaRPr lang="en-US" dirty="0" smtClean="0"/>
          </a:p>
          <a:p>
            <a:r>
              <a:rPr lang="en-US" dirty="0" smtClean="0"/>
              <a:t>You </a:t>
            </a:r>
            <a:r>
              <a:rPr lang="en-US" dirty="0"/>
              <a:t>will most likely have to modify your current design or start completely over and design a new apparatus.</a:t>
            </a:r>
          </a:p>
        </p:txBody>
      </p:sp>
    </p:spTree>
    <p:extLst>
      <p:ext uri="{BB962C8B-B14F-4D97-AF65-F5344CB8AC3E}">
        <p14:creationId xmlns:p14="http://schemas.microsoft.com/office/powerpoint/2010/main" val="127140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Three: Actual Drop </a:t>
            </a:r>
          </a:p>
        </p:txBody>
      </p:sp>
      <p:sp>
        <p:nvSpPr>
          <p:cNvPr id="3" name="Content Placeholder 2"/>
          <p:cNvSpPr>
            <a:spLocks noGrp="1"/>
          </p:cNvSpPr>
          <p:nvPr>
            <p:ph idx="1"/>
          </p:nvPr>
        </p:nvSpPr>
        <p:spPr/>
        <p:txBody>
          <a:bodyPr/>
          <a:lstStyle/>
          <a:p>
            <a:r>
              <a:rPr lang="en-US" dirty="0" smtClean="0"/>
              <a:t>Raw </a:t>
            </a:r>
            <a:r>
              <a:rPr lang="en-US" dirty="0"/>
              <a:t>eggs are provided at the drop site. The student should bring a small repair kit for their apparatus, i.e. tape, scissors, and left-over materials provided etc. Be fully prepared and bring all items to the drop site.</a:t>
            </a:r>
          </a:p>
        </p:txBody>
      </p:sp>
    </p:spTree>
    <p:extLst>
      <p:ext uri="{BB962C8B-B14F-4D97-AF65-F5344CB8AC3E}">
        <p14:creationId xmlns:p14="http://schemas.microsoft.com/office/powerpoint/2010/main" val="100897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Momentum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Momentum </a:t>
            </a:r>
            <a:r>
              <a:rPr lang="en-US" dirty="0"/>
              <a:t>is a measure of an object's tendency to move at constant speed along a straight path. </a:t>
            </a:r>
            <a:endParaRPr lang="en-US" dirty="0" smtClean="0"/>
          </a:p>
          <a:p>
            <a:pPr marL="0" indent="0">
              <a:buNone/>
            </a:pPr>
            <a:r>
              <a:rPr lang="en-US" dirty="0" smtClean="0"/>
              <a:t>Momentum </a:t>
            </a:r>
            <a:r>
              <a:rPr lang="en-US" dirty="0"/>
              <a:t>depends on speed and mass. </a:t>
            </a:r>
            <a:endParaRPr lang="en-US" dirty="0" smtClean="0"/>
          </a:p>
          <a:p>
            <a:pPr marL="0" indent="0">
              <a:buNone/>
            </a:pPr>
            <a:r>
              <a:rPr lang="en-US" dirty="0" smtClean="0"/>
              <a:t>When </a:t>
            </a:r>
            <a:r>
              <a:rPr lang="en-US" dirty="0"/>
              <a:t>an object is moving, it has </a:t>
            </a:r>
            <a:r>
              <a:rPr lang="en-US" dirty="0" smtClean="0"/>
              <a:t> </a:t>
            </a:r>
            <a:br>
              <a:rPr lang="en-US" dirty="0" smtClean="0"/>
            </a:br>
            <a:r>
              <a:rPr lang="en-US" dirty="0" smtClean="0"/>
              <a:t> </a:t>
            </a:r>
            <a:r>
              <a:rPr lang="en-US" dirty="0"/>
              <a:t>momentum. </a:t>
            </a:r>
            <a:r>
              <a:rPr lang="en-US" dirty="0" smtClean="0"/>
              <a:t/>
            </a:r>
            <a:br>
              <a:rPr lang="en-US" dirty="0" smtClean="0"/>
            </a:br>
            <a:r>
              <a:rPr lang="en-US" dirty="0" smtClean="0"/>
              <a:t>If </a:t>
            </a:r>
            <a:r>
              <a:rPr lang="en-US" dirty="0"/>
              <a:t>an object is standing still, then its </a:t>
            </a:r>
            <a:r>
              <a:rPr lang="en-US" dirty="0" smtClean="0"/>
              <a:t/>
            </a:r>
            <a:br>
              <a:rPr lang="en-US" dirty="0" smtClean="0"/>
            </a:br>
            <a:r>
              <a:rPr lang="en-US" dirty="0" smtClean="0"/>
              <a:t>momentum </a:t>
            </a:r>
            <a:r>
              <a:rPr lang="en-US" dirty="0"/>
              <a:t>is zero. </a:t>
            </a:r>
            <a:endParaRPr lang="en-US" dirty="0" smtClean="0"/>
          </a:p>
          <a:p>
            <a:pPr marL="0" indent="0">
              <a:buNone/>
            </a:pPr>
            <a:r>
              <a:rPr lang="en-US" dirty="0" smtClean="0"/>
              <a:t>To </a:t>
            </a:r>
            <a:r>
              <a:rPr lang="en-US" dirty="0"/>
              <a:t>calculate the momentum of a </a:t>
            </a:r>
            <a:r>
              <a:rPr lang="en-US" dirty="0" smtClean="0"/>
              <a:t/>
            </a:r>
            <a:br>
              <a:rPr lang="en-US" dirty="0" smtClean="0"/>
            </a:br>
            <a:r>
              <a:rPr lang="en-US" dirty="0" smtClean="0"/>
              <a:t>moving </a:t>
            </a:r>
            <a:r>
              <a:rPr lang="en-US" dirty="0"/>
              <a:t>object multiply the mass </a:t>
            </a:r>
            <a:r>
              <a:rPr lang="en-US" dirty="0" smtClean="0"/>
              <a:t/>
            </a:r>
            <a:br>
              <a:rPr lang="en-US" dirty="0" smtClean="0"/>
            </a:br>
            <a:r>
              <a:rPr lang="en-US" dirty="0" smtClean="0"/>
              <a:t>of </a:t>
            </a:r>
            <a:r>
              <a:rPr lang="en-US" dirty="0"/>
              <a:t>the object times its velocity. </a:t>
            </a:r>
            <a:endParaRPr lang="en-US" dirty="0" smtClean="0"/>
          </a:p>
          <a:p>
            <a:pPr marL="0" indent="0">
              <a:buNone/>
            </a:pPr>
            <a:r>
              <a:rPr lang="en-US" dirty="0" smtClean="0"/>
              <a:t>Momentum </a:t>
            </a:r>
            <a:r>
              <a:rPr lang="en-US" dirty="0"/>
              <a:t>is a vector, which means </a:t>
            </a:r>
            <a:r>
              <a:rPr lang="en-US" dirty="0" smtClean="0"/>
              <a:t/>
            </a:r>
            <a:br>
              <a:rPr lang="en-US" dirty="0" smtClean="0"/>
            </a:br>
            <a:r>
              <a:rPr lang="en-US" dirty="0" smtClean="0"/>
              <a:t>that </a:t>
            </a:r>
            <a:r>
              <a:rPr lang="en-US" dirty="0"/>
              <a:t>momentum is a quantity that </a:t>
            </a:r>
            <a:r>
              <a:rPr lang="en-US" dirty="0" smtClean="0"/>
              <a:t/>
            </a:r>
            <a:br>
              <a:rPr lang="en-US" dirty="0" smtClean="0"/>
            </a:br>
            <a:r>
              <a:rPr lang="en-US" dirty="0" smtClean="0"/>
              <a:t>has </a:t>
            </a:r>
            <a:r>
              <a:rPr lang="en-US" dirty="0"/>
              <a:t>a </a:t>
            </a:r>
            <a:r>
              <a:rPr lang="en-US" dirty="0" smtClean="0"/>
              <a:t>size </a:t>
            </a:r>
            <a:r>
              <a:rPr lang="en-US" dirty="0"/>
              <a:t>and a direction.</a:t>
            </a:r>
          </a:p>
        </p:txBody>
      </p:sp>
      <p:pic>
        <p:nvPicPr>
          <p:cNvPr id="4" name="Picture 3"/>
          <p:cNvPicPr>
            <a:picLocks noChangeAspect="1"/>
          </p:cNvPicPr>
          <p:nvPr/>
        </p:nvPicPr>
        <p:blipFill>
          <a:blip r:embed="rId2"/>
          <a:stretch>
            <a:fillRect/>
          </a:stretch>
        </p:blipFill>
        <p:spPr>
          <a:xfrm>
            <a:off x="6123538" y="2945400"/>
            <a:ext cx="2746483" cy="2746483"/>
          </a:xfrm>
          <a:prstGeom prst="rect">
            <a:avLst/>
          </a:prstGeom>
        </p:spPr>
      </p:pic>
    </p:spTree>
    <p:extLst>
      <p:ext uri="{BB962C8B-B14F-4D97-AF65-F5344CB8AC3E}">
        <p14:creationId xmlns:p14="http://schemas.microsoft.com/office/powerpoint/2010/main" val="87025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Hints: </a:t>
            </a:r>
          </a:p>
        </p:txBody>
      </p:sp>
      <p:sp>
        <p:nvSpPr>
          <p:cNvPr id="3" name="Content Placeholder 2"/>
          <p:cNvSpPr>
            <a:spLocks noGrp="1"/>
          </p:cNvSpPr>
          <p:nvPr>
            <p:ph idx="1"/>
          </p:nvPr>
        </p:nvSpPr>
        <p:spPr/>
        <p:txBody>
          <a:bodyPr/>
          <a:lstStyle/>
          <a:p>
            <a:r>
              <a:rPr lang="en-US" dirty="0" smtClean="0"/>
              <a:t>• </a:t>
            </a:r>
            <a:r>
              <a:rPr lang="en-US" dirty="0"/>
              <a:t>Use light and strong materials </a:t>
            </a:r>
            <a:endParaRPr lang="en-US" dirty="0" smtClean="0"/>
          </a:p>
          <a:p>
            <a:r>
              <a:rPr lang="en-US" dirty="0" smtClean="0"/>
              <a:t>• </a:t>
            </a:r>
            <a:r>
              <a:rPr lang="en-US" dirty="0"/>
              <a:t>Use simplified apparatuses </a:t>
            </a:r>
            <a:endParaRPr lang="en-US" dirty="0" smtClean="0"/>
          </a:p>
          <a:p>
            <a:r>
              <a:rPr lang="en-US" dirty="0" smtClean="0"/>
              <a:t>• </a:t>
            </a:r>
            <a:r>
              <a:rPr lang="en-US" dirty="0"/>
              <a:t>Bring a repair kit to the drop site </a:t>
            </a:r>
            <a:endParaRPr lang="en-US" dirty="0" smtClean="0"/>
          </a:p>
          <a:p>
            <a:r>
              <a:rPr lang="en-US" dirty="0" smtClean="0"/>
              <a:t>• </a:t>
            </a:r>
            <a:r>
              <a:rPr lang="en-US" dirty="0"/>
              <a:t>Don't overcomplicate the design </a:t>
            </a:r>
            <a:endParaRPr lang="en-US" dirty="0" smtClean="0"/>
          </a:p>
          <a:p>
            <a:r>
              <a:rPr lang="en-US" dirty="0" smtClean="0"/>
              <a:t>• </a:t>
            </a:r>
            <a:r>
              <a:rPr lang="en-US" dirty="0"/>
              <a:t>Don't use heavy materials if at all possible </a:t>
            </a:r>
          </a:p>
        </p:txBody>
      </p:sp>
    </p:spTree>
    <p:extLst>
      <p:ext uri="{BB962C8B-B14F-4D97-AF65-F5344CB8AC3E}">
        <p14:creationId xmlns:p14="http://schemas.microsoft.com/office/powerpoint/2010/main" val="131840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18452"/>
          </a:xfrm>
        </p:spPr>
        <p:txBody>
          <a:bodyPr>
            <a:normAutofit fontScale="90000"/>
          </a:bodyPr>
          <a:lstStyle/>
          <a:p>
            <a:r>
              <a:rPr lang="en-US" dirty="0" smtClean="0"/>
              <a:t>Criteria or constraint?</a:t>
            </a:r>
            <a:endParaRPr lang="en-US" dirty="0"/>
          </a:p>
        </p:txBody>
      </p:sp>
      <p:sp>
        <p:nvSpPr>
          <p:cNvPr id="3" name="Content Placeholder 2"/>
          <p:cNvSpPr>
            <a:spLocks noGrp="1"/>
          </p:cNvSpPr>
          <p:nvPr>
            <p:ph idx="1"/>
          </p:nvPr>
        </p:nvSpPr>
        <p:spPr>
          <a:xfrm>
            <a:off x="628650" y="1273996"/>
            <a:ext cx="7886700" cy="5301465"/>
          </a:xfrm>
        </p:spPr>
        <p:txBody>
          <a:bodyPr>
            <a:normAutofit fontScale="55000" lnSpcReduction="20000"/>
          </a:bodyPr>
          <a:lstStyle/>
          <a:p>
            <a:pPr marL="0" indent="0">
              <a:buNone/>
            </a:pPr>
            <a:r>
              <a:rPr lang="en-US" dirty="0"/>
              <a:t>➢ No parachutes are allowed </a:t>
            </a:r>
            <a:r>
              <a:rPr lang="en-US" dirty="0" smtClean="0"/>
              <a:t/>
            </a:r>
            <a:br>
              <a:rPr lang="en-US" dirty="0" smtClean="0"/>
            </a:br>
            <a:endParaRPr lang="en-US" dirty="0" smtClean="0"/>
          </a:p>
          <a:p>
            <a:pPr marL="0" indent="0">
              <a:buNone/>
            </a:pPr>
            <a:r>
              <a:rPr lang="en-US" dirty="0" smtClean="0"/>
              <a:t>➢ </a:t>
            </a:r>
            <a:r>
              <a:rPr lang="en-US" dirty="0"/>
              <a:t>An area approximately the size of a quarter of the egg must be visible at all times. </a:t>
            </a:r>
            <a:r>
              <a:rPr lang="en-US" dirty="0" smtClean="0"/>
              <a:t/>
            </a:r>
            <a:br>
              <a:rPr lang="en-US" dirty="0" smtClean="0"/>
            </a:br>
            <a:endParaRPr lang="en-US" dirty="0" smtClean="0"/>
          </a:p>
          <a:p>
            <a:pPr marL="0" indent="0">
              <a:buNone/>
            </a:pPr>
            <a:r>
              <a:rPr lang="en-US" dirty="0" smtClean="0"/>
              <a:t>➢ </a:t>
            </a:r>
            <a:r>
              <a:rPr lang="en-US" dirty="0"/>
              <a:t>Only the allowed materials may be </a:t>
            </a:r>
            <a:r>
              <a:rPr lang="en-US" dirty="0" smtClean="0"/>
              <a:t>used. Items </a:t>
            </a:r>
            <a:r>
              <a:rPr lang="en-US" dirty="0"/>
              <a:t>can be negotiated and traded with other designers. </a:t>
            </a:r>
            <a:r>
              <a:rPr lang="en-US" dirty="0" smtClean="0"/>
              <a:t/>
            </a:r>
            <a:br>
              <a:rPr lang="en-US" dirty="0" smtClean="0"/>
            </a:br>
            <a:endParaRPr lang="en-US" dirty="0" smtClean="0"/>
          </a:p>
          <a:p>
            <a:pPr marL="0" indent="0">
              <a:buNone/>
            </a:pPr>
            <a:r>
              <a:rPr lang="en-US" dirty="0" smtClean="0"/>
              <a:t>➢ </a:t>
            </a:r>
            <a:r>
              <a:rPr lang="en-US" dirty="0"/>
              <a:t>Only raw, store bought chicken eggs may be used. </a:t>
            </a:r>
            <a:endParaRPr lang="en-US" dirty="0" smtClean="0"/>
          </a:p>
          <a:p>
            <a:pPr marL="0" indent="0">
              <a:buNone/>
            </a:pPr>
            <a:r>
              <a:rPr lang="en-US" dirty="0"/>
              <a:t>➢ </a:t>
            </a:r>
            <a:r>
              <a:rPr lang="en-US" dirty="0" smtClean="0"/>
              <a:t>Your </a:t>
            </a:r>
            <a:r>
              <a:rPr lang="en-US" dirty="0"/>
              <a:t>design must not include changing the egg in any way (no tape on the egg, no soaking the egg in vinegar). </a:t>
            </a:r>
            <a:r>
              <a:rPr lang="en-US" dirty="0" smtClean="0"/>
              <a:t/>
            </a:r>
            <a:br>
              <a:rPr lang="en-US" dirty="0" smtClean="0"/>
            </a:br>
            <a:endParaRPr lang="en-US" dirty="0" smtClean="0"/>
          </a:p>
          <a:p>
            <a:pPr marL="0" indent="0">
              <a:buNone/>
            </a:pPr>
            <a:r>
              <a:rPr lang="en-US" dirty="0" smtClean="0"/>
              <a:t>➢ </a:t>
            </a:r>
            <a:r>
              <a:rPr lang="en-US" dirty="0"/>
              <a:t>The egg container and all materials must remain intact. For example, no parts – inside or out - can fall or break off during flight or impact. </a:t>
            </a:r>
            <a:r>
              <a:rPr lang="en-US" dirty="0" smtClean="0"/>
              <a:t/>
            </a:r>
            <a:br>
              <a:rPr lang="en-US" dirty="0" smtClean="0"/>
            </a:br>
            <a:endParaRPr lang="en-US" dirty="0" smtClean="0"/>
          </a:p>
          <a:p>
            <a:pPr marL="0" indent="0">
              <a:buNone/>
            </a:pPr>
            <a:r>
              <a:rPr lang="en-US" dirty="0" smtClean="0"/>
              <a:t>➢ </a:t>
            </a:r>
            <a:r>
              <a:rPr lang="en-US" dirty="0"/>
              <a:t>Your egg project must fit on a regular size (8 ½ x 11) sheet of paper. (Note that the height of the container is not a factor – it can be “tall” and still fit on the paper) </a:t>
            </a:r>
            <a:r>
              <a:rPr lang="en-US" dirty="0" smtClean="0"/>
              <a:t/>
            </a:r>
            <a:br>
              <a:rPr lang="en-US" dirty="0" smtClean="0"/>
            </a:br>
            <a:endParaRPr lang="en-US" dirty="0" smtClean="0"/>
          </a:p>
          <a:p>
            <a:pPr marL="0" indent="0">
              <a:buNone/>
            </a:pPr>
            <a:r>
              <a:rPr lang="en-US" dirty="0" smtClean="0"/>
              <a:t>➢ </a:t>
            </a:r>
            <a:r>
              <a:rPr lang="en-US" dirty="0"/>
              <a:t>The container must be able to be opened once we return to the classroom so that we may check on the condition of the egg. The inside materials must be designed to allow raw egg to be easily inserted and removed. </a:t>
            </a:r>
            <a:endParaRPr lang="en-US" dirty="0" smtClean="0"/>
          </a:p>
          <a:p>
            <a:pPr marL="0" indent="0">
              <a:buNone/>
            </a:pPr>
            <a:r>
              <a:rPr lang="en-US" dirty="0"/>
              <a:t>➢ </a:t>
            </a:r>
            <a:r>
              <a:rPr lang="en-US" dirty="0" smtClean="0"/>
              <a:t>Must </a:t>
            </a:r>
            <a:r>
              <a:rPr lang="en-US" dirty="0"/>
              <a:t>withstand numerous drops</a:t>
            </a:r>
          </a:p>
          <a:p>
            <a:pPr marL="0" indent="0">
              <a:buNone/>
            </a:pPr>
            <a:r>
              <a:rPr lang="en-US" dirty="0"/>
              <a:t>➢ </a:t>
            </a:r>
            <a:r>
              <a:rPr lang="en-US" dirty="0" smtClean="0"/>
              <a:t>Work </a:t>
            </a:r>
            <a:r>
              <a:rPr lang="en-US" dirty="0"/>
              <a:t>in </a:t>
            </a:r>
            <a:r>
              <a:rPr lang="en-US" dirty="0" smtClean="0"/>
              <a:t>teams</a:t>
            </a:r>
            <a:endParaRPr lang="en-US" dirty="0"/>
          </a:p>
        </p:txBody>
      </p:sp>
    </p:spTree>
    <p:extLst>
      <p:ext uri="{BB962C8B-B14F-4D97-AF65-F5344CB8AC3E}">
        <p14:creationId xmlns:p14="http://schemas.microsoft.com/office/powerpoint/2010/main" val="64910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momentum</a:t>
            </a:r>
            <a:endParaRPr lang="en-US" dirty="0"/>
          </a:p>
        </p:txBody>
      </p:sp>
      <p:sp>
        <p:nvSpPr>
          <p:cNvPr id="3" name="Content Placeholder 2"/>
          <p:cNvSpPr>
            <a:spLocks noGrp="1"/>
          </p:cNvSpPr>
          <p:nvPr>
            <p:ph idx="1"/>
          </p:nvPr>
        </p:nvSpPr>
        <p:spPr>
          <a:xfrm>
            <a:off x="628650" y="3729519"/>
            <a:ext cx="7886700" cy="2447444"/>
          </a:xfrm>
        </p:spPr>
        <p:txBody>
          <a:bodyPr>
            <a:normAutofit fontScale="70000" lnSpcReduction="20000"/>
          </a:bodyPr>
          <a:lstStyle/>
          <a:p>
            <a:pPr marL="514350" indent="-514350">
              <a:buFont typeface="+mj-lt"/>
              <a:buAutoNum type="arabicPeriod"/>
            </a:pPr>
            <a:r>
              <a:rPr lang="en-US" dirty="0"/>
              <a:t>Mark where the card </a:t>
            </a:r>
            <a:r>
              <a:rPr lang="en-US" dirty="0" smtClean="0"/>
              <a:t>starts and the channel ends. </a:t>
            </a:r>
          </a:p>
          <a:p>
            <a:pPr marL="514350" indent="-514350">
              <a:buFont typeface="+mj-lt"/>
              <a:buAutoNum type="arabicPeriod"/>
            </a:pPr>
            <a:r>
              <a:rPr lang="en-US" dirty="0" smtClean="0"/>
              <a:t>Roll a marble down a channel. </a:t>
            </a:r>
          </a:p>
          <a:p>
            <a:pPr marL="514350" indent="-514350">
              <a:buFont typeface="+mj-lt"/>
              <a:buAutoNum type="arabicPeriod"/>
            </a:pPr>
            <a:r>
              <a:rPr lang="en-US" dirty="0" smtClean="0"/>
              <a:t>Measure how far the card moves. </a:t>
            </a:r>
          </a:p>
          <a:p>
            <a:pPr marL="514350" indent="-514350">
              <a:buFont typeface="+mj-lt"/>
              <a:buAutoNum type="arabicPeriod"/>
            </a:pPr>
            <a:r>
              <a:rPr lang="en-US" dirty="0" smtClean="0"/>
              <a:t>Repeat twice and average. </a:t>
            </a:r>
          </a:p>
          <a:p>
            <a:pPr marL="514350" indent="-514350">
              <a:buFont typeface="+mj-lt"/>
              <a:buAutoNum type="arabicPeriod"/>
            </a:pPr>
            <a:r>
              <a:rPr lang="en-US" dirty="0" smtClean="0"/>
              <a:t>Increase the number of books holding up the end to 2 and 4. </a:t>
            </a:r>
          </a:p>
          <a:p>
            <a:pPr marL="514350" indent="-514350">
              <a:buFont typeface="+mj-lt"/>
              <a:buAutoNum type="arabicPeriod"/>
            </a:pPr>
            <a:r>
              <a:rPr lang="en-US" dirty="0" smtClean="0"/>
              <a:t>Roll twice at each level. </a:t>
            </a:r>
          </a:p>
          <a:p>
            <a:pPr marL="514350" indent="-514350">
              <a:buFont typeface="+mj-lt"/>
              <a:buAutoNum type="arabicPeriod"/>
            </a:pPr>
            <a:r>
              <a:rPr lang="en-US" dirty="0" smtClean="0"/>
              <a:t>How much did the momentum change for the added height?</a:t>
            </a:r>
            <a:endParaRPr lang="en-US" dirty="0"/>
          </a:p>
        </p:txBody>
      </p:sp>
      <p:pic>
        <p:nvPicPr>
          <p:cNvPr id="4" name="Picture 3"/>
          <p:cNvPicPr>
            <a:picLocks noChangeAspect="1"/>
          </p:cNvPicPr>
          <p:nvPr/>
        </p:nvPicPr>
        <p:blipFill rotWithShape="1">
          <a:blip r:embed="rId2"/>
          <a:srcRect l="12247" t="13784" r="3483" b="12663"/>
          <a:stretch/>
        </p:blipFill>
        <p:spPr>
          <a:xfrm>
            <a:off x="2404153" y="1690689"/>
            <a:ext cx="3782817" cy="1820795"/>
          </a:xfrm>
          <a:prstGeom prst="rect">
            <a:avLst/>
          </a:prstGeom>
        </p:spPr>
      </p:pic>
    </p:spTree>
    <p:extLst>
      <p:ext uri="{BB962C8B-B14F-4D97-AF65-F5344CB8AC3E}">
        <p14:creationId xmlns:p14="http://schemas.microsoft.com/office/powerpoint/2010/main" val="151405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Pressure </a:t>
            </a:r>
          </a:p>
        </p:txBody>
      </p:sp>
      <p:sp>
        <p:nvSpPr>
          <p:cNvPr id="3" name="Content Placeholder 2"/>
          <p:cNvSpPr>
            <a:spLocks noGrp="1"/>
          </p:cNvSpPr>
          <p:nvPr>
            <p:ph idx="1"/>
          </p:nvPr>
        </p:nvSpPr>
        <p:spPr/>
        <p:txBody>
          <a:bodyPr/>
          <a:lstStyle/>
          <a:p>
            <a:r>
              <a:rPr lang="en-US" dirty="0" smtClean="0"/>
              <a:t>Pressure </a:t>
            </a:r>
            <a:r>
              <a:rPr lang="en-US" dirty="0"/>
              <a:t>is the force per unit area applied to an object in a direction perpendicular to the surface. </a:t>
            </a:r>
            <a:endParaRPr lang="en-US" dirty="0" smtClean="0"/>
          </a:p>
          <a:p>
            <a:r>
              <a:rPr lang="en-US" dirty="0" smtClean="0"/>
              <a:t>Pressure </a:t>
            </a:r>
            <a:r>
              <a:rPr lang="en-US" dirty="0"/>
              <a:t>is calculated by taking the total force and dividing it by the area over which the force acts. </a:t>
            </a:r>
            <a:endParaRPr lang="en-US" dirty="0" smtClean="0"/>
          </a:p>
          <a:p>
            <a:r>
              <a:rPr lang="en-US" dirty="0" smtClean="0"/>
              <a:t>Force </a:t>
            </a:r>
            <a:r>
              <a:rPr lang="en-US" dirty="0"/>
              <a:t>and pressure are related but different concepts. </a:t>
            </a:r>
            <a:endParaRPr lang="en-US" dirty="0" smtClean="0"/>
          </a:p>
          <a:p>
            <a:r>
              <a:rPr lang="en-US" dirty="0" smtClean="0"/>
              <a:t>A </a:t>
            </a:r>
            <a:r>
              <a:rPr lang="en-US" dirty="0"/>
              <a:t>very small pressure, if applied to a large area, can produce a large total force.</a:t>
            </a:r>
          </a:p>
        </p:txBody>
      </p:sp>
    </p:spTree>
    <p:extLst>
      <p:ext uri="{BB962C8B-B14F-4D97-AF65-F5344CB8AC3E}">
        <p14:creationId xmlns:p14="http://schemas.microsoft.com/office/powerpoint/2010/main" val="20702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Air Resistance </a:t>
            </a:r>
          </a:p>
        </p:txBody>
      </p:sp>
      <p:sp>
        <p:nvSpPr>
          <p:cNvPr id="3" name="Content Placeholder 2"/>
          <p:cNvSpPr>
            <a:spLocks noGrp="1"/>
          </p:cNvSpPr>
          <p:nvPr>
            <p:ph idx="1"/>
          </p:nvPr>
        </p:nvSpPr>
        <p:spPr/>
        <p:txBody>
          <a:bodyPr>
            <a:normAutofit fontScale="92500"/>
          </a:bodyPr>
          <a:lstStyle/>
          <a:p>
            <a:r>
              <a:rPr lang="en-US" dirty="0" smtClean="0"/>
              <a:t>A </a:t>
            </a:r>
            <a:r>
              <a:rPr lang="en-US" dirty="0"/>
              <a:t>feather and coin will fall with </a:t>
            </a:r>
            <a:r>
              <a:rPr lang="en-US" dirty="0" smtClean="0"/>
              <a:t>equal</a:t>
            </a:r>
            <a:br>
              <a:rPr lang="en-US" dirty="0" smtClean="0"/>
            </a:br>
            <a:r>
              <a:rPr lang="en-US" dirty="0" smtClean="0"/>
              <a:t> </a:t>
            </a:r>
            <a:r>
              <a:rPr lang="en-US" dirty="0"/>
              <a:t>accelerations in a vacuum, but </a:t>
            </a:r>
            <a:r>
              <a:rPr lang="en-US" dirty="0" smtClean="0"/>
              <a:t/>
            </a:r>
            <a:br>
              <a:rPr lang="en-US" dirty="0" smtClean="0"/>
            </a:br>
            <a:r>
              <a:rPr lang="en-US" dirty="0" smtClean="0"/>
              <a:t>unequally </a:t>
            </a:r>
            <a:r>
              <a:rPr lang="en-US" dirty="0"/>
              <a:t>in the presence of air. </a:t>
            </a:r>
            <a:endParaRPr lang="en-US" dirty="0" smtClean="0"/>
          </a:p>
          <a:p>
            <a:r>
              <a:rPr lang="en-US" dirty="0" smtClean="0"/>
              <a:t>This </a:t>
            </a:r>
            <a:r>
              <a:rPr lang="en-US" dirty="0"/>
              <a:t>is because the air molecules cause a frictional force that opposes the motion of the falling objects. </a:t>
            </a:r>
            <a:endParaRPr lang="en-US" dirty="0" smtClean="0"/>
          </a:p>
          <a:p>
            <a:r>
              <a:rPr lang="en-US" dirty="0" smtClean="0"/>
              <a:t>This </a:t>
            </a:r>
            <a:r>
              <a:rPr lang="en-US" dirty="0"/>
              <a:t>air resistance </a:t>
            </a:r>
            <a:r>
              <a:rPr lang="en-US" dirty="0" smtClean="0"/>
              <a:t>depends on weight </a:t>
            </a:r>
            <a:r>
              <a:rPr lang="en-US" dirty="0"/>
              <a:t>and surface area</a:t>
            </a:r>
            <a:r>
              <a:rPr lang="en-US" dirty="0" smtClean="0"/>
              <a:t>.</a:t>
            </a:r>
          </a:p>
          <a:p>
            <a:endParaRPr lang="en-US" dirty="0" smtClean="0"/>
          </a:p>
          <a:p>
            <a:r>
              <a:rPr lang="en-US" dirty="0" smtClean="0"/>
              <a:t>When </a:t>
            </a:r>
            <a:r>
              <a:rPr lang="en-US" dirty="0"/>
              <a:t>the air resistance of the feather equals the weight of the feather, the net force is zero and no further acceleration occurs. </a:t>
            </a:r>
            <a:r>
              <a:rPr lang="en-US" dirty="0" smtClean="0"/>
              <a:t>Velocity stays constant.</a:t>
            </a:r>
            <a:endParaRPr lang="en-US" dirty="0"/>
          </a:p>
        </p:txBody>
      </p:sp>
      <p:pic>
        <p:nvPicPr>
          <p:cNvPr id="4" name="Picture 3"/>
          <p:cNvPicPr>
            <a:picLocks noChangeAspect="1"/>
          </p:cNvPicPr>
          <p:nvPr/>
        </p:nvPicPr>
        <p:blipFill>
          <a:blip r:embed="rId2"/>
          <a:stretch>
            <a:fillRect/>
          </a:stretch>
        </p:blipFill>
        <p:spPr>
          <a:xfrm>
            <a:off x="5961936" y="116512"/>
            <a:ext cx="3035300" cy="2679700"/>
          </a:xfrm>
          <a:prstGeom prst="rect">
            <a:avLst/>
          </a:prstGeom>
        </p:spPr>
      </p:pic>
    </p:spTree>
    <p:extLst>
      <p:ext uri="{BB962C8B-B14F-4D97-AF65-F5344CB8AC3E}">
        <p14:creationId xmlns:p14="http://schemas.microsoft.com/office/powerpoint/2010/main" val="32652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resistance experiment</a:t>
            </a:r>
            <a:endParaRPr lang="en-US" dirty="0"/>
          </a:p>
        </p:txBody>
      </p:sp>
      <p:sp>
        <p:nvSpPr>
          <p:cNvPr id="3" name="Content Placeholder 2"/>
          <p:cNvSpPr>
            <a:spLocks noGrp="1"/>
          </p:cNvSpPr>
          <p:nvPr>
            <p:ph idx="1"/>
          </p:nvPr>
        </p:nvSpPr>
        <p:spPr>
          <a:xfrm>
            <a:off x="700569" y="3253570"/>
            <a:ext cx="7886700" cy="3188327"/>
          </a:xfrm>
        </p:spPr>
        <p:txBody>
          <a:bodyPr>
            <a:normAutofit fontScale="92500" lnSpcReduction="10000"/>
          </a:bodyPr>
          <a:lstStyle/>
          <a:p>
            <a:pPr marL="0" indent="0">
              <a:buNone/>
            </a:pPr>
            <a:r>
              <a:rPr lang="en-US" dirty="0" smtClean="0"/>
              <a:t>Use a timer</a:t>
            </a:r>
          </a:p>
          <a:p>
            <a:pPr marL="514350" indent="-514350">
              <a:buFont typeface="+mj-lt"/>
              <a:buAutoNum type="arabicPeriod"/>
            </a:pPr>
            <a:r>
              <a:rPr lang="en-US" dirty="0" smtClean="0"/>
              <a:t>How long does it take a marble to fall to the ground from the height of the table?</a:t>
            </a:r>
          </a:p>
          <a:p>
            <a:pPr marL="514350" indent="-514350">
              <a:buFont typeface="+mj-lt"/>
              <a:buAutoNum type="arabicPeriod"/>
            </a:pPr>
            <a:r>
              <a:rPr lang="en-US" dirty="0" smtClean="0"/>
              <a:t>Attach the marble to an 8.5X11” sheet of paper. How can you configure the paper to slow the marble the most? How slow can you get the marble to drop?</a:t>
            </a:r>
          </a:p>
          <a:p>
            <a:pPr marL="514350" indent="-514350">
              <a:buFont typeface="+mj-lt"/>
              <a:buAutoNum type="arabicPeriod"/>
            </a:pPr>
            <a:r>
              <a:rPr lang="en-US" dirty="0" smtClean="0"/>
              <a:t>Use a newspaper, how slow can you get the marble to drop?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60" y="1341920"/>
            <a:ext cx="6242121" cy="1911650"/>
          </a:xfrm>
          <a:prstGeom prst="rect">
            <a:avLst/>
          </a:prstGeom>
        </p:spPr>
      </p:pic>
    </p:spTree>
    <p:extLst>
      <p:ext uri="{BB962C8B-B14F-4D97-AF65-F5344CB8AC3E}">
        <p14:creationId xmlns:p14="http://schemas.microsoft.com/office/powerpoint/2010/main" val="57747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Angular Momentum </a:t>
            </a:r>
          </a:p>
        </p:txBody>
      </p:sp>
      <p:sp>
        <p:nvSpPr>
          <p:cNvPr id="3" name="Content Placeholder 2"/>
          <p:cNvSpPr>
            <a:spLocks noGrp="1"/>
          </p:cNvSpPr>
          <p:nvPr>
            <p:ph idx="1"/>
          </p:nvPr>
        </p:nvSpPr>
        <p:spPr/>
        <p:txBody>
          <a:bodyPr/>
          <a:lstStyle/>
          <a:p>
            <a:r>
              <a:rPr lang="en-US" dirty="0" smtClean="0"/>
              <a:t>Angular </a:t>
            </a:r>
            <a:r>
              <a:rPr lang="en-US" dirty="0"/>
              <a:t>momentum measures an object's tendency to continue to spin. </a:t>
            </a:r>
            <a:endParaRPr lang="en-US" dirty="0" smtClean="0"/>
          </a:p>
          <a:p>
            <a:r>
              <a:rPr lang="en-US" dirty="0" smtClean="0"/>
              <a:t>It </a:t>
            </a:r>
            <a:r>
              <a:rPr lang="en-US" dirty="0"/>
              <a:t>can be obtained by multiplying the mass of an orbiting body by its velocity and the radius of its orbit. </a:t>
            </a:r>
            <a:endParaRPr lang="en-US" dirty="0" smtClean="0"/>
          </a:p>
          <a:p>
            <a:endParaRPr lang="en-US" dirty="0"/>
          </a:p>
        </p:txBody>
      </p:sp>
    </p:spTree>
    <p:extLst>
      <p:ext uri="{BB962C8B-B14F-4D97-AF65-F5344CB8AC3E}">
        <p14:creationId xmlns:p14="http://schemas.microsoft.com/office/powerpoint/2010/main" val="113305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a:t>
            </a:r>
            <a:br>
              <a:rPr lang="en-US" dirty="0" smtClean="0"/>
            </a:br>
            <a:r>
              <a:rPr lang="en-US" dirty="0" smtClean="0"/>
              <a:t>Momentum</a:t>
            </a:r>
            <a:endParaRPr lang="en-US" dirty="0"/>
          </a:p>
        </p:txBody>
      </p:sp>
      <p:sp>
        <p:nvSpPr>
          <p:cNvPr id="3" name="Content Placeholder 2"/>
          <p:cNvSpPr>
            <a:spLocks noGrp="1"/>
          </p:cNvSpPr>
          <p:nvPr>
            <p:ph idx="1"/>
          </p:nvPr>
        </p:nvSpPr>
        <p:spPr>
          <a:xfrm>
            <a:off x="628650" y="3832653"/>
            <a:ext cx="7886700" cy="2344309"/>
          </a:xfrm>
        </p:spPr>
        <p:txBody>
          <a:bodyPr/>
          <a:lstStyle/>
          <a:p>
            <a:r>
              <a:rPr lang="en-US" dirty="0" smtClean="0"/>
              <a:t>Design 3 or 4 propeller blades from paper so that, when connected they will fall spinning to the ground.</a:t>
            </a:r>
          </a:p>
          <a:p>
            <a:r>
              <a:rPr lang="en-US" dirty="0" smtClean="0"/>
              <a:t>What modifications improve the spin?</a:t>
            </a:r>
            <a:endParaRPr lang="en-US" dirty="0"/>
          </a:p>
        </p:txBody>
      </p:sp>
      <p:pic>
        <p:nvPicPr>
          <p:cNvPr id="4" name="Picture 3"/>
          <p:cNvPicPr>
            <a:picLocks noChangeAspect="1"/>
          </p:cNvPicPr>
          <p:nvPr/>
        </p:nvPicPr>
        <p:blipFill>
          <a:blip r:embed="rId2"/>
          <a:stretch>
            <a:fillRect/>
          </a:stretch>
        </p:blipFill>
        <p:spPr>
          <a:xfrm>
            <a:off x="3891979" y="365126"/>
            <a:ext cx="4623371" cy="3467528"/>
          </a:xfrm>
          <a:prstGeom prst="rect">
            <a:avLst/>
          </a:prstGeom>
        </p:spPr>
      </p:pic>
    </p:spTree>
    <p:extLst>
      <p:ext uri="{BB962C8B-B14F-4D97-AF65-F5344CB8AC3E}">
        <p14:creationId xmlns:p14="http://schemas.microsoft.com/office/powerpoint/2010/main" val="65366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Gravity </a:t>
            </a:r>
          </a:p>
        </p:txBody>
      </p:sp>
      <p:sp>
        <p:nvSpPr>
          <p:cNvPr id="3" name="Content Placeholder 2"/>
          <p:cNvSpPr>
            <a:spLocks noGrp="1"/>
          </p:cNvSpPr>
          <p:nvPr>
            <p:ph idx="1"/>
          </p:nvPr>
        </p:nvSpPr>
        <p:spPr/>
        <p:txBody>
          <a:bodyPr>
            <a:normAutofit/>
          </a:bodyPr>
          <a:lstStyle/>
          <a:p>
            <a:r>
              <a:rPr lang="en-US" dirty="0" smtClean="0"/>
              <a:t>Gravity </a:t>
            </a:r>
            <a:r>
              <a:rPr lang="en-US" dirty="0"/>
              <a:t>is a powerful force that has a fundamental impact on the way we live our lives. Even walking, which we take for granted, is not possible without gravity. </a:t>
            </a:r>
            <a:endParaRPr lang="en-US" dirty="0" smtClean="0"/>
          </a:p>
          <a:p>
            <a:r>
              <a:rPr lang="en-US" dirty="0" smtClean="0"/>
              <a:t>Gravity </a:t>
            </a:r>
            <a:r>
              <a:rPr lang="en-US" dirty="0"/>
              <a:t>provides the necessary downward force on our bodies which creates friction between our feet and the ground, allowing us to walk (push our body weight forward with one leg and then the other). </a:t>
            </a:r>
            <a:endParaRPr lang="en-US" dirty="0" smtClean="0"/>
          </a:p>
        </p:txBody>
      </p:sp>
    </p:spTree>
    <p:extLst>
      <p:ext uri="{BB962C8B-B14F-4D97-AF65-F5344CB8AC3E}">
        <p14:creationId xmlns:p14="http://schemas.microsoft.com/office/powerpoint/2010/main" val="1577535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1027</Words>
  <Application>Microsoft Macintosh PowerPoint</Application>
  <PresentationFormat>On-screen Show (4:3)</PresentationFormat>
  <Paragraphs>114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Protective Landing Device</vt:lpstr>
      <vt:lpstr>1. Momentum </vt:lpstr>
      <vt:lpstr>Measure momentum</vt:lpstr>
      <vt:lpstr>2. Pressure </vt:lpstr>
      <vt:lpstr>3. Air Resistance </vt:lpstr>
      <vt:lpstr>Air resistance experiment</vt:lpstr>
      <vt:lpstr>4. Angular Momentum </vt:lpstr>
      <vt:lpstr>Angular Momentum</vt:lpstr>
      <vt:lpstr>5. Gravity </vt:lpstr>
      <vt:lpstr>PowerPoint Presentation</vt:lpstr>
      <vt:lpstr>Concepts behind Saving the Egg </vt:lpstr>
      <vt:lpstr>PowerPoint Presentation</vt:lpstr>
      <vt:lpstr>How does this relate?</vt:lpstr>
      <vt:lpstr>Kinetic energy</vt:lpstr>
      <vt:lpstr>Lab Activity Instructions: </vt:lpstr>
      <vt:lpstr>Materials: You can choose 12 items/materials from the following list: </vt:lpstr>
      <vt:lpstr>Procedure: Phase 1: </vt:lpstr>
      <vt:lpstr>Phase Two: Testing </vt:lpstr>
      <vt:lpstr>Phase Three: Actual Drop </vt:lpstr>
      <vt:lpstr>Hints: </vt:lpstr>
      <vt:lpstr>Criteria or constraint?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Landing Device</dc:title>
  <dc:creator>O'Grady-Cunniff, Dianne (CCPS)</dc:creator>
  <cp:lastModifiedBy>O'Grady-Cunniff, Dianne (CCPS)</cp:lastModifiedBy>
  <cp:revision>9</cp:revision>
  <cp:lastPrinted>2017-05-01T02:00:08Z</cp:lastPrinted>
  <dcterms:created xsi:type="dcterms:W3CDTF">2017-05-01T01:14:01Z</dcterms:created>
  <dcterms:modified xsi:type="dcterms:W3CDTF">2017-05-01T02:23:17Z</dcterms:modified>
</cp:coreProperties>
</file>