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0"/>
  </p:notesMasterIdLst>
  <p:sldIdLst>
    <p:sldId id="256" r:id="rId2"/>
    <p:sldId id="267" r:id="rId3"/>
    <p:sldId id="266" r:id="rId4"/>
    <p:sldId id="268" r:id="rId5"/>
    <p:sldId id="269" r:id="rId6"/>
    <p:sldId id="270" r:id="rId7"/>
    <p:sldId id="271" r:id="rId8"/>
    <p:sldId id="272" r:id="rId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24" d="100"/>
          <a:sy n="124" d="100"/>
        </p:scale>
        <p:origin x="182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92100" rtl="0">
              <a:lnSpc>
                <a:spcPct val="115000"/>
              </a:lnSpc>
              <a:spcBef>
                <a:spcPts val="0"/>
              </a:spcBef>
              <a:spcAft>
                <a:spcPts val="1200"/>
              </a:spcAft>
              <a:buClr>
                <a:srgbClr val="333333"/>
              </a:buClr>
              <a:buSzPct val="100000"/>
            </a:pPr>
            <a:r>
              <a:rPr lang="en" sz="1000">
                <a:solidFill>
                  <a:srgbClr val="333333"/>
                </a:solidFill>
                <a:highlight>
                  <a:srgbClr val="FFFFFF"/>
                </a:highlight>
              </a:rPr>
              <a:t>True or False: Air pressure is caused by the rotation of the Earth. (Answer: False. Air pressure is caused by gravity pulling air towards the Earth.)</a:t>
            </a:r>
          </a:p>
          <a:p>
            <a:pPr marL="457200" lvl="0" indent="-292100" rtl="0">
              <a:lnSpc>
                <a:spcPct val="115000"/>
              </a:lnSpc>
              <a:spcBef>
                <a:spcPts val="0"/>
              </a:spcBef>
              <a:spcAft>
                <a:spcPts val="1200"/>
              </a:spcAft>
              <a:buClr>
                <a:srgbClr val="333333"/>
              </a:buClr>
              <a:buSzPct val="100000"/>
            </a:pPr>
            <a:r>
              <a:rPr lang="en" sz="1000">
                <a:solidFill>
                  <a:srgbClr val="333333"/>
                </a:solidFill>
                <a:highlight>
                  <a:srgbClr val="FFFFFF"/>
                </a:highlight>
              </a:rPr>
              <a:t>True or False: The faster air moves, the higher the pressure. (Answer: False. Pressure decreases as air velocity increases.)</a:t>
            </a:r>
          </a:p>
          <a:p>
            <a:pPr marL="457200" lvl="0" indent="-292100" rtl="0">
              <a:lnSpc>
                <a:spcPct val="115000"/>
              </a:lnSpc>
              <a:spcBef>
                <a:spcPts val="0"/>
              </a:spcBef>
              <a:spcAft>
                <a:spcPts val="1200"/>
              </a:spcAft>
              <a:buClr>
                <a:srgbClr val="333333"/>
              </a:buClr>
              <a:buSzPct val="100000"/>
            </a:pPr>
            <a:r>
              <a:rPr lang="en" sz="1000">
                <a:solidFill>
                  <a:srgbClr val="333333"/>
                </a:solidFill>
                <a:highlight>
                  <a:srgbClr val="FFFFFF"/>
                </a:highlight>
              </a:rPr>
              <a:t>True of False: Air pressure pushes in all directions. (Answer: True. Air pressure not only pushes down on us, but it also pushes from the sides and even from below.)</a:t>
            </a:r>
          </a:p>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992766"/>
            <a:ext cx="8520600" cy="27369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3778833"/>
            <a:ext cx="8520600" cy="10569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474833"/>
            <a:ext cx="8520600" cy="26181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4202966"/>
            <a:ext cx="8520600" cy="17343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3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852800"/>
            <a:ext cx="2808000" cy="42393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600200"/>
            <a:ext cx="6367800" cy="54543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66"/>
            <a:ext cx="4572000" cy="68580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644233"/>
            <a:ext cx="4045200" cy="19764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3737433"/>
            <a:ext cx="4045200" cy="16467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965433"/>
            <a:ext cx="3837000" cy="49269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5640766"/>
            <a:ext cx="5998800" cy="8067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6217622"/>
            <a:ext cx="548700" cy="5247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hyperlink" Target="http://howthingsfly.si.edu/activities/forces-flight" TargetMode="External"/><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hyperlink" Target="http://howthingsfly.si.edu/activities/how-wings-work" TargetMode="External"/><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tiff"/><Relationship Id="rId3" Type="http://schemas.openxmlformats.org/officeDocument/2006/relationships/image" Target="../media/image7.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hyperlink" Target="http://wayback.archive.org/web/20120524022956/http:/www.swe.org/iac/LP/wind_tunnel.html" TargetMode="External"/><Relationship Id="rId4" Type="http://schemas.openxmlformats.org/officeDocument/2006/relationships/image" Target="../media/image9.tiff"/><Relationship Id="rId1" Type="http://schemas.openxmlformats.org/officeDocument/2006/relationships/slideLayout" Target="../slideLayouts/slideLayout3.xml"/><Relationship Id="rId2" Type="http://schemas.openxmlformats.org/officeDocument/2006/relationships/hyperlink" Target="https://wright.nasa.gov/airplane/tunnl2int.htm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3472664" y="1191718"/>
            <a:ext cx="5430665" cy="1252500"/>
          </a:xfrm>
          <a:prstGeom prst="rect">
            <a:avLst/>
          </a:prstGeom>
          <a:ln w="9525" cap="flat" cmpd="sng">
            <a:solidFill>
              <a:srgbClr val="1155CC"/>
            </a:solidFill>
            <a:prstDash val="solid"/>
            <a:round/>
            <a:headEnd type="none" w="med" len="med"/>
            <a:tailEnd type="none" w="med" len="med"/>
          </a:ln>
        </p:spPr>
        <p:txBody>
          <a:bodyPr lIns="91425" tIns="91425" rIns="91425" bIns="91425" anchor="b" anchorCtr="0">
            <a:noAutofit/>
          </a:bodyPr>
          <a:lstStyle/>
          <a:p>
            <a:pPr lvl="0">
              <a:spcBef>
                <a:spcPts val="0"/>
              </a:spcBef>
              <a:buNone/>
            </a:pPr>
            <a:r>
              <a:rPr lang="en" dirty="0" smtClean="0">
                <a:solidFill>
                  <a:srgbClr val="7030A0"/>
                </a:solidFill>
              </a:rPr>
              <a:t>Flight</a:t>
            </a:r>
            <a:r>
              <a:rPr lang="en-US" dirty="0" smtClean="0">
                <a:solidFill>
                  <a:srgbClr val="7030A0"/>
                </a:solidFill>
              </a:rPr>
              <a:t> </a:t>
            </a:r>
            <a:r>
              <a:rPr lang="en-US" sz="1200" dirty="0" smtClean="0">
                <a:solidFill>
                  <a:srgbClr val="7030A0"/>
                </a:solidFill>
              </a:rPr>
              <a:t>pt2</a:t>
            </a:r>
            <a:endParaRPr lang="en" sz="1200" dirty="0">
              <a:solidFill>
                <a:srgbClr val="7030A0"/>
              </a:solidFill>
            </a:endParaRPr>
          </a:p>
        </p:txBody>
      </p:sp>
      <p:sp>
        <p:nvSpPr>
          <p:cNvPr id="55" name="Shape 55"/>
          <p:cNvSpPr txBox="1">
            <a:spLocks noGrp="1"/>
          </p:cNvSpPr>
          <p:nvPr>
            <p:ph type="subTitle" idx="1"/>
          </p:nvPr>
        </p:nvSpPr>
        <p:spPr>
          <a:xfrm>
            <a:off x="3053330" y="2444218"/>
            <a:ext cx="5800200" cy="1056900"/>
          </a:xfrm>
          <a:prstGeom prst="rect">
            <a:avLst/>
          </a:prstGeom>
        </p:spPr>
        <p:txBody>
          <a:bodyPr lIns="91425" tIns="91425" rIns="91425" bIns="91425" anchor="t" anchorCtr="0">
            <a:noAutofit/>
          </a:bodyPr>
          <a:lstStyle/>
          <a:p>
            <a:pPr lvl="0">
              <a:spcBef>
                <a:spcPts val="0"/>
              </a:spcBef>
              <a:buNone/>
            </a:pPr>
            <a:r>
              <a:rPr lang="en"/>
              <a:t>It’s all about air</a:t>
            </a:r>
          </a:p>
        </p:txBody>
      </p:sp>
      <p:sp>
        <p:nvSpPr>
          <p:cNvPr id="56" name="Shape 56"/>
          <p:cNvSpPr/>
          <p:nvPr/>
        </p:nvSpPr>
        <p:spPr>
          <a:xfrm>
            <a:off x="941200" y="5049025"/>
            <a:ext cx="7558800" cy="1040100"/>
          </a:xfrm>
          <a:prstGeom prst="lef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US" dirty="0" smtClean="0"/>
              <a:t>Resistance </a:t>
            </a:r>
            <a:r>
              <a:rPr lang="en" dirty="0" smtClean="0"/>
              <a:t>slow</a:t>
            </a:r>
            <a:r>
              <a:rPr lang="en-US" dirty="0" smtClean="0"/>
              <a:t>s</a:t>
            </a:r>
            <a:r>
              <a:rPr lang="en" dirty="0" smtClean="0"/>
              <a:t> </a:t>
            </a:r>
            <a:r>
              <a:rPr lang="en" dirty="0"/>
              <a:t>things down                       </a:t>
            </a:r>
            <a:r>
              <a:rPr lang="en-US" dirty="0" smtClean="0"/>
              <a:t>                        </a:t>
            </a:r>
            <a:r>
              <a:rPr lang="en" dirty="0" smtClean="0"/>
              <a:t>Thrust </a:t>
            </a:r>
            <a:r>
              <a:rPr lang="en-US" dirty="0" smtClean="0"/>
              <a:t>pushes forward</a:t>
            </a:r>
            <a:endParaRPr lang="en" dirty="0"/>
          </a:p>
        </p:txBody>
      </p:sp>
      <p:sp>
        <p:nvSpPr>
          <p:cNvPr id="57" name="Shape 57"/>
          <p:cNvSpPr/>
          <p:nvPr/>
        </p:nvSpPr>
        <p:spPr>
          <a:xfrm>
            <a:off x="4319575" y="4732100"/>
            <a:ext cx="544800" cy="1743600"/>
          </a:xfrm>
          <a:prstGeom prst="upDown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8" name="Shape 58"/>
          <p:cNvSpPr txBox="1"/>
          <p:nvPr/>
        </p:nvSpPr>
        <p:spPr>
          <a:xfrm>
            <a:off x="3972700" y="6323200"/>
            <a:ext cx="2130000" cy="207900"/>
          </a:xfrm>
          <a:prstGeom prst="rect">
            <a:avLst/>
          </a:prstGeom>
          <a:noFill/>
          <a:ln>
            <a:noFill/>
          </a:ln>
        </p:spPr>
        <p:txBody>
          <a:bodyPr lIns="91425" tIns="91425" rIns="91425" bIns="91425" anchor="t" anchorCtr="0">
            <a:noAutofit/>
          </a:bodyPr>
          <a:lstStyle/>
          <a:p>
            <a:pPr lvl="0">
              <a:spcBef>
                <a:spcPts val="0"/>
              </a:spcBef>
              <a:buNone/>
            </a:pPr>
            <a:r>
              <a:rPr lang="en"/>
              <a:t>Gravity pulls down</a:t>
            </a:r>
          </a:p>
        </p:txBody>
      </p:sp>
      <p:sp>
        <p:nvSpPr>
          <p:cNvPr id="59" name="Shape 59"/>
          <p:cNvSpPr txBox="1"/>
          <p:nvPr/>
        </p:nvSpPr>
        <p:spPr>
          <a:xfrm>
            <a:off x="4091575" y="4424900"/>
            <a:ext cx="1545600" cy="307200"/>
          </a:xfrm>
          <a:prstGeom prst="rect">
            <a:avLst/>
          </a:prstGeom>
          <a:noFill/>
          <a:ln>
            <a:noFill/>
          </a:ln>
        </p:spPr>
        <p:txBody>
          <a:bodyPr lIns="91425" tIns="91425" rIns="91425" bIns="91425" anchor="t" anchorCtr="0">
            <a:noAutofit/>
          </a:bodyPr>
          <a:lstStyle/>
          <a:p>
            <a:pPr lvl="0">
              <a:spcBef>
                <a:spcPts val="0"/>
              </a:spcBef>
              <a:buNone/>
            </a:pPr>
            <a:r>
              <a:rPr lang="en"/>
              <a:t>Lift pulls upward</a:t>
            </a:r>
          </a:p>
        </p:txBody>
      </p:sp>
      <p:pic>
        <p:nvPicPr>
          <p:cNvPr id="2" name="Picture 1"/>
          <p:cNvPicPr>
            <a:picLocks noChangeAspect="1"/>
          </p:cNvPicPr>
          <p:nvPr/>
        </p:nvPicPr>
        <p:blipFill>
          <a:blip r:embed="rId3"/>
          <a:stretch>
            <a:fillRect/>
          </a:stretch>
        </p:blipFill>
        <p:spPr>
          <a:xfrm>
            <a:off x="107148" y="351023"/>
            <a:ext cx="3154452" cy="315445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rtl="0">
              <a:lnSpc>
                <a:spcPct val="115000"/>
              </a:lnSpc>
              <a:spcBef>
                <a:spcPts val="0"/>
              </a:spcBef>
              <a:spcAft>
                <a:spcPts val="1200"/>
              </a:spcAft>
              <a:buNone/>
            </a:pPr>
            <a:r>
              <a:rPr lang="en-US" sz="3000" dirty="0" smtClean="0">
                <a:solidFill>
                  <a:srgbClr val="333333"/>
                </a:solidFill>
                <a:highlight>
                  <a:srgbClr val="FFFFFF"/>
                </a:highlight>
              </a:rPr>
              <a:t>Recap: </a:t>
            </a:r>
            <a:r>
              <a:rPr lang="en" sz="3000" dirty="0" smtClean="0">
                <a:solidFill>
                  <a:srgbClr val="333333"/>
                </a:solidFill>
                <a:highlight>
                  <a:srgbClr val="FFFFFF"/>
                </a:highlight>
              </a:rPr>
              <a:t>True </a:t>
            </a:r>
            <a:r>
              <a:rPr lang="en" sz="3000" dirty="0">
                <a:solidFill>
                  <a:srgbClr val="333333"/>
                </a:solidFill>
                <a:highlight>
                  <a:srgbClr val="FFFFFF"/>
                </a:highlight>
              </a:rPr>
              <a:t>or False: </a:t>
            </a:r>
          </a:p>
        </p:txBody>
      </p:sp>
      <p:sp>
        <p:nvSpPr>
          <p:cNvPr id="143" name="Shape 143"/>
          <p:cNvSpPr txBox="1">
            <a:spLocks noGrp="1"/>
          </p:cNvSpPr>
          <p:nvPr>
            <p:ph type="body" idx="1"/>
          </p:nvPr>
        </p:nvSpPr>
        <p:spPr>
          <a:xfrm>
            <a:off x="311700" y="1536633"/>
            <a:ext cx="8520600" cy="4555200"/>
          </a:xfrm>
          <a:prstGeom prst="rect">
            <a:avLst/>
          </a:prstGeom>
        </p:spPr>
        <p:txBody>
          <a:bodyPr lIns="91425" tIns="91425" rIns="91425" bIns="91425" anchor="t" anchorCtr="0">
            <a:noAutofit/>
          </a:bodyPr>
          <a:lstStyle/>
          <a:p>
            <a:pPr marL="552450" lvl="0" indent="-514350" rtl="0">
              <a:spcBef>
                <a:spcPts val="0"/>
              </a:spcBef>
              <a:spcAft>
                <a:spcPts val="1200"/>
              </a:spcAft>
              <a:buClr>
                <a:srgbClr val="333333"/>
              </a:buClr>
              <a:buSzPct val="100000"/>
              <a:buFont typeface="+mj-lt"/>
              <a:buAutoNum type="arabicPeriod"/>
            </a:pPr>
            <a:r>
              <a:rPr lang="en" sz="3000" dirty="0">
                <a:solidFill>
                  <a:srgbClr val="333333"/>
                </a:solidFill>
                <a:highlight>
                  <a:srgbClr val="FFFFFF"/>
                </a:highlight>
              </a:rPr>
              <a:t>Air pressure is caused by the rotation of the Earth. </a:t>
            </a:r>
          </a:p>
          <a:p>
            <a:pPr marL="552450" lvl="0" indent="-514350" rtl="0">
              <a:spcBef>
                <a:spcPts val="0"/>
              </a:spcBef>
              <a:spcAft>
                <a:spcPts val="1200"/>
              </a:spcAft>
              <a:buClr>
                <a:srgbClr val="333333"/>
              </a:buClr>
              <a:buSzPct val="100000"/>
              <a:buFont typeface="+mj-lt"/>
              <a:buAutoNum type="arabicPeriod"/>
            </a:pPr>
            <a:r>
              <a:rPr lang="en" sz="3000" dirty="0">
                <a:solidFill>
                  <a:srgbClr val="333333"/>
                </a:solidFill>
                <a:highlight>
                  <a:srgbClr val="FFFFFF"/>
                </a:highlight>
              </a:rPr>
              <a:t>The faster air moves, the higher the pressure. </a:t>
            </a:r>
          </a:p>
          <a:p>
            <a:pPr marL="552450" lvl="0" indent="-514350" rtl="0">
              <a:spcBef>
                <a:spcPts val="0"/>
              </a:spcBef>
              <a:spcAft>
                <a:spcPts val="1200"/>
              </a:spcAft>
              <a:buClr>
                <a:srgbClr val="333333"/>
              </a:buClr>
              <a:buSzPct val="100000"/>
              <a:buFont typeface="+mj-lt"/>
              <a:buAutoNum type="arabicPeriod"/>
            </a:pPr>
            <a:r>
              <a:rPr lang="en" sz="3000" dirty="0">
                <a:solidFill>
                  <a:srgbClr val="333333"/>
                </a:solidFill>
                <a:highlight>
                  <a:srgbClr val="FFFFFF"/>
                </a:highlight>
              </a:rPr>
              <a:t>Air pressure pushes in all directions.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321974" y="215618"/>
            <a:ext cx="8520600" cy="763500"/>
          </a:xfrm>
          <a:prstGeom prst="rect">
            <a:avLst/>
          </a:prstGeom>
        </p:spPr>
        <p:txBody>
          <a:bodyPr lIns="91425" tIns="91425" rIns="91425" bIns="91425" anchor="t" anchorCtr="0">
            <a:noAutofit/>
          </a:bodyPr>
          <a:lstStyle/>
          <a:p>
            <a:pPr lvl="0">
              <a:spcBef>
                <a:spcPts val="0"/>
              </a:spcBef>
              <a:buNone/>
            </a:pPr>
            <a:r>
              <a:rPr lang="en-US" smtClean="0"/>
              <a:t>Recap: Last class</a:t>
            </a:r>
            <a:br>
              <a:rPr lang="en-US" smtClean="0"/>
            </a:br>
            <a:r>
              <a:rPr lang="en" dirty="0" smtClean="0"/>
              <a:t>What </a:t>
            </a:r>
            <a:r>
              <a:rPr lang="en" dirty="0"/>
              <a:t>does it take to make something fly?</a:t>
            </a:r>
          </a:p>
        </p:txBody>
      </p:sp>
      <p:sp>
        <p:nvSpPr>
          <p:cNvPr id="136" name="Shape 136"/>
          <p:cNvSpPr txBox="1"/>
          <p:nvPr/>
        </p:nvSpPr>
        <p:spPr>
          <a:xfrm>
            <a:off x="152699" y="3431569"/>
            <a:ext cx="4003989" cy="512700"/>
          </a:xfrm>
          <a:prstGeom prst="rect">
            <a:avLst/>
          </a:prstGeom>
          <a:noFill/>
          <a:ln>
            <a:noFill/>
          </a:ln>
        </p:spPr>
        <p:txBody>
          <a:bodyPr lIns="91425" tIns="91425" rIns="91425" bIns="91425" anchor="ctr" anchorCtr="0">
            <a:noAutofit/>
          </a:bodyPr>
          <a:lstStyle/>
          <a:p>
            <a:pPr lvl="0" rtl="0">
              <a:spcBef>
                <a:spcPts val="0"/>
              </a:spcBef>
              <a:buNone/>
            </a:pPr>
            <a:r>
              <a:rPr lang="en" u="sng" dirty="0">
                <a:solidFill>
                  <a:schemeClr val="hlink"/>
                </a:solidFill>
                <a:hlinkClick r:id="rId3"/>
              </a:rPr>
              <a:t>http://howthingsfly.si.edu/activities/forces-flight</a:t>
            </a:r>
            <a:r>
              <a:rPr lang="en" dirty="0"/>
              <a:t> </a:t>
            </a:r>
          </a:p>
        </p:txBody>
      </p:sp>
      <p:pic>
        <p:nvPicPr>
          <p:cNvPr id="137" name="Shape 137"/>
          <p:cNvPicPr preferRelativeResize="0"/>
          <p:nvPr/>
        </p:nvPicPr>
        <p:blipFill>
          <a:blip r:embed="rId4">
            <a:alphaModFix/>
          </a:blip>
          <a:stretch>
            <a:fillRect/>
          </a:stretch>
        </p:blipFill>
        <p:spPr>
          <a:xfrm>
            <a:off x="710099" y="1251887"/>
            <a:ext cx="3625596" cy="2179682"/>
          </a:xfrm>
          <a:prstGeom prst="rect">
            <a:avLst/>
          </a:prstGeom>
          <a:noFill/>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6688" y="3000054"/>
            <a:ext cx="4854619" cy="2506894"/>
          </a:xfrm>
          <a:prstGeom prst="rect">
            <a:avLst/>
          </a:prstGeom>
        </p:spPr>
      </p:pic>
      <p:sp>
        <p:nvSpPr>
          <p:cNvPr id="2" name="Rectangle 1"/>
          <p:cNvSpPr/>
          <p:nvPr/>
        </p:nvSpPr>
        <p:spPr>
          <a:xfrm>
            <a:off x="4987035" y="5506948"/>
            <a:ext cx="4265911" cy="307777"/>
          </a:xfrm>
          <a:prstGeom prst="rect">
            <a:avLst/>
          </a:prstGeom>
        </p:spPr>
        <p:txBody>
          <a:bodyPr wrap="none">
            <a:spAutoFit/>
          </a:bodyPr>
          <a:lstStyle/>
          <a:p>
            <a:r>
              <a:rPr lang="en-US" dirty="0">
                <a:hlinkClick r:id="rId6"/>
              </a:rPr>
              <a:t>http://howthingsfly.si.edu/activities/how-wings-work</a:t>
            </a:r>
            <a:r>
              <a:rPr lang="en-US" dirty="0"/>
              <a:t> </a:t>
            </a:r>
          </a:p>
        </p:txBody>
      </p:sp>
      <p:sp>
        <p:nvSpPr>
          <p:cNvPr id="3" name="TextBox 2"/>
          <p:cNvSpPr txBox="1"/>
          <p:nvPr/>
        </p:nvSpPr>
        <p:spPr>
          <a:xfrm>
            <a:off x="534256" y="4489807"/>
            <a:ext cx="3503488" cy="584775"/>
          </a:xfrm>
          <a:prstGeom prst="rect">
            <a:avLst/>
          </a:prstGeom>
          <a:noFill/>
        </p:spPr>
        <p:txBody>
          <a:bodyPr wrap="square" rtlCol="0">
            <a:spAutoFit/>
          </a:bodyPr>
          <a:lstStyle/>
          <a:p>
            <a:r>
              <a:rPr lang="en-US" sz="1600" dirty="0" smtClean="0"/>
              <a:t>Design a high flying plane and find the best angle for an efficient wing.</a:t>
            </a:r>
            <a:endParaRPr lang="en-US" sz="1600" dirty="0"/>
          </a:p>
        </p:txBody>
      </p:sp>
      <p:sp>
        <p:nvSpPr>
          <p:cNvPr id="4" name="TextBox 3"/>
          <p:cNvSpPr txBox="1"/>
          <p:nvPr/>
        </p:nvSpPr>
        <p:spPr>
          <a:xfrm>
            <a:off x="4849402" y="1251887"/>
            <a:ext cx="3993172" cy="307777"/>
          </a:xfrm>
          <a:prstGeom prst="rect">
            <a:avLst/>
          </a:prstGeom>
          <a:noFill/>
        </p:spPr>
        <p:txBody>
          <a:bodyPr wrap="square" rtlCol="0">
            <a:spAutoFit/>
          </a:bodyPr>
          <a:lstStyle/>
          <a:p>
            <a:r>
              <a:rPr lang="en-US" dirty="0" smtClean="0">
                <a:solidFill>
                  <a:srgbClr val="7030A0"/>
                </a:solidFill>
              </a:rPr>
              <a:t>There must be more _____ than _______</a:t>
            </a:r>
            <a:endParaRPr lang="en-US" dirty="0">
              <a:solidFill>
                <a:srgbClr val="7030A0"/>
              </a:solidFill>
            </a:endParaRPr>
          </a:p>
        </p:txBody>
      </p:sp>
      <p:sp>
        <p:nvSpPr>
          <p:cNvPr id="9" name="TextBox 8"/>
          <p:cNvSpPr txBox="1"/>
          <p:nvPr/>
        </p:nvSpPr>
        <p:spPr>
          <a:xfrm>
            <a:off x="4849402" y="1743678"/>
            <a:ext cx="3993172" cy="307777"/>
          </a:xfrm>
          <a:prstGeom prst="rect">
            <a:avLst/>
          </a:prstGeom>
          <a:noFill/>
        </p:spPr>
        <p:txBody>
          <a:bodyPr wrap="square" rtlCol="0">
            <a:spAutoFit/>
          </a:bodyPr>
          <a:lstStyle/>
          <a:p>
            <a:r>
              <a:rPr lang="en-US" dirty="0" smtClean="0">
                <a:solidFill>
                  <a:srgbClr val="7030A0"/>
                </a:solidFill>
              </a:rPr>
              <a:t>There must be more _____ than _______</a:t>
            </a:r>
            <a:endParaRPr lang="en-US" dirty="0">
              <a:solidFill>
                <a:srgbClr val="7030A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2562" y="593366"/>
            <a:ext cx="3489738" cy="763500"/>
          </a:xfrm>
        </p:spPr>
        <p:txBody>
          <a:bodyPr/>
          <a:lstStyle/>
          <a:p>
            <a:r>
              <a:rPr lang="en-US" dirty="0" smtClean="0"/>
              <a:t>Review</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00" y="398979"/>
            <a:ext cx="4695290" cy="242010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9345" y="3357614"/>
            <a:ext cx="6226139" cy="3167797"/>
          </a:xfrm>
          <a:prstGeom prst="rect">
            <a:avLst/>
          </a:prstGeom>
        </p:spPr>
      </p:pic>
      <p:sp>
        <p:nvSpPr>
          <p:cNvPr id="7" name="TextBox 6"/>
          <p:cNvSpPr txBox="1"/>
          <p:nvPr/>
        </p:nvSpPr>
        <p:spPr>
          <a:xfrm>
            <a:off x="5157627" y="1356866"/>
            <a:ext cx="3503488" cy="738664"/>
          </a:xfrm>
          <a:prstGeom prst="rect">
            <a:avLst/>
          </a:prstGeom>
          <a:noFill/>
        </p:spPr>
        <p:txBody>
          <a:bodyPr wrap="square" rtlCol="0">
            <a:spAutoFit/>
          </a:bodyPr>
          <a:lstStyle/>
          <a:p>
            <a:r>
              <a:rPr lang="en-US" dirty="0" smtClean="0"/>
              <a:t>At low speeds you need </a:t>
            </a:r>
            <a:r>
              <a:rPr lang="en-US" smtClean="0"/>
              <a:t>more curve and angle of attack to get a good L/D (lift to drag) ratio.</a:t>
            </a:r>
            <a:endParaRPr lang="en-US"/>
          </a:p>
        </p:txBody>
      </p:sp>
      <p:sp>
        <p:nvSpPr>
          <p:cNvPr id="8" name="TextBox 7"/>
          <p:cNvSpPr txBox="1"/>
          <p:nvPr/>
        </p:nvSpPr>
        <p:spPr>
          <a:xfrm>
            <a:off x="400692" y="4325420"/>
            <a:ext cx="2024009" cy="1169551"/>
          </a:xfrm>
          <a:prstGeom prst="rect">
            <a:avLst/>
          </a:prstGeom>
          <a:noFill/>
        </p:spPr>
        <p:txBody>
          <a:bodyPr wrap="square" rtlCol="0">
            <a:spAutoFit/>
          </a:bodyPr>
          <a:lstStyle/>
          <a:p>
            <a:r>
              <a:rPr lang="en-US" dirty="0" smtClean="0"/>
              <a:t>At high speeds a very small angle of attack with a small change in curvature produces a good L/D ratio.</a:t>
            </a:r>
            <a:endParaRPr lang="en-US" dirty="0"/>
          </a:p>
        </p:txBody>
      </p:sp>
    </p:spTree>
    <p:extLst>
      <p:ext uri="{BB962C8B-B14F-4D97-AF65-F5344CB8AC3E}">
        <p14:creationId xmlns:p14="http://schemas.microsoft.com/office/powerpoint/2010/main" val="565992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66518" y="133564"/>
            <a:ext cx="4465782" cy="5958269"/>
          </a:xfrm>
        </p:spPr>
        <p:txBody>
          <a:bodyPr/>
          <a:lstStyle/>
          <a:p>
            <a:r>
              <a:rPr lang="en-US" dirty="0"/>
              <a:t>If you arm wrestle someone---who wins</a:t>
            </a:r>
            <a:r>
              <a:rPr lang="en-US" dirty="0" smtClean="0"/>
              <a:t>?</a:t>
            </a:r>
          </a:p>
          <a:p>
            <a:r>
              <a:rPr lang="en-US" dirty="0" smtClean="0"/>
              <a:t>Well </a:t>
            </a:r>
            <a:r>
              <a:rPr lang="en-US" dirty="0"/>
              <a:t>of course, the person who exerts the </a:t>
            </a:r>
            <a:r>
              <a:rPr lang="en-US" b="1" dirty="0"/>
              <a:t>most force </a:t>
            </a:r>
            <a:r>
              <a:rPr lang="en-US" dirty="0"/>
              <a:t>wins! But, if both "wrestlers" push with the </a:t>
            </a:r>
            <a:r>
              <a:rPr lang="en-US" b="1" dirty="0"/>
              <a:t>same force</a:t>
            </a:r>
            <a:r>
              <a:rPr lang="en-US" dirty="0"/>
              <a:t>, their arms do not move.</a:t>
            </a:r>
            <a:r>
              <a:rPr lang="en-US" i="1" dirty="0"/>
              <a:t> </a:t>
            </a:r>
            <a:endParaRPr lang="en-US" i="1" dirty="0" smtClean="0"/>
          </a:p>
          <a:p>
            <a:r>
              <a:rPr lang="en-US" i="1" dirty="0" smtClean="0"/>
              <a:t>Lift</a:t>
            </a:r>
            <a:r>
              <a:rPr lang="en-US" i="1" dirty="0"/>
              <a:t> </a:t>
            </a:r>
            <a:r>
              <a:rPr lang="en-US" dirty="0"/>
              <a:t>on airplane wings is somewhat similar. As air flows over the top and bottom of the wing the pressure and velocity of the air change. These changes create lift. But on a</a:t>
            </a:r>
            <a:r>
              <a:rPr lang="en-US" i="1" dirty="0"/>
              <a:t> symmetric </a:t>
            </a:r>
            <a:r>
              <a:rPr lang="en-US" dirty="0"/>
              <a:t>wing, the changes on the top half match the bottom half. If the forces on the top and bottom of the wing are the same, no lift results. Because </a:t>
            </a:r>
            <a:r>
              <a:rPr lang="en-US" dirty="0" smtClean="0"/>
              <a:t>a</a:t>
            </a:r>
            <a:r>
              <a:rPr lang="en-US" dirty="0"/>
              <a:t> </a:t>
            </a:r>
            <a:r>
              <a:rPr lang="en-US" i="1" dirty="0"/>
              <a:t>cambered </a:t>
            </a:r>
            <a:r>
              <a:rPr lang="en-US" dirty="0"/>
              <a:t>airfoil (the curve in the wing) is not symmetric, the forces on the top and bottom are different—in this case, lift is generated</a:t>
            </a:r>
            <a:r>
              <a:rPr lang="en-US" dirty="0" smtClean="0"/>
              <a:t>.</a:t>
            </a:r>
            <a:endParaRPr lang="en-US" dirty="0"/>
          </a:p>
        </p:txBody>
      </p:sp>
      <p:pic>
        <p:nvPicPr>
          <p:cNvPr id="4" name="Picture 3"/>
          <p:cNvPicPr>
            <a:picLocks noChangeAspect="1"/>
          </p:cNvPicPr>
          <p:nvPr/>
        </p:nvPicPr>
        <p:blipFill>
          <a:blip r:embed="rId2"/>
          <a:stretch>
            <a:fillRect/>
          </a:stretch>
        </p:blipFill>
        <p:spPr>
          <a:xfrm>
            <a:off x="373654" y="688368"/>
            <a:ext cx="3835232" cy="4633645"/>
          </a:xfrm>
          <a:prstGeom prst="rect">
            <a:avLst/>
          </a:prstGeom>
        </p:spPr>
      </p:pic>
      <p:pic>
        <p:nvPicPr>
          <p:cNvPr id="5" name="Picture 4"/>
          <p:cNvPicPr>
            <a:picLocks noChangeAspect="1"/>
          </p:cNvPicPr>
          <p:nvPr/>
        </p:nvPicPr>
        <p:blipFill>
          <a:blip r:embed="rId3"/>
          <a:stretch>
            <a:fillRect/>
          </a:stretch>
        </p:blipFill>
        <p:spPr>
          <a:xfrm>
            <a:off x="216022" y="5011319"/>
            <a:ext cx="3804674" cy="1846681"/>
          </a:xfrm>
          <a:prstGeom prst="rect">
            <a:avLst/>
          </a:prstGeom>
        </p:spPr>
      </p:pic>
    </p:spTree>
    <p:extLst>
      <p:ext uri="{BB962C8B-B14F-4D97-AF65-F5344CB8AC3E}">
        <p14:creationId xmlns:p14="http://schemas.microsoft.com/office/powerpoint/2010/main" val="1430370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you ever have lift on a symmetric airfoil?</a:t>
            </a:r>
          </a:p>
        </p:txBody>
      </p:sp>
      <p:sp>
        <p:nvSpPr>
          <p:cNvPr id="3" name="Text Placeholder 2"/>
          <p:cNvSpPr>
            <a:spLocks noGrp="1"/>
          </p:cNvSpPr>
          <p:nvPr>
            <p:ph type="body" idx="1"/>
          </p:nvPr>
        </p:nvSpPr>
        <p:spPr>
          <a:xfrm>
            <a:off x="311700" y="1536633"/>
            <a:ext cx="5310546" cy="4555200"/>
          </a:xfrm>
        </p:spPr>
        <p:txBody>
          <a:bodyPr/>
          <a:lstStyle/>
          <a:p>
            <a:r>
              <a:rPr lang="en-US" dirty="0" smtClean="0"/>
              <a:t>Yes</a:t>
            </a:r>
            <a:r>
              <a:rPr lang="en-US" dirty="0"/>
              <a:t>, if you raised the nose of the airplane. Doing this places the wing at an angle. Engineers call this the </a:t>
            </a:r>
            <a:r>
              <a:rPr lang="en-US" i="1" dirty="0"/>
              <a:t>angle of attack</a:t>
            </a:r>
            <a:r>
              <a:rPr lang="en-US" dirty="0"/>
              <a:t>. Now the forces on the top and bottom of the wing are different, and create lift.</a:t>
            </a:r>
          </a:p>
          <a:p>
            <a:r>
              <a:rPr lang="en-US" dirty="0"/>
              <a:t>The greater the angle of attack, the more lift; however, this only works up to a certain angle. If the angle is too high, the air will not flow smoothly over the airfoil and no lift can be created; in this case, the wing </a:t>
            </a:r>
            <a:r>
              <a:rPr lang="en-US" i="1" dirty="0"/>
              <a:t>stalls</a:t>
            </a:r>
            <a:r>
              <a:rPr lang="en-US" dirty="0"/>
              <a:t>, which means it loses lift.</a:t>
            </a:r>
          </a:p>
          <a:p>
            <a:endParaRPr lang="en-US" dirty="0"/>
          </a:p>
          <a:p>
            <a:endParaRPr lang="en-US" dirty="0"/>
          </a:p>
        </p:txBody>
      </p:sp>
      <p:pic>
        <p:nvPicPr>
          <p:cNvPr id="4" name="Picture 3"/>
          <p:cNvPicPr>
            <a:picLocks noChangeAspect="1"/>
          </p:cNvPicPr>
          <p:nvPr/>
        </p:nvPicPr>
        <p:blipFill>
          <a:blip r:embed="rId2"/>
          <a:stretch>
            <a:fillRect/>
          </a:stretch>
        </p:blipFill>
        <p:spPr>
          <a:xfrm>
            <a:off x="5622246" y="1674686"/>
            <a:ext cx="3521753" cy="3521753"/>
          </a:xfrm>
          <a:prstGeom prst="rect">
            <a:avLst/>
          </a:prstGeom>
        </p:spPr>
      </p:pic>
    </p:spTree>
    <p:extLst>
      <p:ext uri="{BB962C8B-B14F-4D97-AF65-F5344CB8AC3E}">
        <p14:creationId xmlns:p14="http://schemas.microsoft.com/office/powerpoint/2010/main" val="1308864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 tunnels</a:t>
            </a:r>
            <a:endParaRPr lang="en-US" dirty="0"/>
          </a:p>
        </p:txBody>
      </p:sp>
      <p:sp>
        <p:nvSpPr>
          <p:cNvPr id="3" name="Text Placeholder 2"/>
          <p:cNvSpPr>
            <a:spLocks noGrp="1"/>
          </p:cNvSpPr>
          <p:nvPr>
            <p:ph type="body" idx="1"/>
          </p:nvPr>
        </p:nvSpPr>
        <p:spPr/>
        <p:txBody>
          <a:bodyPr/>
          <a:lstStyle/>
          <a:p>
            <a:r>
              <a:rPr lang="en-US" dirty="0"/>
              <a:t>Engineers often use wind tunnels to see how the air is flowing and if it flows smoothly over a wing. They do this by filling a wind tunnel's air chamber with smoke and watching as the (smoky) air blows over a model wing. This process also helps them determine how much drag an airfoil has by the size of the wake (an area where the airflow is not smooth at the trailing edge of the airfoil). They can also observe stall when the air has separated from the wing and starts to flow towards the front of the airfoil.</a:t>
            </a:r>
          </a:p>
          <a:p>
            <a:r>
              <a:rPr lang="en-US" dirty="0"/>
              <a:t>Now try out </a:t>
            </a:r>
            <a:r>
              <a:rPr lang="en-US" dirty="0" smtClean="0"/>
              <a:t>a virtual </a:t>
            </a:r>
            <a:r>
              <a:rPr lang="en-US" dirty="0"/>
              <a:t>wind tunnel yourself</a:t>
            </a:r>
            <a:r>
              <a:rPr lang="en-US" dirty="0" smtClean="0"/>
              <a:t>!</a:t>
            </a:r>
            <a:endParaRPr lang="en-US" sz="1200" dirty="0" smtClean="0"/>
          </a:p>
          <a:p>
            <a:r>
              <a:rPr lang="en-US" sz="1200" dirty="0">
                <a:hlinkClick r:id="rId2"/>
              </a:rPr>
              <a:t>https://</a:t>
            </a:r>
            <a:r>
              <a:rPr lang="en-US" sz="1200" dirty="0" smtClean="0">
                <a:hlinkClick r:id="rId2"/>
              </a:rPr>
              <a:t>wright.nasa.gov/airplane/tunnl2int.html</a:t>
            </a:r>
            <a:endParaRPr lang="en-US" sz="1200" dirty="0" smtClean="0"/>
          </a:p>
          <a:p>
            <a:r>
              <a:rPr lang="en-US" sz="1200" dirty="0">
                <a:hlinkClick r:id="rId3"/>
              </a:rPr>
              <a:t>http://</a:t>
            </a:r>
            <a:r>
              <a:rPr lang="en-US" sz="1200" dirty="0" smtClean="0">
                <a:hlinkClick r:id="rId3"/>
              </a:rPr>
              <a:t>wayback.archive.org/web/20120524022956/http</a:t>
            </a:r>
            <a:r>
              <a:rPr lang="en-US" sz="1200" dirty="0">
                <a:hlinkClick r:id="rId3"/>
              </a:rPr>
              <a:t>://</a:t>
            </a:r>
            <a:r>
              <a:rPr lang="en-US" sz="1200" dirty="0" smtClean="0">
                <a:hlinkClick r:id="rId3"/>
              </a:rPr>
              <a:t>www.swe.org/iac/LP/wind_tunnel.html</a:t>
            </a:r>
            <a:r>
              <a:rPr lang="en-US" sz="1200" dirty="0"/>
              <a:t> </a:t>
            </a:r>
          </a:p>
          <a:p>
            <a:endParaRPr lang="en-US" dirty="0"/>
          </a:p>
        </p:txBody>
      </p:sp>
      <p:pic>
        <p:nvPicPr>
          <p:cNvPr id="4" name="Picture 3"/>
          <p:cNvPicPr>
            <a:picLocks noChangeAspect="1"/>
          </p:cNvPicPr>
          <p:nvPr/>
        </p:nvPicPr>
        <p:blipFill>
          <a:blip r:embed="rId4"/>
          <a:stretch>
            <a:fillRect/>
          </a:stretch>
        </p:blipFill>
        <p:spPr>
          <a:xfrm>
            <a:off x="4839128" y="3629722"/>
            <a:ext cx="4228672" cy="3177477"/>
          </a:xfrm>
          <a:prstGeom prst="rect">
            <a:avLst/>
          </a:prstGeom>
        </p:spPr>
      </p:pic>
    </p:spTree>
    <p:extLst>
      <p:ext uri="{BB962C8B-B14F-4D97-AF65-F5344CB8AC3E}">
        <p14:creationId xmlns:p14="http://schemas.microsoft.com/office/powerpoint/2010/main" val="1568828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 Tunnel Experiment</a:t>
            </a:r>
            <a:endParaRPr lang="en-US" dirty="0"/>
          </a:p>
        </p:txBody>
      </p:sp>
      <p:sp>
        <p:nvSpPr>
          <p:cNvPr id="3" name="Text Placeholder 2"/>
          <p:cNvSpPr>
            <a:spLocks noGrp="1"/>
          </p:cNvSpPr>
          <p:nvPr>
            <p:ph type="body" idx="1"/>
          </p:nvPr>
        </p:nvSpPr>
        <p:spPr/>
        <p:txBody>
          <a:bodyPr/>
          <a:lstStyle/>
          <a:p>
            <a:r>
              <a:rPr lang="en-US" dirty="0" smtClean="0"/>
              <a:t>Can you change the resistance of a ping pong ball so that it won’t blow away?</a:t>
            </a:r>
          </a:p>
          <a:p>
            <a:endParaRPr lang="en-US" dirty="0"/>
          </a:p>
          <a:p>
            <a:endParaRPr lang="en-US" dirty="0" smtClean="0"/>
          </a:p>
          <a:p>
            <a:endParaRPr lang="en-US" dirty="0"/>
          </a:p>
          <a:p>
            <a:r>
              <a:rPr lang="en-US" dirty="0" smtClean="0"/>
              <a:t>Brainstorm</a:t>
            </a:r>
            <a:r>
              <a:rPr lang="en-US" dirty="0" smtClean="0"/>
              <a:t>: sketch at least 2 possible ideas</a:t>
            </a:r>
          </a:p>
          <a:p>
            <a:r>
              <a:rPr lang="en-US" dirty="0" smtClean="0"/>
              <a:t>Choose the best idea and explain why</a:t>
            </a:r>
          </a:p>
          <a:p>
            <a:r>
              <a:rPr lang="en-US" dirty="0" smtClean="0"/>
              <a:t>Build your idea</a:t>
            </a:r>
          </a:p>
          <a:p>
            <a:r>
              <a:rPr lang="en-US" dirty="0" smtClean="0"/>
              <a:t>Test it.</a:t>
            </a:r>
          </a:p>
          <a:p>
            <a:r>
              <a:rPr lang="en-US" dirty="0" smtClean="0"/>
              <a:t>Redesign.</a:t>
            </a:r>
          </a:p>
          <a:p>
            <a:r>
              <a:rPr lang="en-US" dirty="0" smtClean="0"/>
              <a:t>Test again.</a:t>
            </a:r>
            <a:endParaRPr lang="en-US" dirty="0"/>
          </a:p>
        </p:txBody>
      </p:sp>
      <p:pic>
        <p:nvPicPr>
          <p:cNvPr id="4" name="Picture 3"/>
          <p:cNvPicPr>
            <a:picLocks noChangeAspect="1"/>
          </p:cNvPicPr>
          <p:nvPr/>
        </p:nvPicPr>
        <p:blipFill>
          <a:blip r:embed="rId2"/>
          <a:stretch>
            <a:fillRect/>
          </a:stretch>
        </p:blipFill>
        <p:spPr>
          <a:xfrm>
            <a:off x="5827964" y="3745171"/>
            <a:ext cx="3004336" cy="3004336"/>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524408347"/>
              </p:ext>
            </p:extLst>
          </p:nvPr>
        </p:nvGraphicFramePr>
        <p:xfrm>
          <a:off x="410966" y="2089722"/>
          <a:ext cx="8311794" cy="1102360"/>
        </p:xfrm>
        <a:graphic>
          <a:graphicData uri="http://schemas.openxmlformats.org/drawingml/2006/table">
            <a:tbl>
              <a:tblPr firstRow="1" bandRow="1">
                <a:tableStyleId>{5C22544A-7EE6-4342-B048-85BDC9FD1C3A}</a:tableStyleId>
              </a:tblPr>
              <a:tblGrid>
                <a:gridCol w="3791164"/>
                <a:gridCol w="4520630"/>
              </a:tblGrid>
              <a:tr h="370840">
                <a:tc>
                  <a:txBody>
                    <a:bodyPr/>
                    <a:lstStyle/>
                    <a:p>
                      <a:r>
                        <a:rPr lang="en-US" dirty="0" smtClean="0"/>
                        <a:t>Criteria</a:t>
                      </a:r>
                      <a:endParaRPr lang="en-US" dirty="0"/>
                    </a:p>
                  </a:txBody>
                  <a:tcPr/>
                </a:tc>
                <a:tc>
                  <a:txBody>
                    <a:bodyPr/>
                    <a:lstStyle/>
                    <a:p>
                      <a:r>
                        <a:rPr lang="en-US" dirty="0" smtClean="0"/>
                        <a:t>Constraints</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must use all materials provided. </a:t>
                      </a:r>
                    </a:p>
                    <a:p>
                      <a:r>
                        <a:rPr lang="en-US" dirty="0" smtClean="0"/>
                        <a:t>The ball should move as little as possible</a:t>
                      </a:r>
                    </a:p>
                    <a:p>
                      <a:r>
                        <a:rPr lang="en-US" dirty="0" smtClean="0"/>
                        <a:t>Do 2</a:t>
                      </a:r>
                      <a:r>
                        <a:rPr lang="en-US" baseline="0" dirty="0" smtClean="0"/>
                        <a:t> test runs with modifications in between</a:t>
                      </a:r>
                      <a:endParaRPr lang="en-US" dirty="0"/>
                    </a:p>
                  </a:txBody>
                  <a:tcPr/>
                </a:tc>
                <a:tc>
                  <a:txBody>
                    <a:bodyPr/>
                    <a:lstStyle/>
                    <a:p>
                      <a:r>
                        <a:rPr lang="en-US" dirty="0" smtClean="0"/>
                        <a:t>You cannot puncture</a:t>
                      </a:r>
                      <a:r>
                        <a:rPr lang="en-US" baseline="0" dirty="0" smtClean="0"/>
                        <a:t> or change the shape of the ball.</a:t>
                      </a:r>
                    </a:p>
                    <a:p>
                      <a:r>
                        <a:rPr lang="en-US" baseline="0" dirty="0" smtClean="0"/>
                        <a:t>You cannot stick anything to the ground.</a:t>
                      </a:r>
                    </a:p>
                    <a:p>
                      <a:r>
                        <a:rPr lang="en-US" baseline="0" dirty="0" smtClean="0"/>
                        <a:t>You can only </a:t>
                      </a:r>
                      <a:r>
                        <a:rPr lang="en-US" baseline="0" smtClean="0"/>
                        <a:t>use provided materials, nothing extra.</a:t>
                      </a:r>
                      <a:endParaRPr lang="en-US" dirty="0"/>
                    </a:p>
                  </a:txBody>
                  <a:tcPr/>
                </a:tc>
              </a:tr>
            </a:tbl>
          </a:graphicData>
        </a:graphic>
      </p:graphicFrame>
    </p:spTree>
    <p:extLst>
      <p:ext uri="{BB962C8B-B14F-4D97-AF65-F5344CB8AC3E}">
        <p14:creationId xmlns:p14="http://schemas.microsoft.com/office/powerpoint/2010/main" val="1329866962"/>
      </p:ext>
    </p:extLst>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TotalTime>
  <Words>533</Words>
  <Application>Microsoft Macintosh PowerPoint</Application>
  <PresentationFormat>On-screen Show (4:3)</PresentationFormat>
  <Paragraphs>51</Paragraphs>
  <Slides>8</Slides>
  <Notes>3</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8</vt:i4>
      </vt:variant>
    </vt:vector>
  </HeadingPairs>
  <TitlesOfParts>
    <vt:vector size="10" baseType="lpstr">
      <vt:lpstr>Arial</vt:lpstr>
      <vt:lpstr>simple-light-2</vt:lpstr>
      <vt:lpstr>Flight pt2</vt:lpstr>
      <vt:lpstr>Recap: True or False: </vt:lpstr>
      <vt:lpstr>Recap: Last class What does it take to make something fly?</vt:lpstr>
      <vt:lpstr>Review</vt:lpstr>
      <vt:lpstr>PowerPoint Presentation</vt:lpstr>
      <vt:lpstr>Can you ever have lift on a symmetric airfoil?</vt:lpstr>
      <vt:lpstr>Wind tunnels</vt:lpstr>
      <vt:lpstr>Wind Tunnel Experiment</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Flight</dc:title>
  <cp:lastModifiedBy>O'Grady-Cunniff, Dianne (CCPS)</cp:lastModifiedBy>
  <cp:revision>12</cp:revision>
  <dcterms:modified xsi:type="dcterms:W3CDTF">2017-04-19T00:53:00Z</dcterms:modified>
</cp:coreProperties>
</file>