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jpg" ContentType="image/jpeg"/>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7" r:id="rId3"/>
    <p:sldId id="258" r:id="rId4"/>
    <p:sldId id="259" r:id="rId5"/>
    <p:sldId id="260" r:id="rId6"/>
    <p:sldId id="261" r:id="rId7"/>
    <p:sldId id="262" r:id="rId8"/>
    <p:sldId id="263" r:id="rId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94674"/>
  </p:normalViewPr>
  <p:slideViewPr>
    <p:cSldViewPr snapToGrid="0" snapToObjects="1">
      <p:cViewPr varScale="1">
        <p:scale>
          <a:sx n="124" d="100"/>
          <a:sy n="124" d="100"/>
        </p:scale>
        <p:origin x="640" y="1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 Type="http://schemas.openxmlformats.org/officeDocument/2006/relationships/viewProps" Target="viewProps.xml"/><Relationship Id="rId12" Type="http://schemas.openxmlformats.org/officeDocument/2006/relationships/theme" Target="theme/theme1.xml"/><Relationship Id="rId13"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417779" y="802298"/>
            <a:ext cx="8637073" cy="2541431"/>
          </a:xfrm>
        </p:spPr>
        <p:txBody>
          <a:bodyPr bIns="0" anchor="b">
            <a:normAutofit/>
          </a:bodyPr>
          <a:lstStyle>
            <a:lvl1pPr algn="l">
              <a:defRPr sz="6600"/>
            </a:lvl1pPr>
          </a:lstStyle>
          <a:p>
            <a:r>
              <a:rPr lang="en-US" smtClean="0"/>
              <a:t>Click to edit Master title style</a:t>
            </a:r>
            <a:endParaRPr lang="en-US" dirty="0"/>
          </a:p>
        </p:txBody>
      </p:sp>
      <p:sp>
        <p:nvSpPr>
          <p:cNvPr id="3" name="Subtitle 2"/>
          <p:cNvSpPr>
            <a:spLocks noGrp="1"/>
          </p:cNvSpPr>
          <p:nvPr>
            <p:ph type="subTitle" idx="1"/>
          </p:nvPr>
        </p:nvSpPr>
        <p:spPr>
          <a:xfrm>
            <a:off x="2417780" y="3531204"/>
            <a:ext cx="8637072" cy="977621"/>
          </a:xfrm>
        </p:spPr>
        <p:txBody>
          <a:bodyPr tIns="91440" bIns="91440">
            <a:normAutofit/>
          </a:bodyPr>
          <a:lstStyle>
            <a:lvl1pPr marL="0" indent="0" algn="l">
              <a:buNone/>
              <a:defRPr sz="1800" b="0" cap="all"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1/4/17</a:t>
            </a:fld>
            <a:endParaRPr lang="en-US" dirty="0"/>
          </a:p>
        </p:txBody>
      </p:sp>
      <p:sp>
        <p:nvSpPr>
          <p:cNvPr id="5" name="Footer Placeholder 4"/>
          <p:cNvSpPr>
            <a:spLocks noGrp="1"/>
          </p:cNvSpPr>
          <p:nvPr>
            <p:ph type="ftr" sz="quarter" idx="11"/>
          </p:nvPr>
        </p:nvSpPr>
        <p:spPr>
          <a:xfrm>
            <a:off x="2416500" y="329307"/>
            <a:ext cx="4973915" cy="309201"/>
          </a:xfrm>
        </p:spPr>
        <p:txBody>
          <a:bodyPr/>
          <a:lstStyle/>
          <a:p>
            <a:endParaRPr lang="en-US" dirty="0"/>
          </a:p>
        </p:txBody>
      </p:sp>
      <p:sp>
        <p:nvSpPr>
          <p:cNvPr id="6" name="Slide Number Placeholder 5"/>
          <p:cNvSpPr>
            <a:spLocks noGrp="1"/>
          </p:cNvSpPr>
          <p:nvPr>
            <p:ph type="sldNum" sz="quarter" idx="12"/>
          </p:nvPr>
        </p:nvSpPr>
        <p:spPr>
          <a:xfrm>
            <a:off x="1437664" y="798973"/>
            <a:ext cx="811019" cy="503578"/>
          </a:xfrm>
        </p:spPr>
        <p:txBody>
          <a:bodyPr/>
          <a:lstStyle/>
          <a:p>
            <a:fld id="{6D22F896-40B5-4ADD-8801-0D06FADFA095}" type="slidenum">
              <a:rPr lang="en-US" dirty="0"/>
              <a:t>‹#›</a:t>
            </a:fld>
            <a:endParaRPr lang="en-US" dirty="0"/>
          </a:p>
        </p:txBody>
      </p:sp>
      <p:cxnSp>
        <p:nvCxnSpPr>
          <p:cNvPr id="15" name="Straight Connector 14"/>
          <p:cNvCxnSpPr/>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1/4/17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cxnSp>
        <p:nvCxnSpPr>
          <p:cNvPr id="26" name="Straight Connector 25"/>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39111" y="798973"/>
            <a:ext cx="1615742" cy="4659889"/>
          </a:xfrm>
        </p:spPr>
        <p:txBody>
          <a:bodyPr vert="eaVert"/>
          <a:lstStyle>
            <a:lvl1pPr algn="l">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444672" y="798973"/>
            <a:ext cx="7828830" cy="465988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1/4/17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cxnSp>
        <p:nvCxnSpPr>
          <p:cNvPr id="15" name="Straight Connector 14"/>
          <p:cNvCxnSpPr/>
          <p:nvPr/>
        </p:nvCxnSpPr>
        <p:spPr>
          <a:xfrm>
            <a:off x="9439111" y="798973"/>
            <a:ext cx="0" cy="4659889"/>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1/4/17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cxnSp>
        <p:nvCxnSpPr>
          <p:cNvPr id="33" name="Straight Connector 32"/>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54239" y="1756130"/>
            <a:ext cx="8643154" cy="1887950"/>
          </a:xfrm>
        </p:spPr>
        <p:txBody>
          <a:bodyPr anchor="b">
            <a:normAutofit/>
          </a:bodyPr>
          <a:lstStyle>
            <a:lvl1pPr algn="l">
              <a:defRPr sz="3600"/>
            </a:lvl1pPr>
          </a:lstStyle>
          <a:p>
            <a:r>
              <a:rPr lang="en-US" smtClean="0"/>
              <a:t>Click to edit Master title style</a:t>
            </a:r>
            <a:endParaRPr lang="en-US" dirty="0"/>
          </a:p>
        </p:txBody>
      </p:sp>
      <p:sp>
        <p:nvSpPr>
          <p:cNvPr id="3" name="Text Placeholder 2"/>
          <p:cNvSpPr>
            <a:spLocks noGrp="1"/>
          </p:cNvSpPr>
          <p:nvPr>
            <p:ph type="body" idx="1"/>
          </p:nvPr>
        </p:nvSpPr>
        <p:spPr>
          <a:xfrm>
            <a:off x="1454239" y="3806195"/>
            <a:ext cx="8630446" cy="1012929"/>
          </a:xfrm>
        </p:spPr>
        <p:txBody>
          <a:bodyPr tIns="91440">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dirty="0"/>
              <a:t>1/4/17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cxnSp>
        <p:nvCxnSpPr>
          <p:cNvPr id="15" name="Straight Connector 14"/>
          <p:cNvCxnSpPr/>
          <p:nvPr/>
        </p:nvCxnSpPr>
        <p:spPr>
          <a:xfrm>
            <a:off x="1454239" y="3804985"/>
            <a:ext cx="8630446"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49217" y="804889"/>
            <a:ext cx="9605635" cy="1059305"/>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447331" y="2010878"/>
            <a:ext cx="4645152" cy="344859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413771" y="2017343"/>
            <a:ext cx="4645152" cy="344152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1/4/17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cxnSp>
        <p:nvCxnSpPr>
          <p:cNvPr id="35" name="Straight Connector 3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447191" y="804163"/>
            <a:ext cx="9607661" cy="1056319"/>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447191" y="2019549"/>
            <a:ext cx="4645152" cy="801943"/>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447191" y="2824269"/>
            <a:ext cx="4645152" cy="264445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412362" y="2023003"/>
            <a:ext cx="4645152" cy="802237"/>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412362" y="2821491"/>
            <a:ext cx="4645152" cy="263737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t>1/4/17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cxnSp>
        <p:nvCxnSpPr>
          <p:cNvPr id="29" name="Straight Connector 28"/>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t>1/4/17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cxnSp>
        <p:nvCxnSpPr>
          <p:cNvPr id="25" name="Straight Connector 2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dirty="0"/>
              <a:t>1/4/17</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4671" y="798973"/>
            <a:ext cx="3273099" cy="2247117"/>
          </a:xfrm>
        </p:spPr>
        <p:txBody>
          <a:bodyPr anchor="b">
            <a:normAutofit/>
          </a:bodyPr>
          <a:lstStyle>
            <a:lvl1pPr algn="l">
              <a:defRPr sz="2400"/>
            </a:lvl1pPr>
          </a:lstStyle>
          <a:p>
            <a:r>
              <a:rPr lang="en-US" smtClean="0"/>
              <a:t>Click to edit Master title style</a:t>
            </a:r>
            <a:endParaRPr lang="en-US" dirty="0"/>
          </a:p>
        </p:txBody>
      </p:sp>
      <p:sp>
        <p:nvSpPr>
          <p:cNvPr id="3" name="Content Placeholder 2"/>
          <p:cNvSpPr>
            <a:spLocks noGrp="1"/>
          </p:cNvSpPr>
          <p:nvPr>
            <p:ph idx="1"/>
          </p:nvPr>
        </p:nvSpPr>
        <p:spPr>
          <a:xfrm>
            <a:off x="5043714" y="798974"/>
            <a:ext cx="6012470" cy="4658826"/>
          </a:xfrm>
        </p:spPr>
        <p:txBody>
          <a:bodyPr anchor="ct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444671" y="3205491"/>
            <a:ext cx="3275013" cy="2248181"/>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1/4/17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cxnSp>
        <p:nvCxnSpPr>
          <p:cNvPr id="17" name="Straight Connector 16"/>
          <p:cNvCxnSpPr/>
          <p:nvPr/>
        </p:nvCxnSpPr>
        <p:spPr>
          <a:xfrm>
            <a:off x="1448280" y="3205491"/>
            <a:ext cx="3269490"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8" name="Group 7"/>
          <p:cNvGrpSpPr/>
          <p:nvPr/>
        </p:nvGrpSpPr>
        <p:grpSpPr>
          <a:xfrm>
            <a:off x="7477387" y="482170"/>
            <a:ext cx="4074533" cy="5149101"/>
            <a:chOff x="7477387" y="482170"/>
            <a:chExt cx="4074533" cy="5149101"/>
          </a:xfrm>
        </p:grpSpPr>
        <p:sp>
          <p:nvSpPr>
            <p:cNvPr id="18" name="Rectangle 17"/>
            <p:cNvSpPr/>
            <p:nvPr/>
          </p:nvSpPr>
          <p:spPr bwMode="black">
            <a:xfrm>
              <a:off x="7477387" y="482170"/>
              <a:ext cx="4074533" cy="5149101"/>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sp>
        <p:sp>
          <p:nvSpPr>
            <p:cNvPr id="19" name="Rectangle 18"/>
            <p:cNvSpPr/>
            <p:nvPr/>
          </p:nvSpPr>
          <p:spPr bwMode="blackWhite">
            <a:xfrm>
              <a:off x="7790446" y="812506"/>
              <a:ext cx="345028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451206" y="1129513"/>
            <a:ext cx="5532328" cy="1830584"/>
          </a:xfrm>
        </p:spPr>
        <p:txBody>
          <a:bodyPr anchor="b">
            <a:normAutofit/>
          </a:bodyPr>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8124389" y="1122542"/>
            <a:ext cx="2791171" cy="3866327"/>
          </a:xfrm>
          <a:solidFill>
            <a:schemeClr val="bg1">
              <a:lumMod val="85000"/>
            </a:schemeClr>
          </a:solidFill>
          <a:ln w="9525" cap="sq">
            <a:noFill/>
            <a:miter lim="800000"/>
          </a:ln>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1450329" y="3145992"/>
            <a:ext cx="5524404" cy="2003742"/>
          </a:xfrm>
        </p:spPr>
        <p:txBody>
          <a:bodyPr>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a:xfrm>
            <a:off x="1447382" y="5469856"/>
            <a:ext cx="5527351" cy="320123"/>
          </a:xfrm>
        </p:spPr>
        <p:txBody>
          <a:bodyPr/>
          <a:lstStyle>
            <a:lvl1pPr algn="l">
              <a:defRPr/>
            </a:lvl1pPr>
          </a:lstStyle>
          <a:p>
            <a:fld id="{48A87A34-81AB-432B-8DAE-1953F412C126}" type="datetimeFigureOut">
              <a:rPr lang="en-US" dirty="0"/>
              <a:pPr/>
              <a:t>1/4/17</a:t>
            </a:fld>
            <a:endParaRPr lang="en-US" dirty="0"/>
          </a:p>
        </p:txBody>
      </p:sp>
      <p:sp>
        <p:nvSpPr>
          <p:cNvPr id="6" name="Footer Placeholder 5"/>
          <p:cNvSpPr>
            <a:spLocks noGrp="1"/>
          </p:cNvSpPr>
          <p:nvPr>
            <p:ph type="ftr" sz="quarter" idx="11"/>
          </p:nvPr>
        </p:nvSpPr>
        <p:spPr>
          <a:xfrm>
            <a:off x="1447382" y="318640"/>
            <a:ext cx="5541004" cy="320931"/>
          </a:xfrm>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cxnSp>
        <p:nvCxnSpPr>
          <p:cNvPr id="31" name="Straight Connector 30"/>
          <p:cNvCxnSpPr/>
          <p:nvPr/>
        </p:nvCxnSpPr>
        <p:spPr>
          <a:xfrm>
            <a:off x="1447382" y="3143605"/>
            <a:ext cx="5527351"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jp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8" name="Rectangle 7"/>
          <p:cNvSpPr/>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Picture 6"/>
          <p:cNvPicPr>
            <a:picLocks noChangeAspect="1"/>
          </p:cNvPicPr>
          <p:nvPr/>
        </p:nvPicPr>
        <p:blipFill rotWithShape="1">
          <a:blip r:embed="rId1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sp>
        <p:nvSpPr>
          <p:cNvPr id="2" name="Title Placeholder 1"/>
          <p:cNvSpPr>
            <a:spLocks noGrp="1"/>
          </p:cNvSpPr>
          <p:nvPr>
            <p:ph type="title"/>
          </p:nvPr>
        </p:nvSpPr>
        <p:spPr>
          <a:xfrm>
            <a:off x="1451579" y="804519"/>
            <a:ext cx="9603275" cy="1049235"/>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451579" y="2015732"/>
            <a:ext cx="9603275" cy="345061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7554138" y="330370"/>
            <a:ext cx="3500715" cy="309201"/>
          </a:xfrm>
          <a:prstGeom prst="rect">
            <a:avLst/>
          </a:prstGeom>
        </p:spPr>
        <p:txBody>
          <a:bodyPr vert="horz" lIns="91440" tIns="45720" rIns="91440" bIns="45720" rtlCol="0" anchor="ctr"/>
          <a:lstStyle>
            <a:lvl1pPr algn="r">
              <a:defRPr sz="1000">
                <a:solidFill>
                  <a:schemeClr val="tx1">
                    <a:tint val="75000"/>
                  </a:schemeClr>
                </a:solidFill>
              </a:defRPr>
            </a:lvl1pPr>
          </a:lstStyle>
          <a:p>
            <a:fld id="{48A87A34-81AB-432B-8DAE-1953F412C126}" type="datetimeFigureOut">
              <a:rPr lang="en-US" dirty="0"/>
              <a:pPr/>
              <a:t>1/4/17</a:t>
            </a:fld>
            <a:endParaRPr lang="en-US" dirty="0"/>
          </a:p>
        </p:txBody>
      </p:sp>
      <p:sp>
        <p:nvSpPr>
          <p:cNvPr id="5" name="Footer Placeholder 4"/>
          <p:cNvSpPr>
            <a:spLocks noGrp="1"/>
          </p:cNvSpPr>
          <p:nvPr>
            <p:ph type="ftr" sz="quarter" idx="3"/>
          </p:nvPr>
        </p:nvSpPr>
        <p:spPr>
          <a:xfrm>
            <a:off x="1451579" y="329307"/>
            <a:ext cx="5938836" cy="309201"/>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480060" y="798973"/>
            <a:ext cx="811019" cy="503578"/>
          </a:xfrm>
          <a:prstGeom prst="rect">
            <a:avLst/>
          </a:prstGeom>
        </p:spPr>
        <p:txBody>
          <a:bodyPr vert="horz" lIns="91440" tIns="45720" rIns="91440" bIns="45720" rtlCol="0" anchor="t"/>
          <a:lstStyle>
            <a:lvl1pPr algn="r">
              <a:defRPr sz="2800">
                <a:solidFill>
                  <a:schemeClr val="accent1"/>
                </a:solidFill>
              </a:defRPr>
            </a:lvl1pPr>
          </a:lstStyle>
          <a:p>
            <a:fld id="{6D22F896-40B5-4ADD-8801-0D06FADFA095}" type="slidenum">
              <a:rPr lang="en-US" dirty="0"/>
              <a:pPr/>
              <a:t>‹#›</a:t>
            </a:fld>
            <a:endParaRPr lang="en-US" dirty="0"/>
          </a:p>
        </p:txBody>
      </p:sp>
      <p:cxnSp>
        <p:nvCxnSpPr>
          <p:cNvPr id="10" name="Straight Connector 9"/>
          <p:cNvCxnSpPr/>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tiff"/><Relationship Id="rId4" Type="http://schemas.openxmlformats.org/officeDocument/2006/relationships/image" Target="../media/image4.tiff"/><Relationship Id="rId1" Type="http://schemas.openxmlformats.org/officeDocument/2006/relationships/slideLayout" Target="../slideLayouts/slideLayout1.xml"/><Relationship Id="rId2" Type="http://schemas.openxmlformats.org/officeDocument/2006/relationships/image" Target="../media/image2.tif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247wallst.com/special-report/2014/03/03/worst-product-flops-of-all-time/" TargetMode="External"/><Relationship Id="rId3" Type="http://schemas.openxmlformats.org/officeDocument/2006/relationships/image" Target="../media/image5.tif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247wallst.com/special-report/2014/03/03/worst-product-flops-of-all-time/3/" TargetMode="External"/><Relationship Id="rId3" Type="http://schemas.openxmlformats.org/officeDocument/2006/relationships/image" Target="../media/image6.tif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tif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tif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tif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tif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8369" y="802299"/>
            <a:ext cx="11025836" cy="2064192"/>
          </a:xfrm>
        </p:spPr>
        <p:txBody>
          <a:bodyPr>
            <a:normAutofit/>
          </a:bodyPr>
          <a:lstStyle/>
          <a:p>
            <a:r>
              <a:rPr lang="en-US" sz="6000" dirty="0" smtClean="0"/>
              <a:t>worst product designs</a:t>
            </a:r>
            <a:endParaRPr lang="en-US" sz="6000" dirty="0"/>
          </a:p>
        </p:txBody>
      </p:sp>
      <p:sp>
        <p:nvSpPr>
          <p:cNvPr id="3" name="Subtitle 2"/>
          <p:cNvSpPr>
            <a:spLocks noGrp="1"/>
          </p:cNvSpPr>
          <p:nvPr>
            <p:ph type="subTitle" idx="1"/>
          </p:nvPr>
        </p:nvSpPr>
        <p:spPr/>
        <p:txBody>
          <a:bodyPr/>
          <a:lstStyle/>
          <a:p>
            <a:r>
              <a:rPr lang="en-US" dirty="0" smtClean="0"/>
              <a:t>Why did they fail?</a:t>
            </a:r>
            <a:endParaRPr lang="en-US" dirty="0"/>
          </a:p>
        </p:txBody>
      </p:sp>
      <p:sp>
        <p:nvSpPr>
          <p:cNvPr id="4" name="TextBox 3"/>
          <p:cNvSpPr txBox="1"/>
          <p:nvPr/>
        </p:nvSpPr>
        <p:spPr>
          <a:xfrm>
            <a:off x="5924026" y="5706252"/>
            <a:ext cx="5889048" cy="369332"/>
          </a:xfrm>
          <a:prstGeom prst="rect">
            <a:avLst/>
          </a:prstGeom>
          <a:noFill/>
        </p:spPr>
        <p:txBody>
          <a:bodyPr wrap="none" rtlCol="0">
            <a:spAutoFit/>
          </a:bodyPr>
          <a:lstStyle/>
          <a:p>
            <a:r>
              <a:rPr lang="en-US" dirty="0"/>
              <a:t>http://</a:t>
            </a:r>
            <a:r>
              <a:rPr lang="en-US" dirty="0" err="1"/>
              <a:t>time.com</a:t>
            </a:r>
            <a:r>
              <a:rPr lang="en-US" dirty="0"/>
              <a:t>/13549/the-10-worst-product-fails-of-all-time/</a:t>
            </a:r>
          </a:p>
        </p:txBody>
      </p:sp>
      <p:pic>
        <p:nvPicPr>
          <p:cNvPr id="5" name="Picture 4"/>
          <p:cNvPicPr>
            <a:picLocks noChangeAspect="1"/>
          </p:cNvPicPr>
          <p:nvPr/>
        </p:nvPicPr>
        <p:blipFill>
          <a:blip r:embed="rId2"/>
          <a:stretch>
            <a:fillRect/>
          </a:stretch>
        </p:blipFill>
        <p:spPr>
          <a:xfrm>
            <a:off x="9403491" y="3830594"/>
            <a:ext cx="2220097" cy="1665073"/>
          </a:xfrm>
          <a:prstGeom prst="rect">
            <a:avLst/>
          </a:prstGeom>
        </p:spPr>
      </p:pic>
      <p:sp>
        <p:nvSpPr>
          <p:cNvPr id="6" name="TextBox 5"/>
          <p:cNvSpPr txBox="1"/>
          <p:nvPr/>
        </p:nvSpPr>
        <p:spPr>
          <a:xfrm>
            <a:off x="5924026" y="6286170"/>
            <a:ext cx="6431632" cy="369332"/>
          </a:xfrm>
          <a:prstGeom prst="rect">
            <a:avLst/>
          </a:prstGeom>
          <a:noFill/>
        </p:spPr>
        <p:txBody>
          <a:bodyPr wrap="none" rtlCol="0">
            <a:spAutoFit/>
          </a:bodyPr>
          <a:lstStyle/>
          <a:p>
            <a:r>
              <a:rPr lang="en-US" dirty="0"/>
              <a:t>https://</a:t>
            </a:r>
            <a:r>
              <a:rPr lang="en-US" dirty="0" err="1"/>
              <a:t>www.wired.com</a:t>
            </a:r>
            <a:r>
              <a:rPr lang="en-US" dirty="0"/>
              <a:t>/2014/04/perfect-terrible-redesigns/#slide-1</a:t>
            </a:r>
          </a:p>
        </p:txBody>
      </p:sp>
      <p:pic>
        <p:nvPicPr>
          <p:cNvPr id="7" name="Picture 6"/>
          <p:cNvPicPr>
            <a:picLocks noChangeAspect="1"/>
          </p:cNvPicPr>
          <p:nvPr/>
        </p:nvPicPr>
        <p:blipFill rotWithShape="1">
          <a:blip r:embed="rId3"/>
          <a:srcRect l="30134" t="12113" r="32379"/>
          <a:stretch/>
        </p:blipFill>
        <p:spPr>
          <a:xfrm>
            <a:off x="164386" y="4503406"/>
            <a:ext cx="1304818" cy="2294355"/>
          </a:xfrm>
          <a:prstGeom prst="rect">
            <a:avLst/>
          </a:prstGeom>
        </p:spPr>
      </p:pic>
      <p:pic>
        <p:nvPicPr>
          <p:cNvPr id="8" name="Picture 7"/>
          <p:cNvPicPr>
            <a:picLocks noChangeAspect="1"/>
          </p:cNvPicPr>
          <p:nvPr/>
        </p:nvPicPr>
        <p:blipFill>
          <a:blip r:embed="rId4"/>
          <a:stretch>
            <a:fillRect/>
          </a:stretch>
        </p:blipFill>
        <p:spPr>
          <a:xfrm>
            <a:off x="2320864" y="4605717"/>
            <a:ext cx="3332950" cy="2049785"/>
          </a:xfrm>
          <a:prstGeom prst="rect">
            <a:avLst/>
          </a:prstGeom>
        </p:spPr>
      </p:pic>
    </p:spTree>
    <p:extLst>
      <p:ext uri="{BB962C8B-B14F-4D97-AF65-F5344CB8AC3E}">
        <p14:creationId xmlns:p14="http://schemas.microsoft.com/office/powerpoint/2010/main" val="19363787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The 10 Worst Product Fails of All </a:t>
            </a:r>
            <a:r>
              <a:rPr lang="en-US" b="1" dirty="0" smtClean="0"/>
              <a:t>Time</a:t>
            </a:r>
            <a:endParaRPr lang="en-US" dirty="0"/>
          </a:p>
        </p:txBody>
      </p:sp>
      <p:sp>
        <p:nvSpPr>
          <p:cNvPr id="3" name="Content Placeholder 2"/>
          <p:cNvSpPr>
            <a:spLocks noGrp="1"/>
          </p:cNvSpPr>
          <p:nvPr>
            <p:ph idx="1"/>
          </p:nvPr>
        </p:nvSpPr>
        <p:spPr/>
        <p:txBody>
          <a:bodyPr/>
          <a:lstStyle/>
          <a:p>
            <a:r>
              <a:rPr lang="en-US" dirty="0"/>
              <a:t>The larger the </a:t>
            </a:r>
            <a:r>
              <a:rPr lang="en-US" dirty="0">
                <a:hlinkClick r:id="rId2"/>
              </a:rPr>
              <a:t>company</a:t>
            </a:r>
            <a:r>
              <a:rPr lang="en-US" dirty="0"/>
              <a:t>, the greater its capacity for taking risks. </a:t>
            </a:r>
            <a:endParaRPr lang="en-US" dirty="0" smtClean="0"/>
          </a:p>
          <a:p>
            <a:r>
              <a:rPr lang="en-US" dirty="0" smtClean="0"/>
              <a:t>While </a:t>
            </a:r>
            <a:r>
              <a:rPr lang="en-US" dirty="0"/>
              <a:t>pouring millions of dollars into market research and advertising campaigns can lead to tremendous successes, such ventures can also be a formula for the most miserable failures.</a:t>
            </a:r>
            <a:endParaRPr lang="en-US" dirty="0"/>
          </a:p>
        </p:txBody>
      </p:sp>
      <p:pic>
        <p:nvPicPr>
          <p:cNvPr id="4" name="Picture 3"/>
          <p:cNvPicPr>
            <a:picLocks noChangeAspect="1"/>
          </p:cNvPicPr>
          <p:nvPr/>
        </p:nvPicPr>
        <p:blipFill>
          <a:blip r:embed="rId3"/>
          <a:stretch>
            <a:fillRect/>
          </a:stretch>
        </p:blipFill>
        <p:spPr>
          <a:xfrm>
            <a:off x="3864572" y="3463488"/>
            <a:ext cx="7190281" cy="3258288"/>
          </a:xfrm>
          <a:prstGeom prst="rect">
            <a:avLst/>
          </a:prstGeom>
        </p:spPr>
      </p:pic>
    </p:spTree>
    <p:extLst>
      <p:ext uri="{BB962C8B-B14F-4D97-AF65-F5344CB8AC3E}">
        <p14:creationId xmlns:p14="http://schemas.microsoft.com/office/powerpoint/2010/main" val="19010949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1. Edsel</a:t>
            </a:r>
            <a:r>
              <a:rPr lang="en-US" dirty="0"/>
              <a:t/>
            </a:r>
            <a:br>
              <a:rPr lang="en-US" dirty="0"/>
            </a:br>
            <a:r>
              <a:rPr lang="en-US" b="1" dirty="0"/>
              <a:t>&gt; Company:</a:t>
            </a:r>
            <a:r>
              <a:rPr lang="en-US" dirty="0"/>
              <a:t> Ford</a:t>
            </a:r>
          </a:p>
        </p:txBody>
      </p:sp>
      <p:sp>
        <p:nvSpPr>
          <p:cNvPr id="3" name="Content Placeholder 2"/>
          <p:cNvSpPr>
            <a:spLocks noGrp="1"/>
          </p:cNvSpPr>
          <p:nvPr>
            <p:ph idx="1"/>
          </p:nvPr>
        </p:nvSpPr>
        <p:spPr/>
        <p:txBody>
          <a:bodyPr>
            <a:normAutofit fontScale="77500" lnSpcReduction="20000"/>
          </a:bodyPr>
          <a:lstStyle/>
          <a:p>
            <a:r>
              <a:rPr lang="en-US" b="1" dirty="0" smtClean="0"/>
              <a:t>&gt; </a:t>
            </a:r>
            <a:r>
              <a:rPr lang="en-US" b="1" dirty="0"/>
              <a:t>Year released:</a:t>
            </a:r>
            <a:r>
              <a:rPr lang="en-US" dirty="0"/>
              <a:t> 1957</a:t>
            </a:r>
            <a:br>
              <a:rPr lang="en-US" dirty="0"/>
            </a:br>
            <a:r>
              <a:rPr lang="en-US" b="1" dirty="0"/>
              <a:t>&gt; Revenue yr. released:</a:t>
            </a:r>
            <a:r>
              <a:rPr lang="en-US" dirty="0"/>
              <a:t> $4.6 billion</a:t>
            </a:r>
          </a:p>
          <a:p>
            <a:r>
              <a:rPr lang="en-US" dirty="0"/>
              <a:t>Released on “E-Day — with “E” standing for experimental — the Edsel was Ford’s attempt to </a:t>
            </a:r>
            <a:r>
              <a:rPr lang="en-US" dirty="0">
                <a:hlinkClick r:id="rId2"/>
              </a:rPr>
              <a:t>offer</a:t>
            </a:r>
            <a:r>
              <a:rPr lang="en-US" dirty="0"/>
              <a:t> a higher-end, mid-sized vehicle for consumers looking to upgrade. The car was named after Edsel B. Ford, the company’s former president and Henry Ford’s only son, who died in 1943. The Edsel cost Ford at least $350 million, which in today’s dollars is equal to roughly $2.9 billion. Ford promoted the car aggressively with expensive teaser ads, which may have gone too far in raising consumer expectations. A </a:t>
            </a:r>
            <a:r>
              <a:rPr lang="en-US" dirty="0" err="1"/>
              <a:t>Teletouch</a:t>
            </a:r>
            <a:r>
              <a:rPr lang="en-US" dirty="0"/>
              <a:t> pushbutton transmission and the Edsel’s electronic controls in particular were said to be revolutionary. Unfortunately, the new features were </a:t>
            </a:r>
            <a:r>
              <a:rPr lang="en-US" b="1" dirty="0"/>
              <a:t>unreliable</a:t>
            </a:r>
            <a:r>
              <a:rPr lang="en-US" dirty="0"/>
              <a:t>. The car was also quite </a:t>
            </a:r>
            <a:r>
              <a:rPr lang="en-US" b="1" dirty="0"/>
              <a:t>expensive</a:t>
            </a:r>
            <a:r>
              <a:rPr lang="en-US" dirty="0"/>
              <a:t>, ranging from $2,500 for the Edsel Pacer 4-door sedan to $3,766 for the 2-door convertible. This may have been difficult during a </a:t>
            </a:r>
            <a:r>
              <a:rPr lang="en-US" b="1" dirty="0"/>
              <a:t>steep economic downturn </a:t>
            </a:r>
            <a:r>
              <a:rPr lang="en-US" dirty="0"/>
              <a:t>— sales were down in 1957 for many other car companies, including Buick, Mercury, Dodge, and Pontiac. After four model years Ford stopped producing the Edsel.</a:t>
            </a:r>
          </a:p>
          <a:p>
            <a:endParaRPr lang="en-US" dirty="0"/>
          </a:p>
        </p:txBody>
      </p:sp>
      <p:sp>
        <p:nvSpPr>
          <p:cNvPr id="4" name="TextBox 3"/>
          <p:cNvSpPr txBox="1"/>
          <p:nvPr/>
        </p:nvSpPr>
        <p:spPr>
          <a:xfrm>
            <a:off x="5435029" y="5845996"/>
            <a:ext cx="5864426" cy="369332"/>
          </a:xfrm>
          <a:prstGeom prst="rect">
            <a:avLst/>
          </a:prstGeom>
          <a:noFill/>
        </p:spPr>
        <p:txBody>
          <a:bodyPr wrap="none" rtlCol="0">
            <a:spAutoFit/>
          </a:bodyPr>
          <a:lstStyle/>
          <a:p>
            <a:r>
              <a:rPr lang="en-US" dirty="0"/>
              <a:t>http://</a:t>
            </a:r>
            <a:r>
              <a:rPr lang="en-US" dirty="0" err="1"/>
              <a:t>auto.howstuffworks.com</a:t>
            </a:r>
            <a:r>
              <a:rPr lang="en-US" dirty="0"/>
              <a:t>/why-the-ford-</a:t>
            </a:r>
            <a:r>
              <a:rPr lang="en-US" dirty="0" err="1"/>
              <a:t>edsel</a:t>
            </a:r>
            <a:r>
              <a:rPr lang="en-US" dirty="0"/>
              <a:t>-</a:t>
            </a:r>
            <a:r>
              <a:rPr lang="en-US" dirty="0" err="1"/>
              <a:t>failed.htm</a:t>
            </a:r>
            <a:endParaRPr lang="en-US" dirty="0"/>
          </a:p>
        </p:txBody>
      </p:sp>
      <p:pic>
        <p:nvPicPr>
          <p:cNvPr id="5" name="Picture 4"/>
          <p:cNvPicPr>
            <a:picLocks noChangeAspect="1"/>
          </p:cNvPicPr>
          <p:nvPr/>
        </p:nvPicPr>
        <p:blipFill>
          <a:blip r:embed="rId3"/>
          <a:stretch>
            <a:fillRect/>
          </a:stretch>
        </p:blipFill>
        <p:spPr>
          <a:xfrm>
            <a:off x="8068962" y="112081"/>
            <a:ext cx="3871783" cy="2581189"/>
          </a:xfrm>
          <a:prstGeom prst="rect">
            <a:avLst/>
          </a:prstGeom>
        </p:spPr>
      </p:pic>
    </p:spTree>
    <p:extLst>
      <p:ext uri="{BB962C8B-B14F-4D97-AF65-F5344CB8AC3E}">
        <p14:creationId xmlns:p14="http://schemas.microsoft.com/office/powerpoint/2010/main" val="8012745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2. </a:t>
            </a:r>
            <a:r>
              <a:rPr lang="en-US" b="1" dirty="0" err="1"/>
              <a:t>TouchPad</a:t>
            </a:r>
            <a:r>
              <a:rPr lang="en-US" dirty="0"/>
              <a:t/>
            </a:r>
            <a:br>
              <a:rPr lang="en-US" dirty="0"/>
            </a:br>
            <a:r>
              <a:rPr lang="en-US" b="1" dirty="0"/>
              <a:t>&gt; Company:</a:t>
            </a:r>
            <a:r>
              <a:rPr lang="en-US" dirty="0"/>
              <a:t> Hewlett Packard</a:t>
            </a:r>
          </a:p>
        </p:txBody>
      </p:sp>
      <p:sp>
        <p:nvSpPr>
          <p:cNvPr id="3" name="Content Placeholder 2"/>
          <p:cNvSpPr>
            <a:spLocks noGrp="1"/>
          </p:cNvSpPr>
          <p:nvPr>
            <p:ph idx="1"/>
          </p:nvPr>
        </p:nvSpPr>
        <p:spPr/>
        <p:txBody>
          <a:bodyPr>
            <a:normAutofit fontScale="85000" lnSpcReduction="10000"/>
          </a:bodyPr>
          <a:lstStyle/>
          <a:p>
            <a:r>
              <a:rPr lang="en-US" b="1" dirty="0" smtClean="0"/>
              <a:t>&gt; </a:t>
            </a:r>
            <a:r>
              <a:rPr lang="en-US" b="1" dirty="0"/>
              <a:t>Year released:</a:t>
            </a:r>
            <a:r>
              <a:rPr lang="en-US" dirty="0"/>
              <a:t> 2011</a:t>
            </a:r>
            <a:br>
              <a:rPr lang="en-US" dirty="0"/>
            </a:br>
            <a:r>
              <a:rPr lang="en-US" b="1" dirty="0"/>
              <a:t>&gt; Revenue yr. released:</a:t>
            </a:r>
            <a:r>
              <a:rPr lang="en-US" dirty="0"/>
              <a:t> $126.0 billion</a:t>
            </a:r>
          </a:p>
          <a:p>
            <a:r>
              <a:rPr lang="en-US" dirty="0"/>
              <a:t>Introduced in July 2011, the </a:t>
            </a:r>
            <a:r>
              <a:rPr lang="en-US" dirty="0" err="1"/>
              <a:t>TouchPad</a:t>
            </a:r>
            <a:r>
              <a:rPr lang="en-US" dirty="0"/>
              <a:t> was Hewlett Packard’s attempt to compete with Apple’s iPad. With powerful video capability and impressive processing speeds, the </a:t>
            </a:r>
            <a:r>
              <a:rPr lang="en-US" dirty="0" err="1"/>
              <a:t>TouchPad</a:t>
            </a:r>
            <a:r>
              <a:rPr lang="en-US" dirty="0"/>
              <a:t> was widely anticipated to be among the only products that could give Apple a run for its money. Despite large scale press events and promotions, the HP </a:t>
            </a:r>
            <a:r>
              <a:rPr lang="en-US" dirty="0" err="1"/>
              <a:t>TouchPad</a:t>
            </a:r>
            <a:r>
              <a:rPr lang="en-US" dirty="0"/>
              <a:t> was a colossal failure and was discontinued almost immediately. As a result of the </a:t>
            </a:r>
            <a:r>
              <a:rPr lang="en-US" dirty="0" err="1"/>
              <a:t>TouchPad’s</a:t>
            </a:r>
            <a:r>
              <a:rPr lang="en-US" dirty="0"/>
              <a:t> failure, the company wrote off $885 million in assets and incurred an additional $755 million in costs to wind down its </a:t>
            </a:r>
            <a:r>
              <a:rPr lang="en-US" dirty="0" err="1"/>
              <a:t>webOS</a:t>
            </a:r>
            <a:r>
              <a:rPr lang="en-US" dirty="0"/>
              <a:t> operations, ending all work on the </a:t>
            </a:r>
            <a:r>
              <a:rPr lang="en-US" dirty="0" err="1"/>
              <a:t>TouchPad’s</a:t>
            </a:r>
            <a:r>
              <a:rPr lang="en-US" dirty="0"/>
              <a:t> failed operating system. Since then, HP has continued to struggle to maintain its edge in the PC market. The once-dominant PC company is in the midst of a multi-year turnaround plan. While the plan may have recently begun to bear fruit, investors remain cautious.</a:t>
            </a:r>
          </a:p>
          <a:p>
            <a:endParaRPr lang="en-US" dirty="0"/>
          </a:p>
        </p:txBody>
      </p:sp>
      <p:pic>
        <p:nvPicPr>
          <p:cNvPr id="4" name="Picture 3"/>
          <p:cNvPicPr>
            <a:picLocks noChangeAspect="1"/>
          </p:cNvPicPr>
          <p:nvPr/>
        </p:nvPicPr>
        <p:blipFill>
          <a:blip r:embed="rId2"/>
          <a:stretch>
            <a:fillRect/>
          </a:stretch>
        </p:blipFill>
        <p:spPr>
          <a:xfrm>
            <a:off x="8575590" y="149065"/>
            <a:ext cx="3402226" cy="2551669"/>
          </a:xfrm>
          <a:prstGeom prst="rect">
            <a:avLst/>
          </a:prstGeom>
        </p:spPr>
      </p:pic>
    </p:spTree>
    <p:extLst>
      <p:ext uri="{BB962C8B-B14F-4D97-AF65-F5344CB8AC3E}">
        <p14:creationId xmlns:p14="http://schemas.microsoft.com/office/powerpoint/2010/main" val="1517980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29296" y="804519"/>
            <a:ext cx="8125558" cy="1049235"/>
          </a:xfrm>
        </p:spPr>
        <p:txBody>
          <a:bodyPr/>
          <a:lstStyle/>
          <a:p>
            <a:r>
              <a:rPr lang="en-US" b="1" dirty="0"/>
              <a:t>3. Crystal Pepsi</a:t>
            </a:r>
            <a:r>
              <a:rPr lang="en-US" dirty="0"/>
              <a:t/>
            </a:r>
            <a:br>
              <a:rPr lang="en-US" dirty="0"/>
            </a:br>
            <a:r>
              <a:rPr lang="en-US" b="1" dirty="0"/>
              <a:t>&gt; Company:</a:t>
            </a:r>
            <a:r>
              <a:rPr lang="en-US" dirty="0"/>
              <a:t> PepsiCo</a:t>
            </a:r>
          </a:p>
        </p:txBody>
      </p:sp>
      <p:sp>
        <p:nvSpPr>
          <p:cNvPr id="3" name="Content Placeholder 2"/>
          <p:cNvSpPr>
            <a:spLocks noGrp="1"/>
          </p:cNvSpPr>
          <p:nvPr>
            <p:ph idx="1"/>
          </p:nvPr>
        </p:nvSpPr>
        <p:spPr>
          <a:xfrm>
            <a:off x="2929296" y="2015732"/>
            <a:ext cx="8125558" cy="3450613"/>
          </a:xfrm>
        </p:spPr>
        <p:txBody>
          <a:bodyPr>
            <a:normAutofit fontScale="85000" lnSpcReduction="10000"/>
          </a:bodyPr>
          <a:lstStyle/>
          <a:p>
            <a:pPr marL="0" indent="0">
              <a:buNone/>
            </a:pPr>
            <a:r>
              <a:rPr lang="en-US" b="1" dirty="0" smtClean="0"/>
              <a:t>&gt; </a:t>
            </a:r>
            <a:r>
              <a:rPr lang="en-US" b="1" dirty="0"/>
              <a:t>Year released:</a:t>
            </a:r>
            <a:r>
              <a:rPr lang="en-US" dirty="0"/>
              <a:t> 1992</a:t>
            </a:r>
            <a:br>
              <a:rPr lang="en-US" dirty="0"/>
            </a:br>
            <a:r>
              <a:rPr lang="en-US" b="1" dirty="0"/>
              <a:t>&gt; Revenue yr. released:</a:t>
            </a:r>
            <a:r>
              <a:rPr lang="en-US" dirty="0"/>
              <a:t> $19.8 billion</a:t>
            </a:r>
          </a:p>
          <a:p>
            <a:r>
              <a:rPr lang="en-US" dirty="0"/>
              <a:t>In 1992, PepsiCo attempted to enter the then-flourishing “new-age beverages” market with its clear, caffeine-free Crystal Pepsi. The company promoted the product as a healthy and pure diet beverage. Its $40 million advertising campaign included permission to use Van Halen’s hit song Right Now in TV advertisements. Market tests at the time gave Crystal Pepsi such a positive outlook that Coca-Cola released Tab Clear to compete with it. While sales over the first year were a strong $470 million, many of the purchases were likely due to curiosity. Not only were consumers not convinced by Pepsi’s health angle, but many cola-drinkers expected a darker beverage. Also hurting Crystal Pepsi’s popularity: to many consumers it tasted just like original Pepsi.</a:t>
            </a:r>
          </a:p>
          <a:p>
            <a:endParaRPr lang="en-US" dirty="0"/>
          </a:p>
        </p:txBody>
      </p:sp>
      <p:pic>
        <p:nvPicPr>
          <p:cNvPr id="4" name="Picture 3"/>
          <p:cNvPicPr>
            <a:picLocks noChangeAspect="1"/>
          </p:cNvPicPr>
          <p:nvPr/>
        </p:nvPicPr>
        <p:blipFill>
          <a:blip r:embed="rId2"/>
          <a:stretch>
            <a:fillRect/>
          </a:stretch>
        </p:blipFill>
        <p:spPr>
          <a:xfrm>
            <a:off x="0" y="0"/>
            <a:ext cx="2929296" cy="6858000"/>
          </a:xfrm>
          <a:prstGeom prst="rect">
            <a:avLst/>
          </a:prstGeom>
        </p:spPr>
      </p:pic>
    </p:spTree>
    <p:extLst>
      <p:ext uri="{BB962C8B-B14F-4D97-AF65-F5344CB8AC3E}">
        <p14:creationId xmlns:p14="http://schemas.microsoft.com/office/powerpoint/2010/main" val="13171708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4438" y="753148"/>
            <a:ext cx="9603275" cy="1049235"/>
          </a:xfrm>
        </p:spPr>
        <p:txBody>
          <a:bodyPr/>
          <a:lstStyle/>
          <a:p>
            <a:r>
              <a:rPr lang="en-US" b="1" dirty="0"/>
              <a:t>4. Clairol Touch of Yogurt Shampoo</a:t>
            </a:r>
            <a:r>
              <a:rPr lang="en-US" dirty="0"/>
              <a:t/>
            </a:r>
            <a:br>
              <a:rPr lang="en-US" dirty="0"/>
            </a:br>
            <a:r>
              <a:rPr lang="en-US" b="1" dirty="0"/>
              <a:t>&gt; Company:</a:t>
            </a:r>
            <a:r>
              <a:rPr lang="en-US" dirty="0"/>
              <a:t> Procter &amp; Gamble</a:t>
            </a:r>
          </a:p>
        </p:txBody>
      </p:sp>
      <p:sp>
        <p:nvSpPr>
          <p:cNvPr id="3" name="Content Placeholder 2"/>
          <p:cNvSpPr>
            <a:spLocks noGrp="1"/>
          </p:cNvSpPr>
          <p:nvPr>
            <p:ph idx="1"/>
          </p:nvPr>
        </p:nvSpPr>
        <p:spPr>
          <a:xfrm>
            <a:off x="578277" y="1995183"/>
            <a:ext cx="8925320" cy="3450613"/>
          </a:xfrm>
        </p:spPr>
        <p:txBody>
          <a:bodyPr>
            <a:normAutofit fontScale="85000" lnSpcReduction="20000"/>
          </a:bodyPr>
          <a:lstStyle/>
          <a:p>
            <a:pPr marL="0" indent="0">
              <a:buNone/>
            </a:pPr>
            <a:r>
              <a:rPr lang="en-US" b="1" dirty="0" smtClean="0"/>
              <a:t>&gt; </a:t>
            </a:r>
            <a:r>
              <a:rPr lang="en-US" b="1" dirty="0"/>
              <a:t>Year released:</a:t>
            </a:r>
            <a:r>
              <a:rPr lang="en-US" dirty="0"/>
              <a:t> 1979</a:t>
            </a:r>
            <a:br>
              <a:rPr lang="en-US" dirty="0"/>
            </a:br>
            <a:r>
              <a:rPr lang="en-US" b="1" dirty="0"/>
              <a:t>&gt; Revenue yr. released:</a:t>
            </a:r>
            <a:r>
              <a:rPr lang="en-US" dirty="0"/>
              <a:t> $8.1 billion</a:t>
            </a:r>
          </a:p>
          <a:p>
            <a:r>
              <a:rPr lang="en-US" dirty="0"/>
              <a:t>Yogurt and other cultured dairy products may actually be beneficial for your hair. Like many companies, P&amp;G began emphasizing the natural ingredients in its products in the 1970s to answer the overall “back to nature” movement of the time. It was common for many shampoos to contain a variety of natural ingredients, including honey, various herbs, and fruits. When Clairol, a subsidiary of P&amp;G, released its Touch of Yogurt Shampoo in 1979, however, customers did not take to associating dairy with a hair product. The product was also confusing to some. There were a number of cases of </a:t>
            </a:r>
            <a:r>
              <a:rPr lang="en-US" b="1" dirty="0"/>
              <a:t>people mistakenly eating it </a:t>
            </a:r>
            <a:r>
              <a:rPr lang="en-US" dirty="0"/>
              <a:t>and getting sick as a result. Surprisingly, Touch of Yogurt was not Clairol’s first failed foray into milk-based hair products — three years earlier it had attempted to market a shampoo called the “Look of Buttermilk.” Both sold poorly and are no longer available in the U.S.</a:t>
            </a:r>
          </a:p>
          <a:p>
            <a:endParaRPr lang="en-US" dirty="0"/>
          </a:p>
        </p:txBody>
      </p:sp>
      <p:pic>
        <p:nvPicPr>
          <p:cNvPr id="4" name="Picture 3"/>
          <p:cNvPicPr>
            <a:picLocks noChangeAspect="1"/>
          </p:cNvPicPr>
          <p:nvPr/>
        </p:nvPicPr>
        <p:blipFill rotWithShape="1">
          <a:blip r:embed="rId2"/>
          <a:srcRect l="20886" r="24134"/>
          <a:stretch/>
        </p:blipFill>
        <p:spPr>
          <a:xfrm>
            <a:off x="9601524" y="0"/>
            <a:ext cx="2590476" cy="6350000"/>
          </a:xfrm>
          <a:prstGeom prst="rect">
            <a:avLst/>
          </a:prstGeom>
        </p:spPr>
      </p:pic>
    </p:spTree>
    <p:extLst>
      <p:ext uri="{BB962C8B-B14F-4D97-AF65-F5344CB8AC3E}">
        <p14:creationId xmlns:p14="http://schemas.microsoft.com/office/powerpoint/2010/main" val="14298494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9. The Newton </a:t>
            </a:r>
            <a:r>
              <a:rPr lang="en-US" b="1" dirty="0" err="1"/>
              <a:t>MessagePad</a:t>
            </a:r>
            <a:r>
              <a:rPr lang="en-US" dirty="0"/>
              <a:t/>
            </a:r>
            <a:br>
              <a:rPr lang="en-US" dirty="0"/>
            </a:br>
            <a:r>
              <a:rPr lang="en-US" b="1" dirty="0"/>
              <a:t>&gt; Company:</a:t>
            </a:r>
            <a:r>
              <a:rPr lang="en-US" dirty="0"/>
              <a:t> Apple</a:t>
            </a:r>
          </a:p>
        </p:txBody>
      </p:sp>
      <p:sp>
        <p:nvSpPr>
          <p:cNvPr id="3" name="Content Placeholder 2"/>
          <p:cNvSpPr>
            <a:spLocks noGrp="1"/>
          </p:cNvSpPr>
          <p:nvPr>
            <p:ph idx="1"/>
          </p:nvPr>
        </p:nvSpPr>
        <p:spPr/>
        <p:txBody>
          <a:bodyPr>
            <a:normAutofit fontScale="92500" lnSpcReduction="10000"/>
          </a:bodyPr>
          <a:lstStyle/>
          <a:p>
            <a:pPr marL="0" indent="0" fontAlgn="base">
              <a:buNone/>
            </a:pPr>
            <a:r>
              <a:rPr lang="en-US" b="1" dirty="0" smtClean="0"/>
              <a:t>&gt; </a:t>
            </a:r>
            <a:r>
              <a:rPr lang="en-US" b="1" dirty="0"/>
              <a:t>Year released:</a:t>
            </a:r>
            <a:r>
              <a:rPr lang="en-US" dirty="0"/>
              <a:t> 1993</a:t>
            </a:r>
            <a:br>
              <a:rPr lang="en-US" dirty="0"/>
            </a:br>
            <a:r>
              <a:rPr lang="en-US" b="1" dirty="0"/>
              <a:t>&gt; Revenue yr. released:</a:t>
            </a:r>
            <a:r>
              <a:rPr lang="en-US" dirty="0"/>
              <a:t> $6.3 billion</a:t>
            </a:r>
          </a:p>
          <a:p>
            <a:pPr fontAlgn="base"/>
            <a:r>
              <a:rPr lang="en-US" dirty="0"/>
              <a:t>Apple’s Newton </a:t>
            </a:r>
            <a:r>
              <a:rPr lang="en-US" dirty="0" err="1"/>
              <a:t>MessagePad</a:t>
            </a:r>
            <a:r>
              <a:rPr lang="en-US" dirty="0"/>
              <a:t> was one of the first products to offer basic computing functions in a handheld device. Its technology was revolutionary for its time. The Newton was met with excitement and favorable reviews, noting its futuristic look and processing power. But the Newton failed to catch on, and was eventually discontinued in 1998. Steve Capps, head of product development at the time, explained that the Newton’s handwriting feature doomed the product. Handwriting recognition was meant to be the main selling point, but it </a:t>
            </a:r>
            <a:r>
              <a:rPr lang="en-US" b="1" dirty="0"/>
              <a:t>didn’t work properly</a:t>
            </a:r>
            <a:r>
              <a:rPr lang="en-US" dirty="0"/>
              <a:t> during the initial release. The device was also ridiculed in the news for essentially replacing an inexpensive paper notebook with a $700 computer.</a:t>
            </a:r>
          </a:p>
          <a:p>
            <a:endParaRPr lang="en-US" dirty="0"/>
          </a:p>
        </p:txBody>
      </p:sp>
      <p:pic>
        <p:nvPicPr>
          <p:cNvPr id="4" name="Picture 3"/>
          <p:cNvPicPr>
            <a:picLocks noChangeAspect="1"/>
          </p:cNvPicPr>
          <p:nvPr/>
        </p:nvPicPr>
        <p:blipFill>
          <a:blip r:embed="rId2"/>
          <a:stretch>
            <a:fillRect/>
          </a:stretch>
        </p:blipFill>
        <p:spPr>
          <a:xfrm>
            <a:off x="9359757" y="1"/>
            <a:ext cx="2832242" cy="2832242"/>
          </a:xfrm>
          <a:prstGeom prst="rect">
            <a:avLst/>
          </a:prstGeom>
        </p:spPr>
      </p:pic>
    </p:spTree>
    <p:extLst>
      <p:ext uri="{BB962C8B-B14F-4D97-AF65-F5344CB8AC3E}">
        <p14:creationId xmlns:p14="http://schemas.microsoft.com/office/powerpoint/2010/main" val="11370239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8. Zune</a:t>
            </a:r>
            <a:r>
              <a:rPr lang="en-US" dirty="0"/>
              <a:t/>
            </a:r>
            <a:br>
              <a:rPr lang="en-US" dirty="0"/>
            </a:br>
            <a:r>
              <a:rPr lang="en-US" b="1" dirty="0"/>
              <a:t>&gt; Company:</a:t>
            </a:r>
            <a:r>
              <a:rPr lang="en-US" dirty="0"/>
              <a:t> Microsoft</a:t>
            </a:r>
          </a:p>
        </p:txBody>
      </p:sp>
      <p:sp>
        <p:nvSpPr>
          <p:cNvPr id="3" name="Content Placeholder 2"/>
          <p:cNvSpPr>
            <a:spLocks noGrp="1"/>
          </p:cNvSpPr>
          <p:nvPr>
            <p:ph idx="1"/>
          </p:nvPr>
        </p:nvSpPr>
        <p:spPr/>
        <p:txBody>
          <a:bodyPr>
            <a:normAutofit fontScale="77500" lnSpcReduction="20000"/>
          </a:bodyPr>
          <a:lstStyle/>
          <a:p>
            <a:pPr fontAlgn="base"/>
            <a:r>
              <a:rPr lang="en-US" b="1" dirty="0" smtClean="0"/>
              <a:t>&gt; </a:t>
            </a:r>
            <a:r>
              <a:rPr lang="en-US" b="1" dirty="0"/>
              <a:t>Year released:</a:t>
            </a:r>
            <a:r>
              <a:rPr lang="en-US" dirty="0"/>
              <a:t> 2006</a:t>
            </a:r>
            <a:br>
              <a:rPr lang="en-US" dirty="0"/>
            </a:br>
            <a:r>
              <a:rPr lang="en-US" b="1" dirty="0"/>
              <a:t>&gt; Revenue yr. released:</a:t>
            </a:r>
            <a:r>
              <a:rPr lang="en-US" dirty="0"/>
              <a:t> $39.8 billion</a:t>
            </a:r>
          </a:p>
          <a:p>
            <a:pPr fontAlgn="base"/>
            <a:r>
              <a:rPr lang="en-US" dirty="0"/>
              <a:t>Both the Zune and its upgraded sequel the Zune HD ultimately failed to compete with Apple’s already well-established iPod brand. Even without various </a:t>
            </a:r>
            <a:r>
              <a:rPr lang="en-US" b="1" dirty="0"/>
              <a:t>performance issues </a:t>
            </a:r>
            <a:r>
              <a:rPr lang="en-US" dirty="0"/>
              <a:t>plaguing the device — at the beginning of 2009, thousands of Zunes froze due to software glitches — the Zune would have had difficulty competing with the iPod. Shortly before its release, Wired Magazine argued that Microsoft’s </a:t>
            </a:r>
            <a:r>
              <a:rPr lang="en-US" dirty="0" err="1"/>
              <a:t>PlayForSure</a:t>
            </a:r>
            <a:r>
              <a:rPr lang="en-US" dirty="0"/>
              <a:t> digital music format would be clumsy due to unnecessary and </a:t>
            </a:r>
            <a:r>
              <a:rPr lang="en-US" b="1" dirty="0"/>
              <a:t>poorly implemented security measures</a:t>
            </a:r>
            <a:r>
              <a:rPr lang="en-US" dirty="0"/>
              <a:t>. There was also a sentiment among reviewers that the Zune could never be as cool as the iPod. With its initial $9 million ad campaign, according to NPD, Microsoft was able to capture only 10.8% of the relevant segment, versus Apple’s intimidating 86.1% market share as of 2006. After dismal results, Microsoft would nearly double its advertising investment, but without success. As a result, Microsoft’s Entertainment and Devices division lost $1.3 billion in 2006, and then a further $1.9 billion in 2007. Today, Microsoft has virtually abandoned the Zune MP3 player, as well as the Zune brand.</a:t>
            </a:r>
          </a:p>
          <a:p>
            <a:endParaRPr lang="en-US" dirty="0"/>
          </a:p>
        </p:txBody>
      </p:sp>
      <p:pic>
        <p:nvPicPr>
          <p:cNvPr id="4" name="Picture 3"/>
          <p:cNvPicPr>
            <a:picLocks noChangeAspect="1"/>
          </p:cNvPicPr>
          <p:nvPr/>
        </p:nvPicPr>
        <p:blipFill>
          <a:blip r:embed="rId2"/>
          <a:stretch>
            <a:fillRect/>
          </a:stretch>
        </p:blipFill>
        <p:spPr>
          <a:xfrm>
            <a:off x="6735258" y="0"/>
            <a:ext cx="5456742" cy="2273643"/>
          </a:xfrm>
          <a:prstGeom prst="rect">
            <a:avLst/>
          </a:prstGeom>
        </p:spPr>
      </p:pic>
    </p:spTree>
    <p:extLst>
      <p:ext uri="{BB962C8B-B14F-4D97-AF65-F5344CB8AC3E}">
        <p14:creationId xmlns:p14="http://schemas.microsoft.com/office/powerpoint/2010/main" val="1651868574"/>
      </p:ext>
    </p:extLst>
  </p:cSld>
  <p:clrMapOvr>
    <a:masterClrMapping/>
  </p:clrMapOvr>
</p:sld>
</file>

<file path=ppt/theme/theme1.xml><?xml version="1.0" encoding="utf-8"?>
<a:theme xmlns:a="http://schemas.openxmlformats.org/drawingml/2006/main" name="Gallery">
  <a:themeElements>
    <a:clrScheme name="Gallery">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Gallery">
      <a:majorFont>
        <a:latin typeface="Gill Sans MT" panose="020B0502020104020203"/>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panose="020B0502020104020203"/>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Gallery" id="{BBFCD31E-59A1-489D-B089-A3EAD7CAE12E}" vid="{F5E91637-A7B6-4E27-B710-77DA7014EE1E}"/>
    </a:ext>
  </a:extLst>
</a:theme>
</file>

<file path=docProps/app.xml><?xml version="1.0" encoding="utf-8"?>
<Properties xmlns="http://schemas.openxmlformats.org/officeDocument/2006/extended-properties" xmlns:vt="http://schemas.openxmlformats.org/officeDocument/2006/docPropsVTypes">
  <Template>Gallery</Template>
  <TotalTime>25</TotalTime>
  <Words>80</Words>
  <Application>Microsoft Macintosh PowerPoint</Application>
  <PresentationFormat>Widescreen</PresentationFormat>
  <Paragraphs>26</Paragraphs>
  <Slides>8</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8</vt:i4>
      </vt:variant>
    </vt:vector>
  </HeadingPairs>
  <TitlesOfParts>
    <vt:vector size="11" baseType="lpstr">
      <vt:lpstr>Gill Sans MT</vt:lpstr>
      <vt:lpstr>Arial</vt:lpstr>
      <vt:lpstr>Gallery</vt:lpstr>
      <vt:lpstr>worst product designs</vt:lpstr>
      <vt:lpstr>The 10 Worst Product Fails of All Time</vt:lpstr>
      <vt:lpstr>1. Edsel &gt; Company: Ford</vt:lpstr>
      <vt:lpstr>2. TouchPad &gt; Company: Hewlett Packard</vt:lpstr>
      <vt:lpstr>3. Crystal Pepsi &gt; Company: PepsiCo</vt:lpstr>
      <vt:lpstr>4. Clairol Touch of Yogurt Shampoo &gt; Company: Procter &amp; Gamble</vt:lpstr>
      <vt:lpstr>9. The Newton MessagePad &gt; Company: Apple</vt:lpstr>
      <vt:lpstr>8. Zune &gt; Company: Microsoft</vt:lpstr>
    </vt:vector>
  </TitlesOfParts>
  <Company/>
  <LinksUpToDate>false</LinksUpToDate>
  <SharedDoc>false</SharedDoc>
  <HyperlinksChanged>false</HyperlinksChanged>
  <AppVersion>15.0029</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10 worst product designs</dc:title>
  <dc:creator>O'Grady-Cunniff, Dianne (CCPS)</dc:creator>
  <cp:lastModifiedBy>O'Grady-Cunniff, Dianne (CCPS)</cp:lastModifiedBy>
  <cp:revision>3</cp:revision>
  <dcterms:created xsi:type="dcterms:W3CDTF">2017-01-04T22:28:03Z</dcterms:created>
  <dcterms:modified xsi:type="dcterms:W3CDTF">2017-01-04T22:53:04Z</dcterms:modified>
</cp:coreProperties>
</file>