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9" r:id="rId3"/>
    <p:sldId id="260" r:id="rId4"/>
    <p:sldId id="261" r:id="rId5"/>
    <p:sldId id="257" r:id="rId6"/>
    <p:sldId id="258"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674"/>
  </p:normalViewPr>
  <p:slideViewPr>
    <p:cSldViewPr snapToGrid="0" snapToObjects="1">
      <p:cViewPr varScale="1">
        <p:scale>
          <a:sx n="104" d="100"/>
          <a:sy n="104" d="100"/>
        </p:scale>
        <p:origin x="232" y="7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presProps" Target="presProps.xml"/><Relationship Id="rId1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10724A-D67E-CA4A-A164-4A879C0FAF9F}" type="datetimeFigureOut">
              <a:rPr lang="en-US" smtClean="0"/>
              <a:t>1/25/17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F9A165-E9EB-4F45-AF5F-3AA3C122E4F3}" type="slidenum">
              <a:rPr lang="en-US" smtClean="0"/>
              <a:t>‹#›</a:t>
            </a:fld>
            <a:endParaRPr lang="en-US"/>
          </a:p>
        </p:txBody>
      </p:sp>
    </p:spTree>
    <p:extLst>
      <p:ext uri="{BB962C8B-B14F-4D97-AF65-F5344CB8AC3E}">
        <p14:creationId xmlns:p14="http://schemas.microsoft.com/office/powerpoint/2010/main" val="606112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10724A-D67E-CA4A-A164-4A879C0FAF9F}" type="datetimeFigureOut">
              <a:rPr lang="en-US" smtClean="0"/>
              <a:t>1/25/17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F9A165-E9EB-4F45-AF5F-3AA3C122E4F3}" type="slidenum">
              <a:rPr lang="en-US" smtClean="0"/>
              <a:t>‹#›</a:t>
            </a:fld>
            <a:endParaRPr lang="en-US"/>
          </a:p>
        </p:txBody>
      </p:sp>
    </p:spTree>
    <p:extLst>
      <p:ext uri="{BB962C8B-B14F-4D97-AF65-F5344CB8AC3E}">
        <p14:creationId xmlns:p14="http://schemas.microsoft.com/office/powerpoint/2010/main" val="30204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10724A-D67E-CA4A-A164-4A879C0FAF9F}" type="datetimeFigureOut">
              <a:rPr lang="en-US" smtClean="0"/>
              <a:t>1/25/17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F9A165-E9EB-4F45-AF5F-3AA3C122E4F3}" type="slidenum">
              <a:rPr lang="en-US" smtClean="0"/>
              <a:t>‹#›</a:t>
            </a:fld>
            <a:endParaRPr lang="en-US"/>
          </a:p>
        </p:txBody>
      </p:sp>
    </p:spTree>
    <p:extLst>
      <p:ext uri="{BB962C8B-B14F-4D97-AF65-F5344CB8AC3E}">
        <p14:creationId xmlns:p14="http://schemas.microsoft.com/office/powerpoint/2010/main" val="842924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10724A-D67E-CA4A-A164-4A879C0FAF9F}" type="datetimeFigureOut">
              <a:rPr lang="en-US" smtClean="0"/>
              <a:t>1/25/17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F9A165-E9EB-4F45-AF5F-3AA3C122E4F3}" type="slidenum">
              <a:rPr lang="en-US" smtClean="0"/>
              <a:t>‹#›</a:t>
            </a:fld>
            <a:endParaRPr lang="en-US"/>
          </a:p>
        </p:txBody>
      </p:sp>
    </p:spTree>
    <p:extLst>
      <p:ext uri="{BB962C8B-B14F-4D97-AF65-F5344CB8AC3E}">
        <p14:creationId xmlns:p14="http://schemas.microsoft.com/office/powerpoint/2010/main" val="1425698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10724A-D67E-CA4A-A164-4A879C0FAF9F}" type="datetimeFigureOut">
              <a:rPr lang="en-US" smtClean="0"/>
              <a:t>1/25/17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F9A165-E9EB-4F45-AF5F-3AA3C122E4F3}" type="slidenum">
              <a:rPr lang="en-US" smtClean="0"/>
              <a:t>‹#›</a:t>
            </a:fld>
            <a:endParaRPr lang="en-US"/>
          </a:p>
        </p:txBody>
      </p:sp>
    </p:spTree>
    <p:extLst>
      <p:ext uri="{BB962C8B-B14F-4D97-AF65-F5344CB8AC3E}">
        <p14:creationId xmlns:p14="http://schemas.microsoft.com/office/powerpoint/2010/main" val="94643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10724A-D67E-CA4A-A164-4A879C0FAF9F}" type="datetimeFigureOut">
              <a:rPr lang="en-US" smtClean="0"/>
              <a:t>1/25/17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F9A165-E9EB-4F45-AF5F-3AA3C122E4F3}" type="slidenum">
              <a:rPr lang="en-US" smtClean="0"/>
              <a:t>‹#›</a:t>
            </a:fld>
            <a:endParaRPr lang="en-US"/>
          </a:p>
        </p:txBody>
      </p:sp>
    </p:spTree>
    <p:extLst>
      <p:ext uri="{BB962C8B-B14F-4D97-AF65-F5344CB8AC3E}">
        <p14:creationId xmlns:p14="http://schemas.microsoft.com/office/powerpoint/2010/main" val="1538935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10724A-D67E-CA4A-A164-4A879C0FAF9F}" type="datetimeFigureOut">
              <a:rPr lang="en-US" smtClean="0"/>
              <a:t>1/25/17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F9A165-E9EB-4F45-AF5F-3AA3C122E4F3}" type="slidenum">
              <a:rPr lang="en-US" smtClean="0"/>
              <a:t>‹#›</a:t>
            </a:fld>
            <a:endParaRPr lang="en-US"/>
          </a:p>
        </p:txBody>
      </p:sp>
    </p:spTree>
    <p:extLst>
      <p:ext uri="{BB962C8B-B14F-4D97-AF65-F5344CB8AC3E}">
        <p14:creationId xmlns:p14="http://schemas.microsoft.com/office/powerpoint/2010/main" val="590693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10724A-D67E-CA4A-A164-4A879C0FAF9F}" type="datetimeFigureOut">
              <a:rPr lang="en-US" smtClean="0"/>
              <a:t>1/25/17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F9A165-E9EB-4F45-AF5F-3AA3C122E4F3}" type="slidenum">
              <a:rPr lang="en-US" smtClean="0"/>
              <a:t>‹#›</a:t>
            </a:fld>
            <a:endParaRPr lang="en-US"/>
          </a:p>
        </p:txBody>
      </p:sp>
    </p:spTree>
    <p:extLst>
      <p:ext uri="{BB962C8B-B14F-4D97-AF65-F5344CB8AC3E}">
        <p14:creationId xmlns:p14="http://schemas.microsoft.com/office/powerpoint/2010/main" val="2122322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10724A-D67E-CA4A-A164-4A879C0FAF9F}" type="datetimeFigureOut">
              <a:rPr lang="en-US" smtClean="0"/>
              <a:t>1/25/17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F9A165-E9EB-4F45-AF5F-3AA3C122E4F3}" type="slidenum">
              <a:rPr lang="en-US" smtClean="0"/>
              <a:t>‹#›</a:t>
            </a:fld>
            <a:endParaRPr lang="en-US"/>
          </a:p>
        </p:txBody>
      </p:sp>
    </p:spTree>
    <p:extLst>
      <p:ext uri="{BB962C8B-B14F-4D97-AF65-F5344CB8AC3E}">
        <p14:creationId xmlns:p14="http://schemas.microsoft.com/office/powerpoint/2010/main" val="165838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10724A-D67E-CA4A-A164-4A879C0FAF9F}" type="datetimeFigureOut">
              <a:rPr lang="en-US" smtClean="0"/>
              <a:t>1/25/17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F9A165-E9EB-4F45-AF5F-3AA3C122E4F3}" type="slidenum">
              <a:rPr lang="en-US" smtClean="0"/>
              <a:t>‹#›</a:t>
            </a:fld>
            <a:endParaRPr lang="en-US"/>
          </a:p>
        </p:txBody>
      </p:sp>
    </p:spTree>
    <p:extLst>
      <p:ext uri="{BB962C8B-B14F-4D97-AF65-F5344CB8AC3E}">
        <p14:creationId xmlns:p14="http://schemas.microsoft.com/office/powerpoint/2010/main" val="1965244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10724A-D67E-CA4A-A164-4A879C0FAF9F}" type="datetimeFigureOut">
              <a:rPr lang="en-US" smtClean="0"/>
              <a:t>1/25/17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F9A165-E9EB-4F45-AF5F-3AA3C122E4F3}" type="slidenum">
              <a:rPr lang="en-US" smtClean="0"/>
              <a:t>‹#›</a:t>
            </a:fld>
            <a:endParaRPr lang="en-US"/>
          </a:p>
        </p:txBody>
      </p:sp>
    </p:spTree>
    <p:extLst>
      <p:ext uri="{BB962C8B-B14F-4D97-AF65-F5344CB8AC3E}">
        <p14:creationId xmlns:p14="http://schemas.microsoft.com/office/powerpoint/2010/main" val="157340059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10724A-D67E-CA4A-A164-4A879C0FAF9F}" type="datetimeFigureOut">
              <a:rPr lang="en-US" smtClean="0"/>
              <a:t>1/25/17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F9A165-E9EB-4F45-AF5F-3AA3C122E4F3}" type="slidenum">
              <a:rPr lang="en-US" smtClean="0"/>
              <a:t>‹#›</a:t>
            </a:fld>
            <a:endParaRPr lang="en-US"/>
          </a:p>
        </p:txBody>
      </p:sp>
    </p:spTree>
    <p:extLst>
      <p:ext uri="{BB962C8B-B14F-4D97-AF65-F5344CB8AC3E}">
        <p14:creationId xmlns:p14="http://schemas.microsoft.com/office/powerpoint/2010/main" val="1276617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 Id="rId3" Type="http://schemas.openxmlformats.org/officeDocument/2006/relationships/image" Target="../media/image5.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 Id="rId3" Type="http://schemas.openxmlformats.org/officeDocument/2006/relationships/image" Target="../media/image7.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 Id="rId3" Type="http://schemas.openxmlformats.org/officeDocument/2006/relationships/image" Target="../media/image9.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876126"/>
            <a:ext cx="9144000" cy="2387600"/>
          </a:xfrm>
        </p:spPr>
        <p:txBody>
          <a:bodyPr/>
          <a:lstStyle/>
          <a:p>
            <a:r>
              <a:rPr lang="en-US" dirty="0" smtClean="0"/>
              <a:t>Design principles</a:t>
            </a:r>
            <a:endParaRPr lang="en-US" dirty="0"/>
          </a:p>
        </p:txBody>
      </p:sp>
      <p:sp>
        <p:nvSpPr>
          <p:cNvPr id="3" name="Subtitle 2"/>
          <p:cNvSpPr>
            <a:spLocks noGrp="1"/>
          </p:cNvSpPr>
          <p:nvPr>
            <p:ph type="subTitle" idx="1"/>
          </p:nvPr>
        </p:nvSpPr>
        <p:spPr>
          <a:xfrm>
            <a:off x="1524000" y="4442298"/>
            <a:ext cx="9144000" cy="1655762"/>
          </a:xfrm>
        </p:spPr>
        <p:txBody>
          <a:bodyPr/>
          <a:lstStyle/>
          <a:p>
            <a:r>
              <a:rPr lang="en-US" dirty="0" smtClean="0"/>
              <a:t>Aesthetics, function, efficiency, ergonomics, anthropometrics</a:t>
            </a:r>
          </a:p>
          <a:p>
            <a:r>
              <a:rPr lang="en-US" dirty="0" smtClean="0"/>
              <a:t>And others (form, reliability, safety, durability, etc.), </a:t>
            </a:r>
            <a:endParaRPr lang="en-US" dirty="0"/>
          </a:p>
        </p:txBody>
      </p:sp>
      <p:pic>
        <p:nvPicPr>
          <p:cNvPr id="4" name="Picture 3"/>
          <p:cNvPicPr>
            <a:picLocks noChangeAspect="1"/>
          </p:cNvPicPr>
          <p:nvPr/>
        </p:nvPicPr>
        <p:blipFill>
          <a:blip r:embed="rId2"/>
          <a:stretch>
            <a:fillRect/>
          </a:stretch>
        </p:blipFill>
        <p:spPr>
          <a:xfrm>
            <a:off x="4072310" y="376153"/>
            <a:ext cx="4072705" cy="2750106"/>
          </a:xfrm>
          <a:prstGeom prst="rect">
            <a:avLst/>
          </a:prstGeom>
        </p:spPr>
      </p:pic>
    </p:spTree>
    <p:extLst>
      <p:ext uri="{BB962C8B-B14F-4D97-AF65-F5344CB8AC3E}">
        <p14:creationId xmlns:p14="http://schemas.microsoft.com/office/powerpoint/2010/main" val="81695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Aesthetics</a:t>
            </a:r>
            <a:endParaRPr lang="en-US" dirty="0"/>
          </a:p>
        </p:txBody>
      </p:sp>
      <p:sp>
        <p:nvSpPr>
          <p:cNvPr id="3" name="Content Placeholder 2"/>
          <p:cNvSpPr>
            <a:spLocks noGrp="1"/>
          </p:cNvSpPr>
          <p:nvPr>
            <p:ph idx="1"/>
          </p:nvPr>
        </p:nvSpPr>
        <p:spPr/>
        <p:txBody>
          <a:bodyPr/>
          <a:lstStyle/>
          <a:p>
            <a:r>
              <a:rPr lang="en-US" dirty="0" smtClean="0"/>
              <a:t>The concern here is for visual appeal. Clothing designers compete to create the most attractive clothing that will appeal to consumers and fashion retailers. Aesthetics can even be important for facilities. Small manufacturers that compete to supply a larger manufacturer with a component or product need to make sure their facilities are neat, clean, and well organized (if they hope </a:t>
            </a:r>
            <a:br>
              <a:rPr lang="en-US" dirty="0" smtClean="0"/>
            </a:br>
            <a:r>
              <a:rPr lang="en-US" dirty="0" smtClean="0"/>
              <a:t>to attract business and retain employees).</a:t>
            </a:r>
            <a:endParaRPr lang="en-US" dirty="0"/>
          </a:p>
        </p:txBody>
      </p:sp>
      <p:pic>
        <p:nvPicPr>
          <p:cNvPr id="4" name="Picture 3"/>
          <p:cNvPicPr>
            <a:picLocks noChangeAspect="1"/>
          </p:cNvPicPr>
          <p:nvPr/>
        </p:nvPicPr>
        <p:blipFill>
          <a:blip r:embed="rId2"/>
          <a:stretch>
            <a:fillRect/>
          </a:stretch>
        </p:blipFill>
        <p:spPr>
          <a:xfrm>
            <a:off x="7446479" y="3842951"/>
            <a:ext cx="4339933" cy="2891480"/>
          </a:xfrm>
          <a:prstGeom prst="rect">
            <a:avLst/>
          </a:prstGeom>
        </p:spPr>
      </p:pic>
    </p:spTree>
    <p:extLst>
      <p:ext uri="{BB962C8B-B14F-4D97-AF65-F5344CB8AC3E}">
        <p14:creationId xmlns:p14="http://schemas.microsoft.com/office/powerpoint/2010/main" val="1046364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a:t>
            </a:r>
            <a:endParaRPr lang="en-US" dirty="0"/>
          </a:p>
        </p:txBody>
      </p:sp>
      <p:sp>
        <p:nvSpPr>
          <p:cNvPr id="3" name="Content Placeholder 2"/>
          <p:cNvSpPr>
            <a:spLocks noGrp="1"/>
          </p:cNvSpPr>
          <p:nvPr>
            <p:ph idx="1"/>
          </p:nvPr>
        </p:nvSpPr>
        <p:spPr/>
        <p:txBody>
          <a:bodyPr/>
          <a:lstStyle/>
          <a:p>
            <a:r>
              <a:rPr lang="en-US" dirty="0" smtClean="0"/>
              <a:t>The extent to which a device or process fulfills its intended purpose. For example, sunglasses come in a variety of different styles, but they must be able to block ultraviolet rays and fit a human face. </a:t>
            </a:r>
            <a:endParaRPr lang="en-US" dirty="0"/>
          </a:p>
        </p:txBody>
      </p:sp>
      <p:pic>
        <p:nvPicPr>
          <p:cNvPr id="4" name="Picture 3"/>
          <p:cNvPicPr>
            <a:picLocks noChangeAspect="1"/>
          </p:cNvPicPr>
          <p:nvPr/>
        </p:nvPicPr>
        <p:blipFill>
          <a:blip r:embed="rId2"/>
          <a:stretch>
            <a:fillRect/>
          </a:stretch>
        </p:blipFill>
        <p:spPr>
          <a:xfrm>
            <a:off x="3781167" y="3183511"/>
            <a:ext cx="3974757" cy="3239427"/>
          </a:xfrm>
          <a:prstGeom prst="rect">
            <a:avLst/>
          </a:prstGeom>
        </p:spPr>
      </p:pic>
    </p:spTree>
    <p:extLst>
      <p:ext uri="{BB962C8B-B14F-4D97-AF65-F5344CB8AC3E}">
        <p14:creationId xmlns:p14="http://schemas.microsoft.com/office/powerpoint/2010/main" val="510045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Efficiency</a:t>
            </a:r>
            <a:endParaRPr lang="en-US" dirty="0"/>
          </a:p>
        </p:txBody>
      </p:sp>
      <p:sp>
        <p:nvSpPr>
          <p:cNvPr id="3" name="Content Placeholder 2"/>
          <p:cNvSpPr>
            <a:spLocks noGrp="1"/>
          </p:cNvSpPr>
          <p:nvPr>
            <p:ph idx="1"/>
          </p:nvPr>
        </p:nvSpPr>
        <p:spPr/>
        <p:txBody>
          <a:bodyPr/>
          <a:lstStyle/>
          <a:p>
            <a:r>
              <a:rPr lang="en-US" dirty="0" smtClean="0"/>
              <a:t>Ability to accomplish a purpose or function with </a:t>
            </a:r>
            <a:br>
              <a:rPr lang="en-US" dirty="0" smtClean="0"/>
            </a:br>
            <a:r>
              <a:rPr lang="en-US" dirty="0" smtClean="0"/>
              <a:t>minimal resources (e.g., time, energy, eff ort). </a:t>
            </a:r>
          </a:p>
          <a:p>
            <a:r>
              <a:rPr lang="en-US" dirty="0" smtClean="0"/>
              <a:t>For example, an MP3 player should be able to maximize its power supply so that recharging or ba</a:t>
            </a:r>
            <a:r>
              <a:rPr lang="en-US" dirty="0" smtClean="0"/>
              <a:t>tt</a:t>
            </a:r>
            <a:r>
              <a:rPr lang="en-US" dirty="0" smtClean="0"/>
              <a:t>ery replacement is minimized. </a:t>
            </a:r>
          </a:p>
          <a:p>
            <a:r>
              <a:rPr lang="en-US" dirty="0" smtClean="0"/>
              <a:t>Another example is magazine companies always </a:t>
            </a:r>
            <a:br>
              <a:rPr lang="en-US" dirty="0" smtClean="0"/>
            </a:br>
            <a:r>
              <a:rPr lang="en-US" dirty="0" smtClean="0"/>
              <a:t>looking for ways to print materials with greater </a:t>
            </a:r>
            <a:br>
              <a:rPr lang="en-US" dirty="0" smtClean="0"/>
            </a:br>
            <a:r>
              <a:rPr lang="en-US" dirty="0" smtClean="0"/>
              <a:t>speed and fewer materials. Automation can also </a:t>
            </a:r>
            <a:br>
              <a:rPr lang="en-US" dirty="0" smtClean="0"/>
            </a:br>
            <a:r>
              <a:rPr lang="en-US" dirty="0" smtClean="0"/>
              <a:t>benefit the efficiency rating of almost any </a:t>
            </a:r>
            <a:br>
              <a:rPr lang="en-US" dirty="0" smtClean="0"/>
            </a:br>
            <a:r>
              <a:rPr lang="en-US" dirty="0" smtClean="0"/>
              <a:t>manufacturing process.</a:t>
            </a:r>
          </a:p>
          <a:p>
            <a:endParaRPr lang="en-US" dirty="0"/>
          </a:p>
        </p:txBody>
      </p:sp>
      <p:pic>
        <p:nvPicPr>
          <p:cNvPr id="4" name="Picture 3"/>
          <p:cNvPicPr>
            <a:picLocks noChangeAspect="1"/>
          </p:cNvPicPr>
          <p:nvPr/>
        </p:nvPicPr>
        <p:blipFill>
          <a:blip r:embed="rId2"/>
          <a:stretch>
            <a:fillRect/>
          </a:stretch>
        </p:blipFill>
        <p:spPr>
          <a:xfrm>
            <a:off x="9082215" y="3595473"/>
            <a:ext cx="2899719" cy="3141362"/>
          </a:xfrm>
          <a:prstGeom prst="rect">
            <a:avLst/>
          </a:prstGeom>
        </p:spPr>
      </p:pic>
      <p:pic>
        <p:nvPicPr>
          <p:cNvPr id="5" name="Picture 4"/>
          <p:cNvPicPr>
            <a:picLocks noChangeAspect="1"/>
          </p:cNvPicPr>
          <p:nvPr/>
        </p:nvPicPr>
        <p:blipFill>
          <a:blip r:embed="rId3"/>
          <a:stretch>
            <a:fillRect/>
          </a:stretch>
        </p:blipFill>
        <p:spPr>
          <a:xfrm>
            <a:off x="8736226" y="279851"/>
            <a:ext cx="3150973" cy="2363230"/>
          </a:xfrm>
          <a:prstGeom prst="rect">
            <a:avLst/>
          </a:prstGeom>
        </p:spPr>
      </p:pic>
    </p:spTree>
    <p:extLst>
      <p:ext uri="{BB962C8B-B14F-4D97-AF65-F5344CB8AC3E}">
        <p14:creationId xmlns:p14="http://schemas.microsoft.com/office/powerpoint/2010/main" val="1724105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0530" y="365125"/>
            <a:ext cx="7733270" cy="1325563"/>
          </a:xfrm>
        </p:spPr>
        <p:txBody>
          <a:bodyPr/>
          <a:lstStyle/>
          <a:p>
            <a:r>
              <a:rPr lang="en-US" dirty="0" smtClean="0"/>
              <a:t>Ergonomics</a:t>
            </a:r>
            <a:endParaRPr lang="en-US" dirty="0"/>
          </a:p>
        </p:txBody>
      </p:sp>
      <p:sp>
        <p:nvSpPr>
          <p:cNvPr id="3" name="Content Placeholder 2"/>
          <p:cNvSpPr>
            <a:spLocks noGrp="1"/>
          </p:cNvSpPr>
          <p:nvPr>
            <p:ph idx="1"/>
          </p:nvPr>
        </p:nvSpPr>
        <p:spPr>
          <a:xfrm>
            <a:off x="556054" y="1825624"/>
            <a:ext cx="10797746" cy="4698743"/>
          </a:xfrm>
        </p:spPr>
        <p:txBody>
          <a:bodyPr>
            <a:normAutofit/>
          </a:bodyPr>
          <a:lstStyle/>
          <a:p>
            <a:r>
              <a:rPr lang="en-US" dirty="0" smtClean="0"/>
              <a:t>                           The efficiency and safety of humans in their working environments. Ergonomics involve careful consideration of interactions between the human body and the physical world or between humans and the devices that they use (remember the flashlight). For example, the design of a chair should account for the natural curvature of the back. When  humans are involved with manufacturing, </a:t>
            </a:r>
            <a:br>
              <a:rPr lang="en-US" dirty="0" smtClean="0"/>
            </a:br>
            <a:r>
              <a:rPr lang="en-US" dirty="0" smtClean="0"/>
              <a:t>the operation of machines should be </a:t>
            </a:r>
            <a:br>
              <a:rPr lang="en-US" dirty="0" smtClean="0"/>
            </a:br>
            <a:r>
              <a:rPr lang="en-US" dirty="0" smtClean="0"/>
              <a:t>designed to minimize any unnecessary </a:t>
            </a:r>
            <a:br>
              <a:rPr lang="en-US" dirty="0" smtClean="0"/>
            </a:br>
            <a:r>
              <a:rPr lang="en-US" dirty="0" smtClean="0"/>
              <a:t>physical strain or tension. </a:t>
            </a:r>
            <a:endParaRPr lang="en-US" dirty="0"/>
          </a:p>
        </p:txBody>
      </p:sp>
      <p:pic>
        <p:nvPicPr>
          <p:cNvPr id="4" name="Picture 3"/>
          <p:cNvPicPr>
            <a:picLocks noChangeAspect="1"/>
          </p:cNvPicPr>
          <p:nvPr/>
        </p:nvPicPr>
        <p:blipFill>
          <a:blip r:embed="rId2"/>
          <a:stretch>
            <a:fillRect/>
          </a:stretch>
        </p:blipFill>
        <p:spPr>
          <a:xfrm>
            <a:off x="7065319" y="3961387"/>
            <a:ext cx="5126681" cy="2697916"/>
          </a:xfrm>
          <a:prstGeom prst="rect">
            <a:avLst/>
          </a:prstGeom>
        </p:spPr>
      </p:pic>
      <p:pic>
        <p:nvPicPr>
          <p:cNvPr id="5" name="Picture 4"/>
          <p:cNvPicPr>
            <a:picLocks noChangeAspect="1"/>
          </p:cNvPicPr>
          <p:nvPr/>
        </p:nvPicPr>
        <p:blipFill>
          <a:blip r:embed="rId3"/>
          <a:stretch>
            <a:fillRect/>
          </a:stretch>
        </p:blipFill>
        <p:spPr>
          <a:xfrm>
            <a:off x="131120" y="-2188"/>
            <a:ext cx="2957384" cy="2218038"/>
          </a:xfrm>
          <a:prstGeom prst="rect">
            <a:avLst/>
          </a:prstGeom>
        </p:spPr>
      </p:pic>
    </p:spTree>
    <p:extLst>
      <p:ext uri="{BB962C8B-B14F-4D97-AF65-F5344CB8AC3E}">
        <p14:creationId xmlns:p14="http://schemas.microsoft.com/office/powerpoint/2010/main" val="821377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7276" y="365125"/>
            <a:ext cx="8746524" cy="1325563"/>
          </a:xfrm>
        </p:spPr>
        <p:txBody>
          <a:bodyPr/>
          <a:lstStyle/>
          <a:p>
            <a:r>
              <a:rPr lang="en-US" dirty="0" smtClean="0"/>
              <a:t>Anthropometrics</a:t>
            </a:r>
            <a:endParaRPr lang="en-US" dirty="0"/>
          </a:p>
        </p:txBody>
      </p:sp>
      <p:sp>
        <p:nvSpPr>
          <p:cNvPr id="3" name="Content Placeholder 2"/>
          <p:cNvSpPr>
            <a:spLocks noGrp="1"/>
          </p:cNvSpPr>
          <p:nvPr>
            <p:ph idx="1"/>
          </p:nvPr>
        </p:nvSpPr>
        <p:spPr>
          <a:xfrm>
            <a:off x="838200" y="1825624"/>
            <a:ext cx="10515600" cy="4599889"/>
          </a:xfrm>
        </p:spPr>
        <p:txBody>
          <a:bodyPr>
            <a:normAutofit lnSpcReduction="10000"/>
          </a:bodyPr>
          <a:lstStyle/>
          <a:p>
            <a:r>
              <a:rPr lang="en-US" dirty="0" smtClean="0"/>
              <a:t>               is a contemporary term that has applied to products and systems for a very long time. For example, a baby crib must have specific widths between slats to ensure safety, and the size and shape of electrical plugs must be designed according to standards to ensure that they can function in a standard outlet. The use of materials is also an important part of anthropometrics. Specific </a:t>
            </a:r>
            <a:br>
              <a:rPr lang="en-US" dirty="0" smtClean="0"/>
            </a:br>
            <a:r>
              <a:rPr lang="en-US" dirty="0" smtClean="0"/>
              <a:t>requirements for products help to ensure safety, </a:t>
            </a:r>
            <a:br>
              <a:rPr lang="en-US" dirty="0" smtClean="0"/>
            </a:br>
            <a:r>
              <a:rPr lang="en-US" dirty="0" smtClean="0"/>
              <a:t>reliability, and in some cases quality. Most of the </a:t>
            </a:r>
            <a:br>
              <a:rPr lang="en-US" dirty="0" smtClean="0"/>
            </a:br>
            <a:r>
              <a:rPr lang="en-US" dirty="0" smtClean="0"/>
              <a:t>tools and machines in manufacturing facilities have </a:t>
            </a:r>
            <a:br>
              <a:rPr lang="en-US" dirty="0" smtClean="0"/>
            </a:br>
            <a:r>
              <a:rPr lang="en-US" dirty="0" smtClean="0"/>
              <a:t>been designed according to a set of standards to </a:t>
            </a:r>
            <a:br>
              <a:rPr lang="en-US" dirty="0" smtClean="0"/>
            </a:br>
            <a:r>
              <a:rPr lang="en-US" dirty="0" smtClean="0"/>
              <a:t>insure interchangeability of components in the </a:t>
            </a:r>
            <a:br>
              <a:rPr lang="en-US" dirty="0" smtClean="0"/>
            </a:br>
            <a:r>
              <a:rPr lang="en-US" dirty="0" smtClean="0"/>
              <a:t>event of a breakdown or upgrade</a:t>
            </a:r>
          </a:p>
          <a:p>
            <a:endParaRPr lang="en-US" dirty="0"/>
          </a:p>
        </p:txBody>
      </p:sp>
      <p:pic>
        <p:nvPicPr>
          <p:cNvPr id="4" name="Picture 3"/>
          <p:cNvPicPr>
            <a:picLocks noChangeAspect="1"/>
          </p:cNvPicPr>
          <p:nvPr/>
        </p:nvPicPr>
        <p:blipFill>
          <a:blip r:embed="rId2"/>
          <a:stretch>
            <a:fillRect/>
          </a:stretch>
        </p:blipFill>
        <p:spPr>
          <a:xfrm>
            <a:off x="9011391" y="3731740"/>
            <a:ext cx="3066651" cy="3031803"/>
          </a:xfrm>
          <a:prstGeom prst="rect">
            <a:avLst/>
          </a:prstGeom>
        </p:spPr>
      </p:pic>
      <p:pic>
        <p:nvPicPr>
          <p:cNvPr id="5" name="Picture 4"/>
          <p:cNvPicPr>
            <a:picLocks noChangeAspect="1"/>
          </p:cNvPicPr>
          <p:nvPr/>
        </p:nvPicPr>
        <p:blipFill>
          <a:blip r:embed="rId3"/>
          <a:stretch>
            <a:fillRect/>
          </a:stretch>
        </p:blipFill>
        <p:spPr>
          <a:xfrm>
            <a:off x="326596" y="142875"/>
            <a:ext cx="1958531" cy="2118411"/>
          </a:xfrm>
          <a:prstGeom prst="rect">
            <a:avLst/>
          </a:prstGeom>
        </p:spPr>
      </p:pic>
    </p:spTree>
    <p:extLst>
      <p:ext uri="{BB962C8B-B14F-4D97-AF65-F5344CB8AC3E}">
        <p14:creationId xmlns:p14="http://schemas.microsoft.com/office/powerpoint/2010/main" val="872625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and Questions</a:t>
            </a:r>
            <a:endParaRPr lang="en-US" dirty="0"/>
          </a:p>
        </p:txBody>
      </p:sp>
      <p:sp>
        <p:nvSpPr>
          <p:cNvPr id="3" name="Content Placeholder 2"/>
          <p:cNvSpPr>
            <a:spLocks noGrp="1"/>
          </p:cNvSpPr>
          <p:nvPr>
            <p:ph idx="1"/>
          </p:nvPr>
        </p:nvSpPr>
        <p:spPr/>
        <p:txBody>
          <a:bodyPr/>
          <a:lstStyle/>
          <a:p>
            <a:r>
              <a:rPr lang="en-US" dirty="0" smtClean="0"/>
              <a:t>Rate each of the 3 chairs according to the criteria. Which is the “best”?</a:t>
            </a:r>
          </a:p>
          <a:p>
            <a:r>
              <a:rPr lang="en-US" dirty="0" smtClean="0"/>
              <a:t>What would be</a:t>
            </a:r>
          </a:p>
          <a:p>
            <a:r>
              <a:rPr lang="en-US" dirty="0" smtClean="0"/>
              <a:t>Modifications for an elderly person</a:t>
            </a:r>
          </a:p>
          <a:p>
            <a:r>
              <a:rPr lang="en-US" dirty="0" smtClean="0"/>
              <a:t>A child</a:t>
            </a:r>
          </a:p>
          <a:p>
            <a:endParaRPr lang="en-US" dirty="0"/>
          </a:p>
        </p:txBody>
      </p:sp>
    </p:spTree>
    <p:extLst>
      <p:ext uri="{BB962C8B-B14F-4D97-AF65-F5344CB8AC3E}">
        <p14:creationId xmlns:p14="http://schemas.microsoft.com/office/powerpoint/2010/main" val="10700047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310</Words>
  <Application>Microsoft Macintosh PowerPoint</Application>
  <PresentationFormat>Widescreen</PresentationFormat>
  <Paragraphs>20</Paragraphs>
  <Slides>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Calibri</vt:lpstr>
      <vt:lpstr>Calibri Light</vt:lpstr>
      <vt:lpstr>Arial</vt:lpstr>
      <vt:lpstr>Office Theme</vt:lpstr>
      <vt:lpstr>Design principles</vt:lpstr>
      <vt:lpstr>Aesthetics</vt:lpstr>
      <vt:lpstr>Function</vt:lpstr>
      <vt:lpstr>Efficiency</vt:lpstr>
      <vt:lpstr>Ergonomics</vt:lpstr>
      <vt:lpstr>Anthropometrics</vt:lpstr>
      <vt:lpstr>Evaluation and Questions</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principles</dc:title>
  <dc:creator>O'Grady-Cunniff, Dianne (CCPS)</dc:creator>
  <cp:lastModifiedBy>O'Grady-Cunniff, Dianne (CCPS)</cp:lastModifiedBy>
  <cp:revision>3</cp:revision>
  <dcterms:created xsi:type="dcterms:W3CDTF">2017-01-25T22:47:53Z</dcterms:created>
  <dcterms:modified xsi:type="dcterms:W3CDTF">2017-01-25T23:47:48Z</dcterms:modified>
</cp:coreProperties>
</file>