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259" r:id="rId5"/>
    <p:sldId id="302" r:id="rId6"/>
    <p:sldId id="303" r:id="rId7"/>
    <p:sldId id="265" r:id="rId8"/>
    <p:sldId id="276" r:id="rId9"/>
    <p:sldId id="277" r:id="rId10"/>
    <p:sldId id="281" r:id="rId11"/>
    <p:sldId id="283" r:id="rId12"/>
    <p:sldId id="266" r:id="rId13"/>
    <p:sldId id="267" r:id="rId14"/>
    <p:sldId id="300" r:id="rId15"/>
    <p:sldId id="29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2E1431-A39C-4F35-BC9D-03EBC6EE64F6}" type="datetimeFigureOut">
              <a:rPr lang="en-US" smtClean="0"/>
              <a:t>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E1431-A39C-4F35-BC9D-03EBC6EE64F6}" type="datetimeFigureOut">
              <a:rPr lang="en-US" smtClean="0"/>
              <a:t>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E1431-A39C-4F35-BC9D-03EBC6EE64F6}" type="datetimeFigureOut">
              <a:rPr lang="en-US" smtClean="0"/>
              <a:t>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E1431-A39C-4F35-BC9D-03EBC6EE64F6}" type="datetimeFigureOut">
              <a:rPr lang="en-US" smtClean="0"/>
              <a:t>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E1431-A39C-4F35-BC9D-03EBC6EE64F6}" type="datetimeFigureOut">
              <a:rPr lang="en-US" smtClean="0"/>
              <a:t>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2E1431-A39C-4F35-BC9D-03EBC6EE64F6}" type="datetimeFigureOut">
              <a:rPr lang="en-US" smtClean="0"/>
              <a:t>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E1431-A39C-4F35-BC9D-03EBC6EE64F6}" type="datetimeFigureOut">
              <a:rPr lang="en-US" smtClean="0"/>
              <a:t>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E1431-A39C-4F35-BC9D-03EBC6EE64F6}" type="datetimeFigureOut">
              <a:rPr lang="en-US" smtClean="0"/>
              <a:t>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E1431-A39C-4F35-BC9D-03EBC6EE64F6}" type="datetimeFigureOut">
              <a:rPr lang="en-US" smtClean="0"/>
              <a:t>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E1431-A39C-4F35-BC9D-03EBC6EE64F6}" type="datetimeFigureOut">
              <a:rPr lang="en-US" smtClean="0"/>
              <a:t>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11CD4-247B-45AE-B321-96DBB20784D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2E1431-A39C-4F35-BC9D-03EBC6EE64F6}" type="datetimeFigureOut">
              <a:rPr lang="en-US" smtClean="0"/>
              <a:t>1/2/17</a:t>
            </a:fld>
            <a:endParaRPr lang="en-US"/>
          </a:p>
        </p:txBody>
      </p:sp>
      <p:sp>
        <p:nvSpPr>
          <p:cNvPr id="9" name="Slide Number Placeholder 8"/>
          <p:cNvSpPr>
            <a:spLocks noGrp="1"/>
          </p:cNvSpPr>
          <p:nvPr>
            <p:ph type="sldNum" sz="quarter" idx="11"/>
          </p:nvPr>
        </p:nvSpPr>
        <p:spPr/>
        <p:txBody>
          <a:bodyPr/>
          <a:lstStyle/>
          <a:p>
            <a:fld id="{50611CD4-247B-45AE-B321-96DBB20784D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0611CD4-247B-45AE-B321-96DBB20784D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C2E1431-A39C-4F35-BC9D-03EBC6EE64F6}" type="datetimeFigureOut">
              <a:rPr lang="en-US" smtClean="0"/>
              <a:t>1/2/17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819" y="457200"/>
            <a:ext cx="7772400" cy="1470025"/>
          </a:xfrm>
        </p:spPr>
        <p:txBody>
          <a:bodyPr/>
          <a:lstStyle/>
          <a:p>
            <a:pPr algn="ctr"/>
            <a:r>
              <a:rPr lang="en-US" sz="5400" dirty="0" smtClean="0"/>
              <a:t>The Renaissance of American Manufacturing</a:t>
            </a:r>
            <a:endParaRPr lang="en-US" sz="5400" dirty="0"/>
          </a:p>
        </p:txBody>
      </p:sp>
      <p:sp>
        <p:nvSpPr>
          <p:cNvPr id="3" name="Subtitle 2"/>
          <p:cNvSpPr>
            <a:spLocks noGrp="1"/>
          </p:cNvSpPr>
          <p:nvPr>
            <p:ph type="subTitle" idx="1"/>
          </p:nvPr>
        </p:nvSpPr>
        <p:spPr>
          <a:xfrm>
            <a:off x="381000" y="5372826"/>
            <a:ext cx="6400800" cy="1752600"/>
          </a:xfrm>
        </p:spPr>
        <p:txBody>
          <a:bodyPr>
            <a:normAutofit/>
          </a:bodyPr>
          <a:lstStyle/>
          <a:p>
            <a:r>
              <a:rPr lang="en-US" sz="2800" b="1" dirty="0" smtClean="0">
                <a:solidFill>
                  <a:schemeClr val="tx1"/>
                </a:solidFill>
              </a:rPr>
              <a:t>Where are the people to make it happen?</a:t>
            </a:r>
          </a:p>
          <a:p>
            <a:r>
              <a:rPr lang="en-US" sz="2800" b="1" dirty="0" smtClean="0">
                <a:solidFill>
                  <a:schemeClr val="tx1"/>
                </a:solidFill>
              </a:rPr>
              <a:t>Huge Challenge…Huge Opportunity</a:t>
            </a:r>
            <a:endParaRPr lang="en-US" sz="2800" b="1" dirty="0">
              <a:solidFill>
                <a:schemeClr val="tx1"/>
              </a:solidFill>
            </a:endParaRPr>
          </a:p>
        </p:txBody>
      </p:sp>
      <p:pic>
        <p:nvPicPr>
          <p:cNvPr id="2052" name="Picture 4" descr="http://www.oldcarbrochures.com/static/NA/Ford/1930_Ford/1930_Ford_Brochure_01/1930%20Ford%20Brochure-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374614"/>
            <a:ext cx="1677955" cy="1173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farm5.staticflickr.com/4123/4876212566_62db9dd024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51285"/>
            <a:ext cx="1536866" cy="1018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www.autoconcept-reviews.com/cars_reviews/ford/ford-model-t-1908-1925/wallpaper/1914%20model%20Ttouring%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 y="1839094"/>
            <a:ext cx="1508867" cy="1207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www.plan59.com/images/JPGs/ford_1960_sunliner_red_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327477"/>
            <a:ext cx="1530346" cy="83080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assets.hemmings.com/story_image/222561-100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3869459"/>
            <a:ext cx="1640653" cy="62837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mages.conceptcarz.com/imgxra/Ford/2014_Ford-Taurus_Sedan-Image-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281"/>
          <a:stretch/>
        </p:blipFill>
        <p:spPr bwMode="auto">
          <a:xfrm>
            <a:off x="7184185" y="4016271"/>
            <a:ext cx="1216331" cy="9631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6200" y="3124200"/>
            <a:ext cx="8324316" cy="2286000"/>
          </a:xfrm>
          <a:prstGeom prst="straightConnector1">
            <a:avLst/>
          </a:prstGeom>
          <a:ln>
            <a:solidFill>
              <a:srgbClr val="C00000"/>
            </a:solidFill>
            <a:headEnd type="arrow"/>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07236" y="3327477"/>
            <a:ext cx="783364" cy="369332"/>
          </a:xfrm>
          <a:prstGeom prst="rect">
            <a:avLst/>
          </a:prstGeom>
          <a:noFill/>
        </p:spPr>
        <p:txBody>
          <a:bodyPr wrap="square" rtlCol="0">
            <a:spAutoFit/>
          </a:bodyPr>
          <a:lstStyle/>
          <a:p>
            <a:r>
              <a:rPr lang="en-US" dirty="0" smtClean="0">
                <a:latin typeface="Batang" panose="02030600000101010101" pitchFamily="18" charset="-127"/>
                <a:ea typeface="Batang" panose="02030600000101010101" pitchFamily="18" charset="-127"/>
              </a:rPr>
              <a:t>1900</a:t>
            </a:r>
            <a:endParaRPr lang="en-US" dirty="0">
              <a:latin typeface="Batang" panose="02030600000101010101" pitchFamily="18" charset="-127"/>
              <a:ea typeface="Batang" panose="02030600000101010101" pitchFamily="18" charset="-127"/>
            </a:endParaRPr>
          </a:p>
        </p:txBody>
      </p:sp>
      <p:sp>
        <p:nvSpPr>
          <p:cNvPr id="7" name="TextBox 6"/>
          <p:cNvSpPr txBox="1"/>
          <p:nvPr/>
        </p:nvSpPr>
        <p:spPr>
          <a:xfrm>
            <a:off x="7030350" y="5217639"/>
            <a:ext cx="762000" cy="369332"/>
          </a:xfrm>
          <a:prstGeom prst="rect">
            <a:avLst/>
          </a:prstGeom>
          <a:noFill/>
        </p:spPr>
        <p:txBody>
          <a:bodyPr wrap="square" rtlCol="0">
            <a:spAutoFit/>
          </a:bodyPr>
          <a:lstStyle/>
          <a:p>
            <a:r>
              <a:rPr lang="en-US" dirty="0" smtClean="0"/>
              <a:t>Today</a:t>
            </a:r>
            <a:endParaRPr lang="en-US" dirty="0"/>
          </a:p>
        </p:txBody>
      </p:sp>
      <p:sp>
        <p:nvSpPr>
          <p:cNvPr id="8" name="TextBox 7"/>
          <p:cNvSpPr txBox="1"/>
          <p:nvPr/>
        </p:nvSpPr>
        <p:spPr>
          <a:xfrm>
            <a:off x="1509578" y="3713202"/>
            <a:ext cx="776421" cy="400110"/>
          </a:xfrm>
          <a:prstGeom prst="rect">
            <a:avLst/>
          </a:prstGeom>
          <a:noFill/>
        </p:spPr>
        <p:txBody>
          <a:bodyPr wrap="square" rtlCol="0">
            <a:spAutoFit/>
          </a:bodyPr>
          <a:lstStyle/>
          <a:p>
            <a:r>
              <a:rPr lang="en-US" sz="2000" dirty="0" smtClean="0">
                <a:latin typeface="Bodoni MT" panose="02070603080606020203" pitchFamily="18" charset="0"/>
              </a:rPr>
              <a:t>1920</a:t>
            </a:r>
            <a:endParaRPr lang="en-US" sz="2000" dirty="0">
              <a:latin typeface="Bodoni MT" panose="02070603080606020203" pitchFamily="18" charset="0"/>
            </a:endParaRPr>
          </a:p>
        </p:txBody>
      </p:sp>
      <p:sp>
        <p:nvSpPr>
          <p:cNvPr id="18" name="TextBox 17"/>
          <p:cNvSpPr txBox="1"/>
          <p:nvPr/>
        </p:nvSpPr>
        <p:spPr>
          <a:xfrm>
            <a:off x="2819400" y="4082534"/>
            <a:ext cx="685023" cy="369332"/>
          </a:xfrm>
          <a:prstGeom prst="rect">
            <a:avLst/>
          </a:prstGeom>
          <a:noFill/>
        </p:spPr>
        <p:txBody>
          <a:bodyPr wrap="square" rtlCol="0">
            <a:spAutoFit/>
          </a:bodyPr>
          <a:lstStyle/>
          <a:p>
            <a:r>
              <a:rPr lang="en-US" dirty="0" smtClean="0">
                <a:latin typeface="Bernard MT Condensed" panose="02050806060905020404" pitchFamily="18" charset="0"/>
              </a:rPr>
              <a:t>1940</a:t>
            </a:r>
            <a:endParaRPr lang="en-US" dirty="0">
              <a:latin typeface="Bernard MT Condensed" panose="02050806060905020404" pitchFamily="18" charset="0"/>
            </a:endParaRPr>
          </a:p>
        </p:txBody>
      </p:sp>
      <p:sp>
        <p:nvSpPr>
          <p:cNvPr id="19" name="TextBox 18"/>
          <p:cNvSpPr txBox="1"/>
          <p:nvPr/>
        </p:nvSpPr>
        <p:spPr>
          <a:xfrm>
            <a:off x="4171820" y="4475610"/>
            <a:ext cx="781180" cy="369332"/>
          </a:xfrm>
          <a:prstGeom prst="rect">
            <a:avLst/>
          </a:prstGeom>
          <a:noFill/>
        </p:spPr>
        <p:txBody>
          <a:bodyPr wrap="square" rtlCol="0">
            <a:spAutoFit/>
          </a:bodyPr>
          <a:lstStyle/>
          <a:p>
            <a:r>
              <a:rPr lang="en-US" dirty="0" smtClean="0">
                <a:latin typeface="Bauhaus 93" panose="04030905020B02020C02" pitchFamily="82" charset="0"/>
              </a:rPr>
              <a:t>1960</a:t>
            </a:r>
            <a:endParaRPr lang="en-US" dirty="0">
              <a:latin typeface="Bauhaus 93" panose="04030905020B02020C02" pitchFamily="82" charset="0"/>
            </a:endParaRPr>
          </a:p>
        </p:txBody>
      </p:sp>
      <p:sp>
        <p:nvSpPr>
          <p:cNvPr id="20" name="TextBox 19"/>
          <p:cNvSpPr txBox="1"/>
          <p:nvPr/>
        </p:nvSpPr>
        <p:spPr>
          <a:xfrm>
            <a:off x="5649349" y="4848307"/>
            <a:ext cx="685800" cy="369332"/>
          </a:xfrm>
          <a:prstGeom prst="rect">
            <a:avLst/>
          </a:prstGeom>
          <a:noFill/>
        </p:spPr>
        <p:txBody>
          <a:bodyPr wrap="square" rtlCol="0">
            <a:spAutoFit/>
          </a:bodyPr>
          <a:lstStyle/>
          <a:p>
            <a:r>
              <a:rPr lang="en-US" dirty="0" smtClean="0">
                <a:latin typeface="Harlow Solid Italic" panose="04030604020F02020D02" pitchFamily="82" charset="0"/>
              </a:rPr>
              <a:t>1980</a:t>
            </a:r>
            <a:endParaRPr lang="en-US" dirty="0">
              <a:latin typeface="Harlow Solid Italic" panose="04030604020F02020D02" pitchFamily="82" charset="0"/>
            </a:endParaRPr>
          </a:p>
        </p:txBody>
      </p:sp>
    </p:spTree>
    <p:extLst>
      <p:ext uri="{BB962C8B-B14F-4D97-AF65-F5344CB8AC3E}">
        <p14:creationId xmlns:p14="http://schemas.microsoft.com/office/powerpoint/2010/main" val="302661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PISA scores show the US is outscored </a:t>
            </a:r>
            <a:r>
              <a:rPr lang="en-US" sz="3200" dirty="0" smtClean="0"/>
              <a:t>by key economic competitors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6448581"/>
              </p:ext>
            </p:extLst>
          </p:nvPr>
        </p:nvGraphicFramePr>
        <p:xfrm>
          <a:off x="457199" y="1333442"/>
          <a:ext cx="7620003" cy="5148636"/>
        </p:xfrm>
        <a:graphic>
          <a:graphicData uri="http://schemas.openxmlformats.org/drawingml/2006/table">
            <a:tbl>
              <a:tblPr firstRow="1" bandRow="1">
                <a:tableStyleId>{5A111915-BE36-4E01-A7E5-04B1672EAD32}</a:tableStyleId>
              </a:tblPr>
              <a:tblGrid>
                <a:gridCol w="2540001"/>
                <a:gridCol w="2540001"/>
                <a:gridCol w="2540001"/>
              </a:tblGrid>
              <a:tr h="1114407">
                <a:tc>
                  <a:txBody>
                    <a:bodyPr/>
                    <a:lstStyle/>
                    <a:p>
                      <a:pPr marL="0" marR="0" algn="ctr">
                        <a:spcBef>
                          <a:spcPts val="0"/>
                        </a:spcBef>
                        <a:spcAft>
                          <a:spcPts val="0"/>
                        </a:spcAft>
                      </a:pPr>
                      <a:r>
                        <a:rPr lang="en-US" sz="2400" dirty="0" smtClean="0">
                          <a:solidFill>
                            <a:srgbClr val="000000"/>
                          </a:solidFill>
                          <a:effectLst/>
                          <a:latin typeface="Calibri"/>
                          <a:ea typeface="Times New Roman"/>
                          <a:cs typeface="Times New Roman"/>
                        </a:rPr>
                        <a:t>23rd</a:t>
                      </a:r>
                    </a:p>
                    <a:p>
                      <a:pPr marL="0" marR="0" algn="ctr">
                        <a:spcBef>
                          <a:spcPts val="0"/>
                        </a:spcBef>
                        <a:spcAft>
                          <a:spcPts val="0"/>
                        </a:spcAft>
                      </a:pPr>
                      <a:r>
                        <a:rPr lang="en-US" sz="2400" dirty="0" smtClean="0">
                          <a:solidFill>
                            <a:srgbClr val="000000"/>
                          </a:solidFill>
                          <a:effectLst/>
                          <a:latin typeface="Calibri"/>
                          <a:ea typeface="Times New Roman"/>
                          <a:cs typeface="Times New Roman"/>
                        </a:rPr>
                        <a:t> in Reading </a:t>
                      </a:r>
                    </a:p>
                    <a:p>
                      <a:pPr marL="0" marR="0" algn="ctr">
                        <a:spcBef>
                          <a:spcPts val="0"/>
                        </a:spcBef>
                        <a:spcAft>
                          <a:spcPts val="0"/>
                        </a:spcAft>
                      </a:pPr>
                      <a:r>
                        <a:rPr lang="en-US" sz="2400" dirty="0" smtClean="0">
                          <a:solidFill>
                            <a:srgbClr val="000000"/>
                          </a:solidFill>
                          <a:effectLst/>
                          <a:latin typeface="Calibri"/>
                          <a:ea typeface="Times New Roman"/>
                          <a:cs typeface="Times New Roman"/>
                        </a:rPr>
                        <a:t>Literacy </a:t>
                      </a:r>
                      <a:endParaRPr lang="en-US" sz="2400" dirty="0">
                        <a:effectLst/>
                        <a:latin typeface="Cambria"/>
                        <a:ea typeface="ＭＳ 明朝"/>
                        <a:cs typeface="Times New Roman"/>
                      </a:endParaRPr>
                    </a:p>
                  </a:txBody>
                  <a:tcPr marL="68580" marR="68580" marT="0" marB="0">
                    <a:solidFill>
                      <a:schemeClr val="accent4"/>
                    </a:solidFill>
                  </a:tcPr>
                </a:tc>
                <a:tc>
                  <a:txBody>
                    <a:bodyPr/>
                    <a:lstStyle/>
                    <a:p>
                      <a:pPr marL="0" marR="0" algn="ctr">
                        <a:spcBef>
                          <a:spcPts val="0"/>
                        </a:spcBef>
                        <a:spcAft>
                          <a:spcPts val="0"/>
                        </a:spcAft>
                      </a:pPr>
                      <a:r>
                        <a:rPr lang="en-US" sz="2400" dirty="0" smtClean="0">
                          <a:solidFill>
                            <a:srgbClr val="000000"/>
                          </a:solidFill>
                          <a:effectLst/>
                          <a:latin typeface="Calibri"/>
                          <a:ea typeface="Times New Roman"/>
                          <a:cs typeface="Times New Roman"/>
                        </a:rPr>
                        <a:t>34</a:t>
                      </a:r>
                      <a:r>
                        <a:rPr lang="en-US" sz="2400" baseline="30000" dirty="0" smtClean="0">
                          <a:solidFill>
                            <a:srgbClr val="000000"/>
                          </a:solidFill>
                          <a:effectLst/>
                          <a:latin typeface="Calibri"/>
                          <a:ea typeface="Times New Roman"/>
                          <a:cs typeface="Times New Roman"/>
                        </a:rPr>
                        <a:t>th</a:t>
                      </a:r>
                      <a:r>
                        <a:rPr lang="en-US" sz="2400" baseline="0" dirty="0" smtClean="0">
                          <a:solidFill>
                            <a:srgbClr val="000000"/>
                          </a:solidFill>
                          <a:effectLst/>
                          <a:latin typeface="Calibri"/>
                          <a:ea typeface="Times New Roman"/>
                          <a:cs typeface="Times New Roman"/>
                        </a:rPr>
                        <a:t> </a:t>
                      </a:r>
                      <a:r>
                        <a:rPr lang="en-US" sz="2400" dirty="0" smtClean="0">
                          <a:solidFill>
                            <a:srgbClr val="000000"/>
                          </a:solidFill>
                          <a:effectLst/>
                          <a:latin typeface="Calibri"/>
                          <a:ea typeface="Times New Roman"/>
                          <a:cs typeface="Times New Roman"/>
                        </a:rPr>
                        <a:t>in </a:t>
                      </a:r>
                    </a:p>
                    <a:p>
                      <a:pPr marL="0" marR="0" algn="ctr">
                        <a:spcBef>
                          <a:spcPts val="0"/>
                        </a:spcBef>
                        <a:spcAft>
                          <a:spcPts val="0"/>
                        </a:spcAft>
                      </a:pPr>
                      <a:r>
                        <a:rPr lang="en-US" sz="2400" dirty="0" smtClean="0">
                          <a:solidFill>
                            <a:srgbClr val="000000"/>
                          </a:solidFill>
                          <a:effectLst/>
                          <a:latin typeface="Calibri"/>
                          <a:ea typeface="Times New Roman"/>
                          <a:cs typeface="Times New Roman"/>
                        </a:rPr>
                        <a:t>Mathematics </a:t>
                      </a:r>
                      <a:r>
                        <a:rPr lang="en-US" sz="2400" dirty="0">
                          <a:solidFill>
                            <a:srgbClr val="000000"/>
                          </a:solidFill>
                          <a:effectLst/>
                          <a:latin typeface="Calibri"/>
                          <a:ea typeface="Times New Roman"/>
                          <a:cs typeface="Times New Roman"/>
                        </a:rPr>
                        <a:t>Literacy</a:t>
                      </a:r>
                      <a:endParaRPr lang="en-US" sz="2400" dirty="0">
                        <a:effectLst/>
                        <a:latin typeface="Cambria"/>
                        <a:ea typeface="ＭＳ 明朝"/>
                        <a:cs typeface="Times New Roman"/>
                      </a:endParaRPr>
                    </a:p>
                  </a:txBody>
                  <a:tcPr marL="68580" marR="68580" marT="0" marB="0">
                    <a:solidFill>
                      <a:schemeClr val="accent4"/>
                    </a:solidFill>
                  </a:tcPr>
                </a:tc>
                <a:tc>
                  <a:txBody>
                    <a:bodyPr/>
                    <a:lstStyle/>
                    <a:p>
                      <a:pPr marL="0" marR="0" algn="ctr">
                        <a:spcBef>
                          <a:spcPts val="0"/>
                        </a:spcBef>
                        <a:spcAft>
                          <a:spcPts val="0"/>
                        </a:spcAft>
                      </a:pPr>
                      <a:r>
                        <a:rPr lang="en-US" sz="2400" dirty="0" smtClean="0">
                          <a:solidFill>
                            <a:srgbClr val="000000"/>
                          </a:solidFill>
                          <a:effectLst/>
                          <a:latin typeface="Calibri"/>
                          <a:ea typeface="Times New Roman"/>
                          <a:cs typeface="Times New Roman"/>
                        </a:rPr>
                        <a:t>27</a:t>
                      </a:r>
                      <a:r>
                        <a:rPr lang="en-US" sz="2400" baseline="0" dirty="0" smtClean="0">
                          <a:solidFill>
                            <a:srgbClr val="000000"/>
                          </a:solidFill>
                          <a:effectLst/>
                          <a:latin typeface="Calibri"/>
                          <a:ea typeface="Times New Roman"/>
                          <a:cs typeface="Times New Roman"/>
                        </a:rPr>
                        <a:t>th in</a:t>
                      </a:r>
                    </a:p>
                    <a:p>
                      <a:pPr marL="0" marR="0" algn="ctr">
                        <a:spcBef>
                          <a:spcPts val="0"/>
                        </a:spcBef>
                        <a:spcAft>
                          <a:spcPts val="0"/>
                        </a:spcAft>
                      </a:pPr>
                      <a:r>
                        <a:rPr lang="en-US" sz="2400" dirty="0" smtClean="0">
                          <a:solidFill>
                            <a:srgbClr val="000000"/>
                          </a:solidFill>
                          <a:effectLst/>
                          <a:latin typeface="Calibri"/>
                          <a:ea typeface="Times New Roman"/>
                          <a:cs typeface="Times New Roman"/>
                        </a:rPr>
                        <a:t>Science</a:t>
                      </a:r>
                    </a:p>
                    <a:p>
                      <a:pPr marL="0" marR="0" algn="ctr">
                        <a:spcBef>
                          <a:spcPts val="0"/>
                        </a:spcBef>
                        <a:spcAft>
                          <a:spcPts val="0"/>
                        </a:spcAft>
                      </a:pPr>
                      <a:r>
                        <a:rPr lang="en-US" sz="2400" dirty="0" smtClean="0">
                          <a:solidFill>
                            <a:srgbClr val="000000"/>
                          </a:solidFill>
                          <a:effectLst/>
                          <a:latin typeface="Calibri"/>
                          <a:ea typeface="Times New Roman"/>
                          <a:cs typeface="Times New Roman"/>
                        </a:rPr>
                        <a:t> </a:t>
                      </a:r>
                      <a:r>
                        <a:rPr lang="en-US" sz="2400" dirty="0">
                          <a:solidFill>
                            <a:srgbClr val="000000"/>
                          </a:solidFill>
                          <a:effectLst/>
                          <a:latin typeface="Calibri"/>
                          <a:ea typeface="Times New Roman"/>
                          <a:cs typeface="Times New Roman"/>
                        </a:rPr>
                        <a:t>Literacy</a:t>
                      </a:r>
                      <a:endParaRPr lang="en-US" sz="2400" dirty="0">
                        <a:effectLst/>
                        <a:latin typeface="Cambria"/>
                        <a:ea typeface="ＭＳ 明朝"/>
                        <a:cs typeface="Times New Roman"/>
                      </a:endParaRPr>
                    </a:p>
                  </a:txBody>
                  <a:tcPr marL="68580" marR="68580" marT="0" marB="0">
                    <a:solidFill>
                      <a:schemeClr val="accent4"/>
                    </a:solidFill>
                  </a:tcPr>
                </a:tc>
              </a:tr>
              <a:tr h="3467043">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Shanghai, Hong Kong, Singapore, Japan, Republic of Korea, Finland, Ireland, Chinese Taipei, Canada, Poland, Estonia, Liechtenstein, New Zealand, Australia, Netherlands, Belgium, Switzerland, Macao-China, Germany, Vietnam*, France*, Norway*, United Kingdom*</a:t>
                      </a:r>
                      <a:endParaRPr lang="en-US" sz="16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600" dirty="0">
                          <a:solidFill>
                            <a:srgbClr val="000000"/>
                          </a:solidFill>
                          <a:effectLst/>
                          <a:latin typeface="Calibri"/>
                          <a:ea typeface="Times New Roman"/>
                          <a:cs typeface="Times New Roman"/>
                        </a:rPr>
                        <a:t>Shanghai, Singapore, Hong Kong, Chinese Taipei, Republic of Korea, Japan, Liechtenstein, Switzerland, Netherlands, Estonia, Finland, Canada, Poland, Belgium, Germany, Vietnam, Austria, Australia, Ireland, Slovenia, Denmark, New Zealand, Czech Republic, France, United Kingdom, Iceland, Latvia, Luxembourg, Norway*, Portugal*, Italy*, Spain*, Russian Federation*, Slovak Republic*</a:t>
                      </a:r>
                      <a:endParaRPr lang="en-US" sz="16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600" dirty="0">
                          <a:solidFill>
                            <a:srgbClr val="000000"/>
                          </a:solidFill>
                          <a:effectLst/>
                          <a:latin typeface="Calibri"/>
                          <a:ea typeface="Times New Roman"/>
                          <a:cs typeface="Times New Roman"/>
                        </a:rPr>
                        <a:t>Shanghai, Hong Kong, Singapore, Japan, Finland, Estonia, Republic of Korea, Vietnam, Poland, Canada, Liechtenstein, Germany, Chinese Taipei, Netherlands, Ireland, Australia, Macao-China, New Zealand, Switzerland, Slovenia, United Kingdom, Czech Republic, Austria*, Belgium*, Latvia*, France*, Denmark*</a:t>
                      </a:r>
                      <a:endParaRPr lang="en-US" sz="1600" dirty="0">
                        <a:effectLst/>
                        <a:latin typeface="Cambria"/>
                        <a:ea typeface="ＭＳ 明朝"/>
                        <a:cs typeface="Times New Roman"/>
                      </a:endParaRPr>
                    </a:p>
                  </a:txBody>
                  <a:tcPr marL="68580" marR="68580" marT="0" marB="0"/>
                </a:tc>
              </a:tr>
              <a:tr h="376629">
                <a:tc gridSpan="3">
                  <a:txBody>
                    <a:bodyPr/>
                    <a:lstStyle/>
                    <a:p>
                      <a:pPr marL="0" marR="0" algn="ctr">
                        <a:spcBef>
                          <a:spcPts val="300"/>
                        </a:spcBef>
                        <a:spcAft>
                          <a:spcPts val="300"/>
                        </a:spcAft>
                      </a:pPr>
                      <a:r>
                        <a:rPr lang="en-US" sz="1600" dirty="0" smtClean="0">
                          <a:effectLst/>
                          <a:latin typeface="+mn-lt"/>
                          <a:ea typeface="ＭＳ 明朝"/>
                          <a:cs typeface="Times New Roman"/>
                        </a:rPr>
                        <a:t>* Marks</a:t>
                      </a:r>
                      <a:r>
                        <a:rPr lang="en-US" sz="1600" baseline="0" dirty="0" smtClean="0">
                          <a:effectLst/>
                          <a:latin typeface="+mn-lt"/>
                          <a:ea typeface="ＭＳ 明朝"/>
                          <a:cs typeface="Times New Roman"/>
                        </a:rPr>
                        <a:t> a score difference that is not statistically significant</a:t>
                      </a:r>
                      <a:endParaRPr lang="en-US" sz="1600" dirty="0">
                        <a:effectLst/>
                        <a:latin typeface="+mn-lt"/>
                        <a:ea typeface="ＭＳ 明朝"/>
                        <a:cs typeface="Times New Roman"/>
                      </a:endParaRPr>
                    </a:p>
                  </a:txBody>
                  <a:tcPr marL="68580" marR="68580" marT="0" marB="0"/>
                </a:tc>
                <a:tc hMerge="1">
                  <a:txBody>
                    <a:bodyPr/>
                    <a:lstStyle/>
                    <a:p>
                      <a:pPr marL="0" marR="0">
                        <a:spcBef>
                          <a:spcPts val="500"/>
                        </a:spcBef>
                        <a:spcAft>
                          <a:spcPts val="500"/>
                        </a:spcAft>
                      </a:pPr>
                      <a:endParaRPr lang="en-US" sz="1600" dirty="0">
                        <a:effectLst/>
                        <a:latin typeface="Cambria"/>
                        <a:ea typeface="ＭＳ 明朝"/>
                        <a:cs typeface="Times New Roman"/>
                      </a:endParaRPr>
                    </a:p>
                  </a:txBody>
                  <a:tcPr marL="68580" marR="68580" marT="0" marB="0"/>
                </a:tc>
                <a:tc hMerge="1">
                  <a:txBody>
                    <a:bodyPr/>
                    <a:lstStyle/>
                    <a:p>
                      <a:pPr marL="0" marR="0">
                        <a:spcBef>
                          <a:spcPts val="500"/>
                        </a:spcBef>
                        <a:spcAft>
                          <a:spcPts val="500"/>
                        </a:spcAft>
                      </a:pPr>
                      <a:endParaRPr lang="en-US" sz="1600" dirty="0">
                        <a:effectLst/>
                        <a:latin typeface="Cambria"/>
                        <a:ea typeface="ＭＳ 明朝"/>
                        <a:cs typeface="Times New Roman"/>
                      </a:endParaRPr>
                    </a:p>
                  </a:txBody>
                  <a:tcPr marL="68580" marR="68580" marT="0" marB="0"/>
                </a:tc>
              </a:tr>
            </a:tbl>
          </a:graphicData>
        </a:graphic>
      </p:graphicFrame>
      <p:sp>
        <p:nvSpPr>
          <p:cNvPr id="4" name="Footer Placeholder 3"/>
          <p:cNvSpPr>
            <a:spLocks noGrp="1"/>
          </p:cNvSpPr>
          <p:nvPr>
            <p:ph type="ftr" sz="quarter" idx="11"/>
          </p:nvPr>
        </p:nvSpPr>
        <p:spPr>
          <a:xfrm rot="16200000">
            <a:off x="7076440" y="4734560"/>
            <a:ext cx="2367281" cy="365760"/>
          </a:xfrm>
        </p:spPr>
        <p:txBody>
          <a:bodyPr/>
          <a:lstStyle/>
          <a:p>
            <a:r>
              <a:rPr lang="en-US" dirty="0" smtClean="0">
                <a:solidFill>
                  <a:schemeClr val="tx1"/>
                </a:solidFill>
              </a:rPr>
              <a:t>Analysis by Susan Perkins Weston</a:t>
            </a:r>
            <a:endParaRPr lang="en-US" dirty="0">
              <a:solidFill>
                <a:schemeClr val="tx1"/>
              </a:solidFill>
            </a:endParaRPr>
          </a:p>
        </p:txBody>
      </p:sp>
    </p:spTree>
    <p:extLst>
      <p:ext uri="{BB962C8B-B14F-4D97-AF65-F5344CB8AC3E}">
        <p14:creationId xmlns:p14="http://schemas.microsoft.com/office/powerpoint/2010/main" val="1137802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Study </a:t>
            </a:r>
            <a:r>
              <a:rPr lang="en-US" dirty="0" err="1"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do the average scores of U.S. millennials compare with those in other participating countries?</a:t>
            </a:r>
          </a:p>
          <a:p>
            <a:r>
              <a:rPr lang="en-US" dirty="0" smtClean="0"/>
              <a:t>Literacy – Only Spain and Italy had lower scores.</a:t>
            </a:r>
          </a:p>
          <a:p>
            <a:r>
              <a:rPr lang="en-US" dirty="0" smtClean="0"/>
              <a:t>Numeracy – US tied for last with Spain and Italy</a:t>
            </a:r>
          </a:p>
          <a:p>
            <a:r>
              <a:rPr lang="en-US" dirty="0" smtClean="0"/>
              <a:t>PS-TRE – US tied for last along with Slovak Republic, Ireland and Poland</a:t>
            </a:r>
          </a:p>
          <a:p>
            <a:endParaRPr lang="en-US" dirty="0"/>
          </a:p>
        </p:txBody>
      </p:sp>
      <p:pic>
        <p:nvPicPr>
          <p:cNvPr id="18434" name="Picture 2" descr="http://ts1.mm.bing.net/th?&amp;id=JN.Vy1x9UBGKez0A6sjVy4yZA&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b="19551"/>
          <a:stretch/>
        </p:blipFill>
        <p:spPr bwMode="auto">
          <a:xfrm>
            <a:off x="4114800" y="3639653"/>
            <a:ext cx="4000500" cy="321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56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Manufacturer’s Challenge #1</a:t>
            </a:r>
            <a:endParaRPr lang="en-US" dirty="0"/>
          </a:p>
        </p:txBody>
      </p:sp>
      <p:sp>
        <p:nvSpPr>
          <p:cNvPr id="3" name="Content Placeholder 2"/>
          <p:cNvSpPr>
            <a:spLocks noGrp="1"/>
          </p:cNvSpPr>
          <p:nvPr>
            <p:ph idx="1"/>
          </p:nvPr>
        </p:nvSpPr>
        <p:spPr/>
        <p:txBody>
          <a:bodyPr/>
          <a:lstStyle/>
          <a:p>
            <a:r>
              <a:rPr lang="en-US" dirty="0" smtClean="0"/>
              <a:t>Changing the perception of manufacturing.  </a:t>
            </a:r>
            <a:r>
              <a:rPr lang="en-US" dirty="0" smtClean="0"/>
              <a:t/>
            </a:r>
            <a:br>
              <a:rPr lang="en-US" dirty="0" smtClean="0"/>
            </a:br>
            <a:r>
              <a:rPr lang="en-US" dirty="0" smtClean="0"/>
              <a:t>No </a:t>
            </a:r>
            <a:r>
              <a:rPr lang="en-US" dirty="0" smtClean="0"/>
              <a:t>longer dirty, dark and dangerous.</a:t>
            </a:r>
            <a:endParaRPr lang="en-US" dirty="0"/>
          </a:p>
          <a:p>
            <a:r>
              <a:rPr lang="en-US" dirty="0" smtClean="0"/>
              <a:t>Manufacturing today is sophisticated and high tech.</a:t>
            </a:r>
          </a:p>
          <a:p>
            <a:r>
              <a:rPr lang="en-US" dirty="0" smtClean="0"/>
              <a:t>Manufacturers need to engage the academic community differently than we have historically.</a:t>
            </a:r>
          </a:p>
          <a:p>
            <a:r>
              <a:rPr lang="en-US" dirty="0" smtClean="0"/>
              <a:t>For talented young adults, this is an opportunity of a lifetime.</a:t>
            </a:r>
            <a:endParaRPr lang="en-US" dirty="0"/>
          </a:p>
        </p:txBody>
      </p:sp>
      <p:pic>
        <p:nvPicPr>
          <p:cNvPr id="12290" name="Picture 2" descr="http://www.blogs.va.gov/vacareers/wp-content/uploads/2012/09/DoVA_PerceptionReality_blo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733800"/>
            <a:ext cx="3476714" cy="3037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03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Manufacturer’s Challenge #2</a:t>
            </a:r>
            <a:endParaRPr lang="en-US" dirty="0"/>
          </a:p>
        </p:txBody>
      </p:sp>
      <p:sp>
        <p:nvSpPr>
          <p:cNvPr id="3" name="Content Placeholder 2"/>
          <p:cNvSpPr>
            <a:spLocks noGrp="1"/>
          </p:cNvSpPr>
          <p:nvPr>
            <p:ph idx="1"/>
          </p:nvPr>
        </p:nvSpPr>
        <p:spPr/>
        <p:txBody>
          <a:bodyPr/>
          <a:lstStyle/>
          <a:p>
            <a:r>
              <a:rPr lang="en-US" dirty="0" smtClean="0"/>
              <a:t>Finding young adults:</a:t>
            </a:r>
          </a:p>
          <a:p>
            <a:pPr lvl="1"/>
            <a:r>
              <a:rPr lang="en-US" dirty="0" smtClean="0"/>
              <a:t>With brains and a decent education</a:t>
            </a:r>
          </a:p>
          <a:p>
            <a:pPr lvl="1"/>
            <a:r>
              <a:rPr lang="en-US" dirty="0" smtClean="0"/>
              <a:t>Who are drug free</a:t>
            </a:r>
          </a:p>
          <a:p>
            <a:pPr lvl="1"/>
            <a:r>
              <a:rPr lang="en-US" dirty="0" smtClean="0"/>
              <a:t>Who have a desire to work as part of a team</a:t>
            </a:r>
          </a:p>
          <a:p>
            <a:pPr lvl="1"/>
            <a:r>
              <a:rPr lang="en-US" dirty="0" smtClean="0"/>
              <a:t>Who are not </a:t>
            </a:r>
            <a:r>
              <a:rPr lang="en-US" dirty="0" smtClean="0"/>
              <a:t>entitled</a:t>
            </a:r>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3352800" y="4007588"/>
            <a:ext cx="4571999" cy="2575774"/>
          </a:xfrm>
          <a:prstGeom prst="rect">
            <a:avLst/>
          </a:prstGeom>
        </p:spPr>
      </p:pic>
    </p:spTree>
    <p:extLst>
      <p:ext uri="{BB962C8B-B14F-4D97-AF65-F5344CB8AC3E}">
        <p14:creationId xmlns:p14="http://schemas.microsoft.com/office/powerpoint/2010/main" val="998494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Manufacturers and Educators Must Join Together</a:t>
            </a:r>
            <a:endParaRPr lang="en-US" dirty="0"/>
          </a:p>
        </p:txBody>
      </p:sp>
      <p:sp>
        <p:nvSpPr>
          <p:cNvPr id="3" name="Content Placeholder 2"/>
          <p:cNvSpPr>
            <a:spLocks noGrp="1"/>
          </p:cNvSpPr>
          <p:nvPr>
            <p:ph idx="1"/>
          </p:nvPr>
        </p:nvSpPr>
        <p:spPr/>
        <p:txBody>
          <a:bodyPr>
            <a:normAutofit/>
          </a:bodyPr>
          <a:lstStyle/>
          <a:p>
            <a:r>
              <a:rPr lang="en-US" sz="1800" dirty="0" smtClean="0"/>
              <a:t>We </a:t>
            </a:r>
            <a:r>
              <a:rPr lang="en-US" sz="1800" dirty="0" smtClean="0"/>
              <a:t>need to challenge educators to think differently about how to educate kids so they’re work or college ready when they graduate high school.</a:t>
            </a:r>
          </a:p>
          <a:p>
            <a:pPr lvl="1">
              <a:buClrTx/>
            </a:pPr>
            <a:r>
              <a:rPr lang="en-US" sz="1800" dirty="0" smtClean="0"/>
              <a:t>Approximately 25% of the $1.2 Trillion in college debt is remedial education to get students ready to start college.</a:t>
            </a:r>
          </a:p>
          <a:p>
            <a:r>
              <a:rPr lang="en-US" sz="1800" dirty="0" smtClean="0"/>
              <a:t>The AMT model is outstanding and will serve as an example for other industries.</a:t>
            </a:r>
          </a:p>
          <a:p>
            <a:r>
              <a:rPr lang="en-US" sz="1800" dirty="0" smtClean="0"/>
              <a:t>Ford’s Next Generation Learning is another “mold-breaking” model with great success.</a:t>
            </a:r>
            <a:endParaRPr lang="en-US" sz="1800" dirty="0"/>
          </a:p>
        </p:txBody>
      </p:sp>
      <p:sp>
        <p:nvSpPr>
          <p:cNvPr id="4" name="TextBox 3"/>
          <p:cNvSpPr txBox="1"/>
          <p:nvPr/>
        </p:nvSpPr>
        <p:spPr>
          <a:xfrm>
            <a:off x="1066800" y="4876800"/>
            <a:ext cx="6477000" cy="1384995"/>
          </a:xfrm>
          <a:prstGeom prst="rect">
            <a:avLst/>
          </a:prstGeom>
          <a:noFill/>
        </p:spPr>
        <p:txBody>
          <a:bodyPr wrap="square" rtlCol="0">
            <a:spAutoFit/>
          </a:bodyPr>
          <a:lstStyle/>
          <a:p>
            <a:r>
              <a:rPr lang="en-US" sz="2800" dirty="0" smtClean="0"/>
              <a:t>What are some of the potential obstacles of manufacturers working effectively with educators?</a:t>
            </a:r>
            <a:endParaRPr lang="en-US" sz="2800" dirty="0"/>
          </a:p>
        </p:txBody>
      </p:sp>
    </p:spTree>
    <p:extLst>
      <p:ext uri="{BB962C8B-B14F-4D97-AF65-F5344CB8AC3E}">
        <p14:creationId xmlns:p14="http://schemas.microsoft.com/office/powerpoint/2010/main" val="4002777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It took 30 to 40 years to dig this hole.  It’s going to take awhile to recover.</a:t>
            </a:r>
          </a:p>
          <a:p>
            <a:pPr marL="571500" indent="-457200">
              <a:buFont typeface="+mj-lt"/>
              <a:buAutoNum type="arabicPeriod"/>
            </a:pPr>
            <a:r>
              <a:rPr lang="en-US" dirty="0" smtClean="0"/>
              <a:t>From a manufacturer’s perspective, the education model has to evolve to deliver graduates who can quickly add value to the organization and later become the next generation of manufacturing leaders.</a:t>
            </a:r>
          </a:p>
          <a:p>
            <a:pPr lvl="1">
              <a:buClrTx/>
            </a:pPr>
            <a:r>
              <a:rPr lang="en-US" dirty="0" smtClean="0"/>
              <a:t>The soft skills are essential.</a:t>
            </a:r>
          </a:p>
          <a:p>
            <a:pPr marL="571500" indent="-457200">
              <a:buClrTx/>
              <a:buFont typeface="+mj-lt"/>
              <a:buAutoNum type="arabicPeriod"/>
            </a:pPr>
            <a:r>
              <a:rPr lang="en-US" dirty="0" smtClean="0"/>
              <a:t>Educators and manufacturers need to work together as partners recognizing we have different skill sets.</a:t>
            </a:r>
          </a:p>
          <a:p>
            <a:pPr marL="571500" indent="-457200">
              <a:buClrTx/>
              <a:buFont typeface="+mj-lt"/>
              <a:buAutoNum type="arabicPeriod"/>
            </a:pPr>
            <a:r>
              <a:rPr lang="en-US" dirty="0" smtClean="0"/>
              <a:t>Manufacturing will be an extraordinary opportunity over the next 30 or 40 years.</a:t>
            </a:r>
          </a:p>
          <a:p>
            <a:pPr lvl="1">
              <a:buClrTx/>
            </a:pPr>
            <a:r>
              <a:rPr lang="en-US" dirty="0" smtClean="0"/>
              <a:t>People are </a:t>
            </a:r>
            <a:r>
              <a:rPr lang="en-US" dirty="0" smtClean="0"/>
              <a:t>beginning to get it.</a:t>
            </a:r>
          </a:p>
          <a:p>
            <a:pPr marL="571500" indent="-457200">
              <a:buClrTx/>
              <a:buFont typeface="+mj-lt"/>
              <a:buAutoNum type="arabicPeriod"/>
            </a:pPr>
            <a:endParaRPr lang="en-US" dirty="0"/>
          </a:p>
          <a:p>
            <a:pPr marL="868680" lvl="1" indent="-457200">
              <a:buClrTx/>
              <a:buFont typeface="+mj-lt"/>
              <a:buAutoNum type="arabicPeriod"/>
            </a:pPr>
            <a:endParaRPr lang="en-US" dirty="0" smtClean="0"/>
          </a:p>
        </p:txBody>
      </p:sp>
    </p:spTree>
    <p:extLst>
      <p:ext uri="{BB962C8B-B14F-4D97-AF65-F5344CB8AC3E}">
        <p14:creationId xmlns:p14="http://schemas.microsoft.com/office/powerpoint/2010/main" val="95628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Huge Shortage of Skilled Trades</a:t>
            </a:r>
            <a:endParaRPr lang="en-US" dirty="0"/>
          </a:p>
        </p:txBody>
      </p:sp>
      <p:sp>
        <p:nvSpPr>
          <p:cNvPr id="3" name="Content Placeholder 2"/>
          <p:cNvSpPr>
            <a:spLocks noGrp="1"/>
          </p:cNvSpPr>
          <p:nvPr>
            <p:ph idx="1"/>
          </p:nvPr>
        </p:nvSpPr>
        <p:spPr>
          <a:xfrm>
            <a:off x="457200" y="4572000"/>
            <a:ext cx="7620000" cy="1828800"/>
          </a:xfrm>
        </p:spPr>
        <p:txBody>
          <a:bodyPr/>
          <a:lstStyle/>
          <a:p>
            <a:r>
              <a:rPr lang="en-US" sz="2800" smtClean="0"/>
              <a:t>How did </a:t>
            </a:r>
            <a:r>
              <a:rPr lang="en-US" sz="2800" dirty="0" smtClean="0"/>
              <a:t>we get here and how do we </a:t>
            </a:r>
            <a:r>
              <a:rPr lang="en-US" sz="2800" smtClean="0"/>
              <a:t>recover</a:t>
            </a:r>
            <a:r>
              <a:rPr lang="en-US" sz="2800" smtClean="0"/>
              <a:t>?</a:t>
            </a:r>
            <a:endParaRPr lang="en-US" sz="2800" dirty="0" smtClean="0"/>
          </a:p>
        </p:txBody>
      </p:sp>
      <p:sp>
        <p:nvSpPr>
          <p:cNvPr id="4" name="TextBox 3"/>
          <p:cNvSpPr txBox="1"/>
          <p:nvPr/>
        </p:nvSpPr>
        <p:spPr>
          <a:xfrm>
            <a:off x="417594" y="1998341"/>
            <a:ext cx="7315200" cy="1200329"/>
          </a:xfrm>
          <a:prstGeom prst="rect">
            <a:avLst/>
          </a:prstGeom>
          <a:noFill/>
        </p:spPr>
        <p:txBody>
          <a:bodyPr wrap="square" rtlCol="0">
            <a:spAutoFit/>
          </a:bodyPr>
          <a:lstStyle/>
          <a:p>
            <a:pPr algn="ctr"/>
            <a:r>
              <a:rPr lang="en-US" sz="3600" b="1" dirty="0" smtClean="0">
                <a:solidFill>
                  <a:srgbClr val="FF0000"/>
                </a:solidFill>
              </a:rPr>
              <a:t>Why do we have such a shortage of manufacturing talent?</a:t>
            </a:r>
            <a:endParaRPr lang="en-US" sz="3600" b="1" dirty="0">
              <a:solidFill>
                <a:srgbClr val="FF0000"/>
              </a:solidFill>
            </a:endParaRPr>
          </a:p>
        </p:txBody>
      </p:sp>
      <p:pic>
        <p:nvPicPr>
          <p:cNvPr id="3078" name="Picture 6" descr="http://www.asianreplicas.com/Asian_Replicas_Product_Pictures/_data/i/upload/2014/06/19/20140619234718-89b56f92-m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438" t="2731" r="36109" b="66154"/>
          <a:stretch/>
        </p:blipFill>
        <p:spPr bwMode="auto">
          <a:xfrm>
            <a:off x="6957263" y="0"/>
            <a:ext cx="2221906" cy="17604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asianreplicas.com/Asian_Replicas_Product_Pictures/_data/i/upload/2014/06/19/20140619234718-89b56f92-me.jpg"/>
          <p:cNvPicPr>
            <a:picLocks noChangeAspect="1" noChangeArrowheads="1"/>
          </p:cNvPicPr>
          <p:nvPr/>
        </p:nvPicPr>
        <p:blipFill rotWithShape="1">
          <a:blip r:embed="rId2">
            <a:extLst>
              <a:ext uri="{28A0092B-C50C-407E-A947-70E740481C1C}">
                <a14:useLocalDpi xmlns:a14="http://schemas.microsoft.com/office/drawing/2010/main" val="0"/>
              </a:ext>
            </a:extLst>
          </a:blip>
          <a:srcRect l="44244" t="32713" r="36057" b="2690"/>
          <a:stretch/>
        </p:blipFill>
        <p:spPr bwMode="auto">
          <a:xfrm>
            <a:off x="7693187" y="1710392"/>
            <a:ext cx="1485982" cy="3654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73368" t="26325" r="22640" b="69986"/>
          <a:stretch/>
        </p:blipFill>
        <p:spPr bwMode="auto">
          <a:xfrm>
            <a:off x="7162800" y="1105708"/>
            <a:ext cx="777120" cy="26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412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Manufacturing History</a:t>
            </a:r>
            <a:br>
              <a:rPr lang="en-US" dirty="0" smtClean="0"/>
            </a:br>
            <a:r>
              <a:rPr lang="en-US" sz="2400" dirty="0" smtClean="0"/>
              <a:t>Starting with World War II </a:t>
            </a:r>
            <a:endParaRPr lang="en-US" dirty="0"/>
          </a:p>
        </p:txBody>
      </p:sp>
      <p:sp>
        <p:nvSpPr>
          <p:cNvPr id="3" name="Content Placeholder 2"/>
          <p:cNvSpPr>
            <a:spLocks noGrp="1"/>
          </p:cNvSpPr>
          <p:nvPr>
            <p:ph idx="1"/>
          </p:nvPr>
        </p:nvSpPr>
        <p:spPr>
          <a:xfrm>
            <a:off x="457200" y="1524000"/>
            <a:ext cx="7620000" cy="4876800"/>
          </a:xfrm>
        </p:spPr>
        <p:txBody>
          <a:bodyPr>
            <a:normAutofit/>
          </a:bodyPr>
          <a:lstStyle/>
          <a:p>
            <a:r>
              <a:rPr lang="en-US" sz="1900" dirty="0" smtClean="0"/>
              <a:t>American Mobilization of the entire workforce</a:t>
            </a:r>
          </a:p>
          <a:p>
            <a:pPr lvl="1">
              <a:buClrTx/>
            </a:pPr>
            <a:r>
              <a:rPr lang="en-US" sz="1900" dirty="0" smtClean="0"/>
              <a:t>Rosie the Riveter</a:t>
            </a:r>
          </a:p>
          <a:p>
            <a:r>
              <a:rPr lang="en-US" sz="1900" dirty="0" smtClean="0"/>
              <a:t>Higgins Industries grew from a small business to providing 8,865 of the Navy’s 14,072 vessels in 1943.</a:t>
            </a:r>
          </a:p>
          <a:p>
            <a:r>
              <a:rPr lang="en-US" sz="1900" dirty="0" smtClean="0"/>
              <a:t>The average Ford car had 15,000 parts and the B-24 Liberator long-range bomber had 1,550,000 parts. One B-24 off the line at Ford Motor Company ‘s Willow Run plant every 63 minutes.</a:t>
            </a:r>
          </a:p>
          <a:p>
            <a:r>
              <a:rPr lang="en-US" sz="1900" dirty="0" smtClean="0"/>
              <a:t>The Manhattan Project began with a $6,000 budget and by the end of the war employed 130,000 workers and had spent $2.2 billion.</a:t>
            </a:r>
          </a:p>
          <a:p>
            <a:r>
              <a:rPr lang="en-US" sz="1900" dirty="0" smtClean="0"/>
              <a:t>The “Greatest Generation” Delivered</a:t>
            </a:r>
            <a:endParaRPr lang="en-US" sz="1900" dirty="0"/>
          </a:p>
        </p:txBody>
      </p:sp>
      <p:pic>
        <p:nvPicPr>
          <p:cNvPr id="4098" name="Picture 2" descr="http://ts1.mm.bing.net/th?&amp;id=JN.dY4R/UTACT60WhnnPdI9bg&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t="12305"/>
          <a:stretch/>
        </p:blipFill>
        <p:spPr bwMode="auto">
          <a:xfrm>
            <a:off x="1143001" y="4709774"/>
            <a:ext cx="1905000" cy="21695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lanetdiecast.com/hwdphotos/originals/7561/789/AA33314_B-17F_LEFT_UC_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076" y="319043"/>
            <a:ext cx="2201635" cy="1726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2" name="Picture 6" descr="http://ts1.mm.bing.net/th?id=JN.YFJpsiZWTp9hsN%2fv4tbMnw&amp;pid=15.1"/>
          <p:cNvPicPr>
            <a:picLocks noChangeAspect="1" noChangeArrowheads="1"/>
          </p:cNvPicPr>
          <p:nvPr/>
        </p:nvPicPr>
        <p:blipFill rotWithShape="1">
          <a:blip r:embed="rId4">
            <a:extLst>
              <a:ext uri="{28A0092B-C50C-407E-A947-70E740481C1C}">
                <a14:useLocalDpi xmlns:a14="http://schemas.microsoft.com/office/drawing/2010/main" val="0"/>
              </a:ext>
            </a:extLst>
          </a:blip>
          <a:srcRect t="16220"/>
          <a:stretch/>
        </p:blipFill>
        <p:spPr bwMode="auto">
          <a:xfrm>
            <a:off x="4038598" y="4800600"/>
            <a:ext cx="2133600" cy="1355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descr="http://the.shadock.free.fr/Crusa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0000">
            <a:off x="5729359" y="5058615"/>
            <a:ext cx="2438400" cy="14719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0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Who Were the Best Manufacturers in 1947?</a:t>
            </a:r>
            <a:endParaRPr lang="en-US" dirty="0"/>
          </a:p>
        </p:txBody>
      </p:sp>
      <p:sp>
        <p:nvSpPr>
          <p:cNvPr id="3" name="Content Placeholder 2"/>
          <p:cNvSpPr>
            <a:spLocks noGrp="1"/>
          </p:cNvSpPr>
          <p:nvPr>
            <p:ph idx="1"/>
          </p:nvPr>
        </p:nvSpPr>
        <p:spPr/>
        <p:txBody>
          <a:bodyPr>
            <a:normAutofit/>
          </a:bodyPr>
          <a:lstStyle/>
          <a:p>
            <a:r>
              <a:rPr lang="en-US" dirty="0" smtClean="0"/>
              <a:t>Wrong question.</a:t>
            </a:r>
          </a:p>
          <a:p>
            <a:r>
              <a:rPr lang="en-US" dirty="0" smtClean="0"/>
              <a:t>Who were the </a:t>
            </a:r>
            <a:r>
              <a:rPr lang="en-US" dirty="0" smtClean="0">
                <a:solidFill>
                  <a:srgbClr val="FF0000"/>
                </a:solidFill>
              </a:rPr>
              <a:t>only significant manufacturers</a:t>
            </a:r>
            <a:r>
              <a:rPr lang="en-US" dirty="0" smtClean="0"/>
              <a:t> in 1947?</a:t>
            </a:r>
          </a:p>
          <a:p>
            <a:pPr lvl="1">
              <a:buClrTx/>
            </a:pPr>
            <a:r>
              <a:rPr lang="en-US" dirty="0" smtClean="0"/>
              <a:t>Every other country’s manufacturing facilities had been destroyed.</a:t>
            </a:r>
          </a:p>
          <a:p>
            <a:r>
              <a:rPr lang="en-US" dirty="0" smtClean="0"/>
              <a:t>Americans manufactured products and shipped them all over the world.  For twenty years, we had no competition.</a:t>
            </a:r>
          </a:p>
          <a:p>
            <a:r>
              <a:rPr lang="en-US" dirty="0" smtClean="0"/>
              <a:t>We thought we were fabulous manufacturers.</a:t>
            </a:r>
            <a:endParaRPr lang="en-US" dirty="0"/>
          </a:p>
        </p:txBody>
      </p:sp>
      <p:pic>
        <p:nvPicPr>
          <p:cNvPr id="5122" name="Picture 2" descr="http://ts1.mm.bing.net/th?&amp;id=JN.yPJKBsbUy6K7CIrMA2r0IA&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281" y="4572000"/>
            <a:ext cx="3890319" cy="191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Manufacturing Reality</a:t>
            </a:r>
            <a:endParaRPr lang="en-US" dirty="0"/>
          </a:p>
        </p:txBody>
      </p:sp>
      <p:sp>
        <p:nvSpPr>
          <p:cNvPr id="3" name="Content Placeholder 2"/>
          <p:cNvSpPr>
            <a:spLocks noGrp="1"/>
          </p:cNvSpPr>
          <p:nvPr>
            <p:ph idx="1"/>
          </p:nvPr>
        </p:nvSpPr>
        <p:spPr/>
        <p:txBody>
          <a:bodyPr/>
          <a:lstStyle/>
          <a:p>
            <a:r>
              <a:rPr lang="en-US" dirty="0" smtClean="0"/>
              <a:t>Our arrogance closed our eyes to the emergence of manufacturing excellence coming from Japan and Germany.</a:t>
            </a:r>
          </a:p>
          <a:p>
            <a:r>
              <a:rPr lang="en-US" dirty="0" smtClean="0"/>
              <a:t>U. S. Management and Labor fought constantly.</a:t>
            </a:r>
          </a:p>
          <a:p>
            <a:r>
              <a:rPr lang="en-US" dirty="0" smtClean="0"/>
              <a:t>We laughed at the idea in </a:t>
            </a:r>
            <a:r>
              <a:rPr lang="en-US" dirty="0" smtClean="0"/>
              <a:t>the 60’s and 70’s about the new cars from Japan and </a:t>
            </a:r>
            <a:r>
              <a:rPr lang="en-US" dirty="0" smtClean="0"/>
              <a:t>Germany</a:t>
            </a:r>
            <a:endParaRPr lang="en-US" dirty="0"/>
          </a:p>
        </p:txBody>
      </p:sp>
      <p:pic>
        <p:nvPicPr>
          <p:cNvPr id="6150" name="Picture 6" descr="http://ts1.mm.bing.net/th?&amp;id=JN.pEzNxtJJF3C73oCXVUdjfA&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t="26051" b="28294"/>
          <a:stretch/>
        </p:blipFill>
        <p:spPr bwMode="auto">
          <a:xfrm>
            <a:off x="1453307" y="5880103"/>
            <a:ext cx="1932062" cy="59393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s1.mm.bing.net/th?&amp;id=JN.And15BSx%2beihwHwcwF%2bo8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758676"/>
            <a:ext cx="1696192" cy="8367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2.mm.bing.net/th?id=JN.HllVY0SSDomHNuY4FMpn0g&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80935"/>
            <a:ext cx="3309435" cy="2482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a.getthefive.com/uploads/vw-beetle-norway-19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33800"/>
            <a:ext cx="3048000" cy="196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2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Japanese Share of U.S. Auto Market</a:t>
            </a:r>
            <a:endParaRPr lang="en-US" dirty="0"/>
          </a:p>
        </p:txBody>
      </p:sp>
      <p:pic>
        <p:nvPicPr>
          <p:cNvPr id="1026" name="Picture 2" descr="C:\Users\THudson\Pictures\AMT Speach\japanvusacars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6307" y="1600200"/>
            <a:ext cx="7001786"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1" y="2716083"/>
            <a:ext cx="1559958" cy="2834640"/>
          </a:xfrm>
          <a:prstGeom prst="rect">
            <a:avLst/>
          </a:prstGeom>
          <a:solidFill>
            <a:schemeClr val="bg1"/>
          </a:solidFill>
        </p:spPr>
        <p:txBody>
          <a:bodyPr wrap="square" rtlCol="0">
            <a:spAutoFit/>
          </a:bodyPr>
          <a:lstStyle/>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p:txBody>
      </p:sp>
      <p:sp>
        <p:nvSpPr>
          <p:cNvPr id="4" name="TextBox 3"/>
          <p:cNvSpPr txBox="1"/>
          <p:nvPr/>
        </p:nvSpPr>
        <p:spPr>
          <a:xfrm>
            <a:off x="3352800" y="3309963"/>
            <a:ext cx="2002536" cy="1569660"/>
          </a:xfrm>
          <a:prstGeom prst="rect">
            <a:avLst/>
          </a:prstGeom>
          <a:solidFill>
            <a:schemeClr val="bg1"/>
          </a:solidFill>
        </p:spPr>
        <p:txBody>
          <a:bodyPr wrap="square" rtlCol="0">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p:txBody>
      </p:sp>
      <p:sp>
        <p:nvSpPr>
          <p:cNvPr id="7" name="TextBox 6"/>
          <p:cNvSpPr txBox="1"/>
          <p:nvPr/>
        </p:nvSpPr>
        <p:spPr>
          <a:xfrm>
            <a:off x="5388529" y="3470343"/>
            <a:ext cx="566928" cy="1384995"/>
          </a:xfrm>
          <a:prstGeom prst="rect">
            <a:avLst/>
          </a:prstGeom>
          <a:solidFill>
            <a:schemeClr val="bg1"/>
          </a:solidFill>
        </p:spPr>
        <p:txBody>
          <a:bodyPr wrap="square" rtlCol="0">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p:txBody>
      </p:sp>
      <p:sp>
        <p:nvSpPr>
          <p:cNvPr id="8" name="Rectangle 7"/>
          <p:cNvSpPr/>
          <p:nvPr/>
        </p:nvSpPr>
        <p:spPr>
          <a:xfrm>
            <a:off x="3352800" y="3470342"/>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8529" y="3470343"/>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4748452"/>
            <a:ext cx="762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88529" y="4739795"/>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4452" y="3558629"/>
            <a:ext cx="548640" cy="1249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84932" y="3470343"/>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06363" y="3471963"/>
            <a:ext cx="109537"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0" y="5550723"/>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589520" y="3767241"/>
            <a:ext cx="438912" cy="86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7492" y="5298474"/>
            <a:ext cx="1914704" cy="307777"/>
          </a:xfrm>
          <a:prstGeom prst="rect">
            <a:avLst/>
          </a:prstGeom>
          <a:solidFill>
            <a:schemeClr val="bg1"/>
          </a:solidFill>
        </p:spPr>
        <p:txBody>
          <a:bodyPr wrap="square" rtlCol="0">
            <a:spAutoFit/>
          </a:bodyPr>
          <a:lstStyle/>
          <a:p>
            <a:r>
              <a:rPr lang="en-US" sz="1400" b="1" dirty="0" smtClean="0"/>
              <a:t>Japanese Auto Makers</a:t>
            </a:r>
            <a:endParaRPr lang="en-US" sz="1400" b="1" dirty="0"/>
          </a:p>
        </p:txBody>
      </p:sp>
      <p:sp>
        <p:nvSpPr>
          <p:cNvPr id="19" name="TextBox 18"/>
          <p:cNvSpPr txBox="1"/>
          <p:nvPr/>
        </p:nvSpPr>
        <p:spPr>
          <a:xfrm>
            <a:off x="4037676" y="2562194"/>
            <a:ext cx="1914704" cy="307777"/>
          </a:xfrm>
          <a:prstGeom prst="rect">
            <a:avLst/>
          </a:prstGeom>
          <a:solidFill>
            <a:schemeClr val="bg1"/>
          </a:solidFill>
        </p:spPr>
        <p:txBody>
          <a:bodyPr wrap="square" rtlCol="0">
            <a:spAutoFit/>
          </a:bodyPr>
          <a:lstStyle/>
          <a:p>
            <a:r>
              <a:rPr lang="en-US" sz="1400" b="1" dirty="0" smtClean="0"/>
              <a:t>American Auto Makers</a:t>
            </a:r>
            <a:endParaRPr lang="en-US" sz="1400" b="1" dirty="0"/>
          </a:p>
        </p:txBody>
      </p:sp>
    </p:spTree>
    <p:extLst>
      <p:ext uri="{BB962C8B-B14F-4D97-AF65-F5344CB8AC3E}">
        <p14:creationId xmlns:p14="http://schemas.microsoft.com/office/powerpoint/2010/main" val="2553944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Decisions</a:t>
            </a:r>
            <a:r>
              <a:rPr lang="en-US" sz="3200" dirty="0" smtClean="0"/>
              <a:t>, Decisions….</a:t>
            </a:r>
            <a:endParaRPr lang="en-US" sz="3200" dirty="0"/>
          </a:p>
        </p:txBody>
      </p:sp>
      <p:sp>
        <p:nvSpPr>
          <p:cNvPr id="3" name="Content Placeholder 2"/>
          <p:cNvSpPr>
            <a:spLocks noGrp="1"/>
          </p:cNvSpPr>
          <p:nvPr>
            <p:ph idx="1"/>
          </p:nvPr>
        </p:nvSpPr>
        <p:spPr>
          <a:xfrm>
            <a:off x="457200" y="1600201"/>
            <a:ext cx="8001000" cy="3810000"/>
          </a:xfrm>
        </p:spPr>
        <p:txBody>
          <a:bodyPr>
            <a:normAutofit/>
          </a:bodyPr>
          <a:lstStyle/>
          <a:p>
            <a:pPr marL="571500" indent="-457200">
              <a:buFont typeface="+mj-lt"/>
              <a:buAutoNum type="arabicPeriod"/>
            </a:pPr>
            <a:r>
              <a:rPr lang="en-US" dirty="0" smtClean="0"/>
              <a:t>If you’re a talented student thinking about your future, is manufacturing top of mind?</a:t>
            </a:r>
          </a:p>
          <a:p>
            <a:pPr marL="571500" indent="-457200">
              <a:buFont typeface="+mj-lt"/>
              <a:buAutoNum type="arabicPeriod"/>
            </a:pPr>
            <a:r>
              <a:rPr lang="en-US" dirty="0" smtClean="0"/>
              <a:t>If you’re the parent of a talented student, are you advising them to go into manufacturing?</a:t>
            </a:r>
          </a:p>
          <a:p>
            <a:pPr marL="571500" indent="-457200">
              <a:buFont typeface="+mj-lt"/>
              <a:buAutoNum type="arabicPeriod"/>
            </a:pPr>
            <a:r>
              <a:rPr lang="en-US" dirty="0" smtClean="0"/>
              <a:t>If you’re the high school guidance counselor, are you advising any of your talented kids to go into manufacturing?</a:t>
            </a:r>
          </a:p>
          <a:p>
            <a:pPr marL="114300" indent="0">
              <a:buNone/>
            </a:pPr>
            <a:r>
              <a:rPr lang="en-US" dirty="0" smtClean="0"/>
              <a:t>Combine this with the American mantra of “If you want to be successful, you have to go to a four year college.”</a:t>
            </a:r>
          </a:p>
          <a:p>
            <a:endParaRPr lang="en-US" dirty="0"/>
          </a:p>
        </p:txBody>
      </p:sp>
      <p:sp>
        <p:nvSpPr>
          <p:cNvPr id="4" name="TextBox 3"/>
          <p:cNvSpPr txBox="1"/>
          <p:nvPr/>
        </p:nvSpPr>
        <p:spPr>
          <a:xfrm>
            <a:off x="1981200" y="4873951"/>
            <a:ext cx="6400800" cy="1477328"/>
          </a:xfrm>
          <a:prstGeom prst="rect">
            <a:avLst/>
          </a:prstGeom>
          <a:noFill/>
        </p:spPr>
        <p:txBody>
          <a:bodyPr wrap="square" rtlCol="0">
            <a:spAutoFit/>
          </a:bodyPr>
          <a:lstStyle/>
          <a:p>
            <a:pPr algn="ctr"/>
            <a:r>
              <a:rPr lang="en-US" sz="3600" dirty="0">
                <a:latin typeface="+mj-lt"/>
              </a:rPr>
              <a:t>The answer to all three questions is </a:t>
            </a:r>
            <a:r>
              <a:rPr lang="en-US" sz="3600" dirty="0" smtClean="0">
                <a:latin typeface="+mj-lt"/>
              </a:rPr>
              <a:t>a resounding NO!</a:t>
            </a:r>
            <a:endParaRPr lang="en-US" sz="3600" dirty="0">
              <a:latin typeface="+mj-lt"/>
            </a:endParaRPr>
          </a:p>
          <a:p>
            <a:endParaRPr lang="en-US" dirty="0"/>
          </a:p>
        </p:txBody>
      </p:sp>
      <p:pic>
        <p:nvPicPr>
          <p:cNvPr id="14338" name="Picture 2" descr="http://www.vanderbilt.edu/magazines/peabody-reflector/wp-content/uploads/Capital-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86656"/>
            <a:ext cx="1866544" cy="18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9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dirty="0" smtClean="0"/>
              <a:t>America </a:t>
            </a:r>
            <a:r>
              <a:rPr lang="en-US" dirty="0" smtClean="0"/>
              <a:t>can’t have a manufacturing revival without people to make it happen – all the people.</a:t>
            </a:r>
          </a:p>
          <a:p>
            <a:r>
              <a:rPr lang="en-US" dirty="0" smtClean="0"/>
              <a:t>Everyone in a manufacturing facility has to contribute.</a:t>
            </a:r>
          </a:p>
          <a:p>
            <a:endParaRPr lang="en-US" dirty="0"/>
          </a:p>
        </p:txBody>
      </p:sp>
      <p:pic>
        <p:nvPicPr>
          <p:cNvPr id="21510" name="Picture 6" descr="http://thumbs.dreamstime.com/z/white-smiling-cartoon-robot-holding-sign-23805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7" t="3993" r="12804" b="4562"/>
          <a:stretch/>
        </p:blipFill>
        <p:spPr bwMode="auto">
          <a:xfrm>
            <a:off x="5562600" y="3581400"/>
            <a:ext cx="2286000" cy="3150681"/>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ts1.mm.bing.net/th?&amp;id=JN.ghm5USrxDFu4JCg8WSYye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0000">
            <a:off x="6504502" y="3685746"/>
            <a:ext cx="1395407" cy="837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8179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Skills Essential</a:t>
            </a:r>
            <a:endParaRPr lang="en-US" dirty="0"/>
          </a:p>
        </p:txBody>
      </p:sp>
      <p:sp>
        <p:nvSpPr>
          <p:cNvPr id="3" name="Content Placeholder 2"/>
          <p:cNvSpPr>
            <a:spLocks noGrp="1"/>
          </p:cNvSpPr>
          <p:nvPr>
            <p:ph idx="1"/>
          </p:nvPr>
        </p:nvSpPr>
        <p:spPr/>
        <p:txBody>
          <a:bodyPr>
            <a:normAutofit/>
          </a:bodyPr>
          <a:lstStyle/>
          <a:p>
            <a:r>
              <a:rPr lang="en-US" dirty="0" smtClean="0"/>
              <a:t>Teamwork</a:t>
            </a:r>
          </a:p>
          <a:p>
            <a:r>
              <a:rPr lang="en-US" dirty="0" smtClean="0"/>
              <a:t>Problem solving</a:t>
            </a:r>
          </a:p>
          <a:p>
            <a:r>
              <a:rPr lang="en-US" dirty="0" smtClean="0"/>
              <a:t>Attitude</a:t>
            </a:r>
          </a:p>
          <a:p>
            <a:endParaRPr lang="en-US" dirty="0"/>
          </a:p>
          <a:p>
            <a:r>
              <a:rPr lang="en-US" dirty="0" smtClean="0"/>
              <a:t>The sum of the individual team members capabilities = the strength of the team.</a:t>
            </a:r>
            <a:endParaRPr lang="en-US" dirty="0"/>
          </a:p>
          <a:p>
            <a:r>
              <a:rPr lang="en-US" dirty="0" smtClean="0"/>
              <a:t>What’s the strength of our human capital to join today’s team?</a:t>
            </a:r>
            <a:endParaRPr lang="en-US" dirty="0"/>
          </a:p>
        </p:txBody>
      </p:sp>
      <p:pic>
        <p:nvPicPr>
          <p:cNvPr id="11266" name="Picture 2" descr="http://3.bp.blogspot.com/-YlABjk-8G8I/UTBxkUXrUII/AAAAAAAABho/RtIaGBNSih8/s1600/TEAM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20000">
            <a:off x="5220644" y="667024"/>
            <a:ext cx="2814310" cy="225144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www.lolpix.com/_pics/Funny_Pictures_162/Funny_Pictures_162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601056" y="4598452"/>
            <a:ext cx="2427882" cy="194230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funny-pics.co/wp-content/uploads/Teamwo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40000">
            <a:off x="2948221" y="5112537"/>
            <a:ext cx="1571298" cy="152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35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9527</TotalTime>
  <Words>940</Words>
  <Application>Microsoft Macintosh PowerPoint</Application>
  <PresentationFormat>On-screen Show (4:3)</PresentationFormat>
  <Paragraphs>130</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Batang</vt:lpstr>
      <vt:lpstr>Bauhaus 93</vt:lpstr>
      <vt:lpstr>Bernard MT Condensed</vt:lpstr>
      <vt:lpstr>Bodoni MT</vt:lpstr>
      <vt:lpstr>Calibri</vt:lpstr>
      <vt:lpstr>Cambria</vt:lpstr>
      <vt:lpstr>Harlow Solid Italic</vt:lpstr>
      <vt:lpstr>ＭＳ 明朝</vt:lpstr>
      <vt:lpstr>Times New Roman</vt:lpstr>
      <vt:lpstr>Arial</vt:lpstr>
      <vt:lpstr>Adjacency</vt:lpstr>
      <vt:lpstr>The Renaissance of American Manufacturing</vt:lpstr>
      <vt:lpstr>Huge Shortage of Skilled Trades</vt:lpstr>
      <vt:lpstr>Manufacturing History Starting with World War II </vt:lpstr>
      <vt:lpstr>Who Were the Best Manufacturers in 1947?</vt:lpstr>
      <vt:lpstr>American Manufacturing Reality</vt:lpstr>
      <vt:lpstr>Japanese Share of U.S. Auto Market</vt:lpstr>
      <vt:lpstr>Decisions, Decisions….</vt:lpstr>
      <vt:lpstr>So What?</vt:lpstr>
      <vt:lpstr>Soft Skills Essential</vt:lpstr>
      <vt:lpstr>The PISA scores show the US is outscored by key economic competitors</vt:lpstr>
      <vt:lpstr>ETS Study Con’t</vt:lpstr>
      <vt:lpstr>Manufacturer’s Challenge #1</vt:lpstr>
      <vt:lpstr>Manufacturer’s Challenge #2</vt:lpstr>
      <vt:lpstr>Manufacturers and Educators Must Join Together</vt:lpstr>
      <vt:lpstr>Summary</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Hudson</dc:creator>
  <cp:lastModifiedBy>O'Grady-Cunniff, Dianne (CCPS)</cp:lastModifiedBy>
  <cp:revision>91</cp:revision>
  <cp:lastPrinted>2015-05-16T19:01:39Z</cp:lastPrinted>
  <dcterms:created xsi:type="dcterms:W3CDTF">2015-03-28T18:28:25Z</dcterms:created>
  <dcterms:modified xsi:type="dcterms:W3CDTF">2017-01-02T14:41:26Z</dcterms:modified>
</cp:coreProperties>
</file>