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21"/>
  </p:notesMasterIdLst>
  <p:sldIdLst>
    <p:sldId id="286" r:id="rId2"/>
    <p:sldId id="310" r:id="rId3"/>
    <p:sldId id="309" r:id="rId4"/>
    <p:sldId id="294" r:id="rId5"/>
    <p:sldId id="295" r:id="rId6"/>
    <p:sldId id="296" r:id="rId7"/>
    <p:sldId id="277" r:id="rId8"/>
    <p:sldId id="279" r:id="rId9"/>
    <p:sldId id="280" r:id="rId10"/>
    <p:sldId id="261" r:id="rId11"/>
    <p:sldId id="262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6600"/>
    <a:srgbClr val="DDDDDD"/>
    <a:srgbClr val="FFCC66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67776" autoAdjust="0"/>
  </p:normalViewPr>
  <p:slideViewPr>
    <p:cSldViewPr>
      <p:cViewPr>
        <p:scale>
          <a:sx n="50" d="100"/>
          <a:sy n="50" d="100"/>
        </p:scale>
        <p:origin x="3944" y="9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US" altLang="x-none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endParaRPr lang="en-US" altLang="x-none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en-US" altLang="x-none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26C45996-EFF9-DE44-8FDC-4502E5EE6C15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D2109C-E8FD-B346-91A5-9358F8B75379}" type="slidenum">
              <a:rPr lang="en-US" altLang="x-none"/>
              <a:pPr/>
              <a:t>1</a:t>
            </a:fld>
            <a:endParaRPr lang="en-US" altLang="x-none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6A0C21-7510-6449-BF55-CC1B8AA0E6A8}" type="slidenum">
              <a:rPr lang="en-US" altLang="x-none"/>
              <a:pPr/>
              <a:t>10</a:t>
            </a:fld>
            <a:endParaRPr lang="en-US" altLang="x-none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AEDDCA-487F-A047-899B-02BEEAEF1321}" type="slidenum">
              <a:rPr lang="en-US" altLang="x-none"/>
              <a:pPr/>
              <a:t>11</a:t>
            </a:fld>
            <a:endParaRPr lang="en-US" altLang="x-none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7A114E-74AF-8F47-803F-93605FE361A6}" type="slidenum">
              <a:rPr lang="en-US" altLang="x-none"/>
              <a:pPr/>
              <a:t>12</a:t>
            </a:fld>
            <a:endParaRPr lang="en-US" altLang="x-none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94DC89-50CD-214B-A37C-C8620ED549D4}" type="slidenum">
              <a:rPr lang="en-US" altLang="x-none"/>
              <a:pPr/>
              <a:t>13</a:t>
            </a:fld>
            <a:endParaRPr lang="en-US" altLang="x-none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9E464C-9741-3445-8166-06CAAF8D7905}" type="slidenum">
              <a:rPr lang="en-US" altLang="x-none"/>
              <a:pPr/>
              <a:t>14</a:t>
            </a:fld>
            <a:endParaRPr lang="en-US" altLang="x-none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EB8982-66A5-3449-8E2A-238043342B44}" type="slidenum">
              <a:rPr lang="en-US" altLang="x-none"/>
              <a:pPr/>
              <a:t>15</a:t>
            </a:fld>
            <a:endParaRPr lang="en-US" altLang="x-none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95BE2F-8202-7E4E-A5CE-8F8743C64865}" type="slidenum">
              <a:rPr lang="en-US" altLang="x-none"/>
              <a:pPr/>
              <a:t>16</a:t>
            </a:fld>
            <a:endParaRPr lang="en-US" altLang="x-none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C56D5B-B2F1-7941-8052-973E02719607}" type="slidenum">
              <a:rPr lang="en-US" altLang="x-none"/>
              <a:pPr/>
              <a:t>17</a:t>
            </a:fld>
            <a:endParaRPr lang="en-US" altLang="x-none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9F8CDB-0944-4842-A064-15C02A3203B9}" type="slidenum">
              <a:rPr lang="en-US" altLang="x-none"/>
              <a:pPr/>
              <a:t>18</a:t>
            </a:fld>
            <a:endParaRPr lang="en-US" altLang="x-none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6B875A-F8A9-814E-B9F3-26FA6861AC9D}" type="slidenum">
              <a:rPr lang="en-US" altLang="x-none"/>
              <a:pPr/>
              <a:t>19</a:t>
            </a:fld>
            <a:endParaRPr lang="en-US" altLang="x-none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763D51-8504-AD4A-AAF7-E3E2B4A93069}" type="slidenum">
              <a:rPr lang="en-US" altLang="x-none"/>
              <a:pPr/>
              <a:t>2</a:t>
            </a:fld>
            <a:endParaRPr lang="en-US" altLang="x-none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738D26-2B80-2845-8007-0A5567C8B77B}" type="slidenum">
              <a:rPr lang="en-US" altLang="x-none"/>
              <a:pPr/>
              <a:t>3</a:t>
            </a:fld>
            <a:endParaRPr lang="en-US" altLang="x-none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6E1A5B-639C-8B40-979E-722505F2B2D7}" type="slidenum">
              <a:rPr lang="en-US" altLang="x-none"/>
              <a:pPr/>
              <a:t>4</a:t>
            </a:fld>
            <a:endParaRPr lang="en-US" altLang="x-none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25B9BA-2D0E-6746-B73B-C7B4BF1C58D8}" type="slidenum">
              <a:rPr lang="en-US" altLang="x-none"/>
              <a:pPr/>
              <a:t>5</a:t>
            </a:fld>
            <a:endParaRPr lang="en-US" altLang="x-none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CFA79D-3522-F34B-A641-169EAD9F11C7}" type="slidenum">
              <a:rPr lang="en-US" altLang="x-none"/>
              <a:pPr/>
              <a:t>6</a:t>
            </a:fld>
            <a:endParaRPr lang="en-US" altLang="x-none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8B9E3D-D561-F641-BE13-F440BB2D41BB}" type="slidenum">
              <a:rPr lang="en-US" altLang="x-none"/>
              <a:pPr/>
              <a:t>7</a:t>
            </a:fld>
            <a:endParaRPr lang="en-US" altLang="x-none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0DFC39-34AF-F248-A7D5-14E4E50B6431}" type="slidenum">
              <a:rPr lang="en-US" altLang="x-none"/>
              <a:pPr/>
              <a:t>8</a:t>
            </a:fld>
            <a:endParaRPr lang="en-US" altLang="x-none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194B62-4492-D44B-ABC0-A77F0FBA37AA}" type="slidenum">
              <a:rPr lang="en-US" altLang="x-none"/>
              <a:pPr/>
              <a:t>9</a:t>
            </a:fld>
            <a:endParaRPr lang="en-US" altLang="x-none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CFC05-6B3B-2D4B-8F7E-B4003380F542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501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6ED65-30FB-5549-B8B9-B5B80C1725CD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28276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B4B9B-597E-664B-9981-CB98726AE56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3244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A0C6F-4D5D-2F4B-B2F7-9ECB7C7FB972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90072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91391F-801B-8540-AA1B-0A6036A6B16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8230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7DE1B-DF16-FA4D-9E15-E9E0D0C27EC9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69784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22BDE-AD55-8B48-BBB6-0F5E322E080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22997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2DC70-8C4D-3E47-B58B-B68C8E991FC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2952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245F9-ED95-5D4B-A610-548F8D8CF9A8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2810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1C355-00D4-4847-9D1C-25B35597D1E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3518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E2611-741C-E048-A8A5-BA07FED5AE43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94542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x-none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x-none"/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5EF6296-840E-774A-8B2E-BD59503072D8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4" Type="http://schemas.openxmlformats.org/officeDocument/2006/relationships/image" Target="../media/image21.wmf"/><Relationship Id="rId5" Type="http://schemas.openxmlformats.org/officeDocument/2006/relationships/image" Target="../media/image22.wmf"/><Relationship Id="rId6" Type="http://schemas.openxmlformats.org/officeDocument/2006/relationships/image" Target="../media/image23.wmf"/><Relationship Id="rId7" Type="http://schemas.openxmlformats.org/officeDocument/2006/relationships/image" Target="../media/image24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4" Type="http://schemas.openxmlformats.org/officeDocument/2006/relationships/image" Target="../media/image21.wmf"/><Relationship Id="rId5" Type="http://schemas.openxmlformats.org/officeDocument/2006/relationships/image" Target="../media/image22.wmf"/><Relationship Id="rId6" Type="http://schemas.openxmlformats.org/officeDocument/2006/relationships/image" Target="../media/image23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4" Type="http://schemas.openxmlformats.org/officeDocument/2006/relationships/image" Target="../media/image21.wmf"/><Relationship Id="rId5" Type="http://schemas.openxmlformats.org/officeDocument/2006/relationships/image" Target="../media/image22.wmf"/><Relationship Id="rId6" Type="http://schemas.openxmlformats.org/officeDocument/2006/relationships/image" Target="../media/image23.wmf"/><Relationship Id="rId7" Type="http://schemas.openxmlformats.org/officeDocument/2006/relationships/image" Target="../media/image24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4" Type="http://schemas.openxmlformats.org/officeDocument/2006/relationships/image" Target="../media/image21.wmf"/><Relationship Id="rId5" Type="http://schemas.openxmlformats.org/officeDocument/2006/relationships/image" Target="../media/image22.wmf"/><Relationship Id="rId6" Type="http://schemas.openxmlformats.org/officeDocument/2006/relationships/image" Target="../media/image23.wmf"/><Relationship Id="rId7" Type="http://schemas.openxmlformats.org/officeDocument/2006/relationships/image" Target="../media/image24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4" Type="http://schemas.openxmlformats.org/officeDocument/2006/relationships/image" Target="../media/image24.wmf"/><Relationship Id="rId5" Type="http://schemas.openxmlformats.org/officeDocument/2006/relationships/image" Target="../media/image21.wmf"/><Relationship Id="rId6" Type="http://schemas.openxmlformats.org/officeDocument/2006/relationships/image" Target="../media/image22.wmf"/><Relationship Id="rId7" Type="http://schemas.openxmlformats.org/officeDocument/2006/relationships/image" Target="../media/image23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4" Type="http://schemas.openxmlformats.org/officeDocument/2006/relationships/image" Target="../media/image22.wmf"/><Relationship Id="rId5" Type="http://schemas.openxmlformats.org/officeDocument/2006/relationships/image" Target="../media/image23.wmf"/><Relationship Id="rId6" Type="http://schemas.openxmlformats.org/officeDocument/2006/relationships/image" Target="../media/image20.wmf"/><Relationship Id="rId7" Type="http://schemas.openxmlformats.org/officeDocument/2006/relationships/image" Target="../media/image24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4" Type="http://schemas.openxmlformats.org/officeDocument/2006/relationships/image" Target="../media/image14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4" Type="http://schemas.openxmlformats.org/officeDocument/2006/relationships/image" Target="../media/image16.wmf"/><Relationship Id="rId5" Type="http://schemas.openxmlformats.org/officeDocument/2006/relationships/image" Target="../media/image17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WordArt 2"/>
          <p:cNvSpPr>
            <a:spLocks noChangeArrowheads="1" noChangeShapeType="1" noTextEdit="1"/>
          </p:cNvSpPr>
          <p:nvPr/>
        </p:nvSpPr>
        <p:spPr bwMode="auto">
          <a:xfrm>
            <a:off x="1828800" y="1447800"/>
            <a:ext cx="5843588" cy="200025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blurRad="63500" dist="38099" dir="2700000" sy="50000" rotWithShape="0">
                    <a:srgbClr val="875B0D">
                      <a:alpha val="74998"/>
                    </a:srgbClr>
                  </a:outerShdw>
                </a:effectLst>
                <a:latin typeface="Arial Black" charset="0"/>
                <a:ea typeface="Arial Black" charset="0"/>
                <a:cs typeface="Arial Black" charset="0"/>
              </a:rPr>
              <a:t>Electronics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295400" y="457200"/>
            <a:ext cx="7315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4000" u="sng" dirty="0">
                <a:latin typeface="Times New Roman" charset="0"/>
              </a:rPr>
              <a:t>Welcome</a:t>
            </a:r>
            <a:r>
              <a:rPr lang="en-US" altLang="x-none" sz="4000" dirty="0">
                <a:latin typeface="Times New Roman" charset="0"/>
              </a:rPr>
              <a:t> to the </a:t>
            </a:r>
            <a:r>
              <a:rPr lang="en-US" altLang="x-none" sz="4000" dirty="0" smtClean="0">
                <a:latin typeface="Times New Roman" charset="0"/>
              </a:rPr>
              <a:t>Mighty world of</a:t>
            </a:r>
            <a:endParaRPr lang="en-US" altLang="x-none" sz="4000" dirty="0">
              <a:latin typeface="Times New Roman" charset="0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762000" y="4343400"/>
            <a:ext cx="80772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800">
                <a:latin typeface="Times New Roman" charset="0"/>
              </a:rPr>
              <a:t>Safety Tip for the Day… </a:t>
            </a:r>
          </a:p>
          <a:p>
            <a:pPr>
              <a:spcBef>
                <a:spcPct val="50000"/>
              </a:spcBef>
            </a:pPr>
            <a:r>
              <a:rPr lang="en-US" altLang="x-none" sz="2800">
                <a:latin typeface="Times New Roman" charset="0"/>
              </a:rPr>
              <a:t> Don’t try to save time in the morning by bathing with your toaster.</a:t>
            </a:r>
          </a:p>
        </p:txBody>
      </p:sp>
      <p:pic>
        <p:nvPicPr>
          <p:cNvPr id="32774" name="Picture 6" descr="HH0083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715000"/>
            <a:ext cx="1066800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5" name="Picture 7" descr="HH01602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638800"/>
            <a:ext cx="1143000" cy="957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0" y="6324600"/>
            <a:ext cx="4572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1400"/>
              <a:t>Somebody else deserves credit for this and as soon as I find out who I’ll put there name on here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304800" y="304800"/>
            <a:ext cx="3276600" cy="533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 charset="0"/>
                <a:ea typeface="Arial Black" charset="0"/>
                <a:cs typeface="Arial Black" charset="0"/>
              </a:rPr>
              <a:t>Mind Teaser...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762000" y="3146852"/>
            <a:ext cx="838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400" dirty="0" smtClean="0">
                <a:latin typeface="Batang" charset="-127"/>
              </a:rPr>
              <a:t>How would it be possible to </a:t>
            </a:r>
            <a:r>
              <a:rPr lang="en-US" altLang="x-none" sz="2400" u="sng" dirty="0" smtClean="0">
                <a:latin typeface="Batang" charset="-127"/>
              </a:rPr>
              <a:t>withstand </a:t>
            </a:r>
            <a:r>
              <a:rPr lang="en-US" altLang="x-none" sz="2400" u="sng" dirty="0">
                <a:latin typeface="Batang" charset="-127"/>
              </a:rPr>
              <a:t>being hit with  10,000,000 gallons of water</a:t>
            </a:r>
            <a:r>
              <a:rPr lang="en-US" altLang="x-none" sz="2400" dirty="0" smtClean="0">
                <a:latin typeface="Batang" charset="-127"/>
              </a:rPr>
              <a:t>!!?</a:t>
            </a:r>
            <a:endParaRPr lang="en-US" altLang="x-none" sz="2400" dirty="0">
              <a:latin typeface="Batang" charset="-127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-312738" y="2200275"/>
            <a:ext cx="914400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7177" name="Picture 9" descr="wa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962400"/>
            <a:ext cx="3246438" cy="236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381000" y="304800"/>
            <a:ext cx="3429000" cy="838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 charset="0"/>
                <a:ea typeface="Arial Black" charset="0"/>
                <a:cs typeface="Arial Black" charset="0"/>
              </a:rPr>
              <a:t>Answer...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7924800" cy="502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x-none" sz="2400">
                <a:latin typeface="Batang" charset="-127"/>
              </a:rPr>
              <a:t>Request that you get hit ONE GLASS </a:t>
            </a:r>
            <a:r>
              <a:rPr lang="en-US" altLang="x-none" sz="2400" u="sng">
                <a:latin typeface="Batang" charset="-127"/>
              </a:rPr>
              <a:t>at a TIME</a:t>
            </a:r>
            <a:r>
              <a:rPr lang="en-US" altLang="x-none" sz="2400">
                <a:latin typeface="Batang" charset="-127"/>
              </a:rPr>
              <a:t>!! 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x-none" sz="2400">
                <a:latin typeface="Batang" charset="-127"/>
              </a:rPr>
              <a:t>You’ll be a bit wrinkled but you will survive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 altLang="x-none" sz="2400">
              <a:latin typeface="Batang" charset="-127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x-none" sz="2400">
                <a:latin typeface="Batang" charset="-127"/>
              </a:rPr>
              <a:t>This is an example of the difference between </a:t>
            </a:r>
            <a:r>
              <a:rPr lang="en-US" altLang="x-none" sz="2400" b="1">
                <a:latin typeface="Batang" charset="-127"/>
              </a:rPr>
              <a:t>Voltage</a:t>
            </a:r>
            <a:r>
              <a:rPr lang="en-US" altLang="x-none" sz="2400">
                <a:latin typeface="Batang" charset="-127"/>
              </a:rPr>
              <a:t> and </a:t>
            </a:r>
            <a:r>
              <a:rPr lang="en-US" altLang="x-none" sz="2400" b="1">
                <a:latin typeface="Batang" charset="-127"/>
              </a:rPr>
              <a:t>Amperage</a:t>
            </a:r>
            <a:r>
              <a:rPr lang="en-US" altLang="x-none" sz="2400">
                <a:latin typeface="Batang" charset="-127"/>
              </a:rPr>
              <a:t>.  10,000 Volts is only “Dangerous” because like all that water, it has the “potential” to do some serious damage… But that is ONLY if it is ALL unleashed at once!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x-none" sz="2400">
                <a:latin typeface="Batang" charset="-127"/>
              </a:rPr>
              <a:t>Soooo… High Voltage with LOW Amperage can be safe but HIGH Amperage is ALWAYS dangerous 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x-none" sz="2400">
                <a:latin typeface="Batang" charset="-127"/>
              </a:rPr>
              <a:t>Soooo… Amount Per Time is what is dangerous</a:t>
            </a:r>
          </a:p>
        </p:txBody>
      </p:sp>
      <p:pic>
        <p:nvPicPr>
          <p:cNvPr id="8196" name="Picture 4" descr="FD00816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33400"/>
            <a:ext cx="1054100" cy="142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228600" y="304800"/>
            <a:ext cx="8382000" cy="838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 charset="0"/>
                <a:ea typeface="Arial Black" charset="0"/>
                <a:cs typeface="Arial Black" charset="0"/>
              </a:rPr>
              <a:t>Ohm's Law Analogies</a:t>
            </a:r>
          </a:p>
        </p:txBody>
      </p:sp>
      <p:pic>
        <p:nvPicPr>
          <p:cNvPr id="11267" name="Picture 3" descr="AN02353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828800"/>
            <a:ext cx="14954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 descr="AN02122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038600"/>
            <a:ext cx="817563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AN0112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971800"/>
            <a:ext cx="990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7" descr="AN0112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4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AN0112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384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3" name="Picture 9" descr="AN0112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4" name="Picture 10" descr="AN0112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1336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5" name="Picture 11" descr="AN0112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862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6" name="Picture 12" descr="AN0112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4958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7" name="Picture 13" descr="AN0112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7338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8" name="Picture 14" descr="AN0112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9" name="Picture 15" descr="FD01074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600200"/>
            <a:ext cx="1946275" cy="144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80" name="Line 16"/>
          <p:cNvSpPr>
            <a:spLocks noChangeShapeType="1"/>
          </p:cNvSpPr>
          <p:nvPr/>
        </p:nvSpPr>
        <p:spPr bwMode="auto">
          <a:xfrm flipV="1">
            <a:off x="6324600" y="1295400"/>
            <a:ext cx="0" cy="2743200"/>
          </a:xfrm>
          <a:prstGeom prst="line">
            <a:avLst/>
          </a:prstGeom>
          <a:noFill/>
          <a:ln w="57150">
            <a:solidFill>
              <a:srgbClr val="66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304800" y="5334000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000">
                <a:latin typeface="Times New Roman" charset="0"/>
              </a:rPr>
              <a:t>Electrons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2971800" y="4876800"/>
            <a:ext cx="1600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000" u="sng">
                <a:latin typeface="Times New Roman" charset="0"/>
              </a:rPr>
              <a:t>Resistance</a:t>
            </a:r>
            <a:r>
              <a:rPr lang="en-US" altLang="x-none" sz="2000">
                <a:latin typeface="Times New Roman" charset="0"/>
              </a:rPr>
              <a:t> to Movement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7239000" y="3352800"/>
            <a:ext cx="1905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000" u="sng">
                <a:latin typeface="Times New Roman" charset="0"/>
              </a:rPr>
              <a:t>Voltage</a:t>
            </a:r>
            <a:r>
              <a:rPr lang="en-US" altLang="x-none" sz="2000">
                <a:latin typeface="Times New Roman" charset="0"/>
              </a:rPr>
              <a:t> or “Reason  for electrons to Move”</a:t>
            </a:r>
          </a:p>
        </p:txBody>
      </p:sp>
      <p:pic>
        <p:nvPicPr>
          <p:cNvPr id="11284" name="Picture 20" descr="AN02497_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048000"/>
            <a:ext cx="15240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85" name="Picture 21" descr="AN02353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581400"/>
            <a:ext cx="14954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5410200" y="5181600"/>
            <a:ext cx="2590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000" u="sng">
                <a:latin typeface="Times New Roman" charset="0"/>
              </a:rPr>
              <a:t>Amperage</a:t>
            </a:r>
            <a:r>
              <a:rPr lang="en-US" altLang="x-none" sz="2000">
                <a:latin typeface="Times New Roman" charset="0"/>
              </a:rPr>
              <a:t>; The number of Mice per Unit of time that make it to the cheese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304800" y="228600"/>
            <a:ext cx="6096000" cy="381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 charset="0"/>
                <a:ea typeface="Arial Black" charset="0"/>
                <a:cs typeface="Arial Black" charset="0"/>
              </a:rPr>
              <a:t>Ohm's Law Analogies</a:t>
            </a:r>
          </a:p>
        </p:txBody>
      </p:sp>
      <p:pic>
        <p:nvPicPr>
          <p:cNvPr id="13316" name="Picture 4" descr="AN02497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362200"/>
            <a:ext cx="1371600" cy="109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7" name="Picture 5" descr="AN02122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429000"/>
            <a:ext cx="817563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8" name="Picture 6" descr="AN0112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362200"/>
            <a:ext cx="990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9" name="Picture 7" descr="AN0112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0" name="Picture 8" descr="AN0112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1" name="Picture 9" descr="AN0112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908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2" name="Picture 10" descr="AN0112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0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3" name="Picture 11" descr="AN0112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766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4" name="Picture 12" descr="AN0112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862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5" name="Picture 13" descr="AN0112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1242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6" name="Picture 14" descr="AN0112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8382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7" name="Picture 15" descr="FD01074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990600"/>
            <a:ext cx="1946275" cy="144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8" name="Line 16"/>
          <p:cNvSpPr>
            <a:spLocks noChangeShapeType="1"/>
          </p:cNvSpPr>
          <p:nvPr/>
        </p:nvSpPr>
        <p:spPr bwMode="auto">
          <a:xfrm flipV="1">
            <a:off x="6324600" y="685800"/>
            <a:ext cx="0" cy="2743200"/>
          </a:xfrm>
          <a:prstGeom prst="line">
            <a:avLst/>
          </a:prstGeom>
          <a:noFill/>
          <a:ln w="57150">
            <a:solidFill>
              <a:srgbClr val="66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304800" y="4724400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000">
                <a:latin typeface="Times New Roman" charset="0"/>
              </a:rPr>
              <a:t>Electrons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2971800" y="4267200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000" u="sng">
                <a:latin typeface="Times New Roman" charset="0"/>
              </a:rPr>
              <a:t>Resistance</a:t>
            </a:r>
            <a:endParaRPr lang="en-US" altLang="x-none" sz="2000">
              <a:latin typeface="Times New Roman" charset="0"/>
            </a:endParaRPr>
          </a:p>
        </p:txBody>
      </p:sp>
      <p:sp>
        <p:nvSpPr>
          <p:cNvPr id="13331" name="Text Box 19"/>
          <p:cNvSpPr txBox="1">
            <a:spLocks noChangeArrowheads="1"/>
          </p:cNvSpPr>
          <p:nvPr/>
        </p:nvSpPr>
        <p:spPr bwMode="auto">
          <a:xfrm>
            <a:off x="7239000" y="2743200"/>
            <a:ext cx="190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000" u="sng">
                <a:latin typeface="Times New Roman" charset="0"/>
              </a:rPr>
              <a:t>Voltage</a:t>
            </a:r>
            <a:endParaRPr lang="en-US" altLang="x-none" sz="2000">
              <a:latin typeface="Times New Roman" charset="0"/>
            </a:endParaRPr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5486400" y="4343400"/>
            <a:ext cx="2590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000" u="sng">
                <a:latin typeface="Times New Roman" charset="0"/>
              </a:rPr>
              <a:t>Amperage</a:t>
            </a:r>
            <a:r>
              <a:rPr lang="en-US" altLang="x-none" sz="2000">
                <a:latin typeface="Times New Roman" charset="0"/>
              </a:rPr>
              <a:t> = </a:t>
            </a:r>
          </a:p>
          <a:p>
            <a:pPr>
              <a:spcBef>
                <a:spcPct val="50000"/>
              </a:spcBef>
            </a:pPr>
            <a:r>
              <a:rPr lang="en-US" altLang="x-none" sz="2000" b="1">
                <a:latin typeface="Times New Roman" charset="0"/>
              </a:rPr>
              <a:t>50</a:t>
            </a:r>
            <a:r>
              <a:rPr lang="en-US" altLang="x-none" sz="2000">
                <a:latin typeface="Times New Roman" charset="0"/>
              </a:rPr>
              <a:t> mice /Second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838200" y="5486400"/>
            <a:ext cx="7848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800" u="sng">
                <a:latin typeface="Times New Roman" charset="0"/>
              </a:rPr>
              <a:t>DECREASING resistance</a:t>
            </a:r>
            <a:r>
              <a:rPr lang="en-US" altLang="x-none" sz="2800">
                <a:latin typeface="Times New Roman" charset="0"/>
              </a:rPr>
              <a:t> in a circuit will </a:t>
            </a:r>
            <a:r>
              <a:rPr lang="en-US" altLang="x-none" sz="2800" u="sng">
                <a:latin typeface="Times New Roman" charset="0"/>
              </a:rPr>
              <a:t>raise the amperage</a:t>
            </a:r>
            <a:r>
              <a:rPr lang="en-US" altLang="x-none" sz="2800">
                <a:latin typeface="Times New Roman" charset="0"/>
              </a:rPr>
              <a:t> in the same circuit proportionally  OR…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304800" y="228600"/>
            <a:ext cx="6096000" cy="381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 charset="0"/>
                <a:ea typeface="Arial Black" charset="0"/>
                <a:cs typeface="Arial Black" charset="0"/>
              </a:rPr>
              <a:t>Ohm's Law Analogies</a:t>
            </a:r>
          </a:p>
        </p:txBody>
      </p:sp>
      <p:pic>
        <p:nvPicPr>
          <p:cNvPr id="14339" name="Picture 3" descr="AN02353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219200"/>
            <a:ext cx="14954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1" name="Picture 5" descr="AN02122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429000"/>
            <a:ext cx="817563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 descr="AN0112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362200"/>
            <a:ext cx="990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3" name="Picture 7" descr="AN0112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4" name="Picture 8" descr="AN0112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5" name="Picture 9" descr="AN0112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908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6" name="Picture 10" descr="AN0112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0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7" name="Picture 11" descr="AN0112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766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8" name="Picture 12" descr="AN0112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862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9" name="Picture 13" descr="AN0112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1242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0" name="Picture 14" descr="AN0112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906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1" name="Picture 15" descr="FD01074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09600"/>
            <a:ext cx="1946275" cy="144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6324600" y="685800"/>
            <a:ext cx="0" cy="2743200"/>
          </a:xfrm>
          <a:prstGeom prst="line">
            <a:avLst/>
          </a:prstGeom>
          <a:noFill/>
          <a:ln w="57150">
            <a:solidFill>
              <a:srgbClr val="66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304800" y="4724400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000">
                <a:latin typeface="Times New Roman" charset="0"/>
              </a:rPr>
              <a:t>Electrons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2971800" y="4267200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000" u="sng">
                <a:latin typeface="Times New Roman" charset="0"/>
              </a:rPr>
              <a:t>Resistance</a:t>
            </a:r>
            <a:endParaRPr lang="en-US" altLang="x-none" sz="2000">
              <a:latin typeface="Times New Roman" charset="0"/>
            </a:endParaRPr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7239000" y="4419600"/>
            <a:ext cx="190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000" u="sng">
                <a:latin typeface="Times New Roman" charset="0"/>
              </a:rPr>
              <a:t>Voltage</a:t>
            </a:r>
            <a:endParaRPr lang="en-US" altLang="x-none" sz="2000">
              <a:latin typeface="Times New Roman" charset="0"/>
            </a:endParaRPr>
          </a:p>
        </p:txBody>
      </p:sp>
      <p:pic>
        <p:nvPicPr>
          <p:cNvPr id="14356" name="Picture 20" descr="AN02497_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362200"/>
            <a:ext cx="15240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57" name="Picture 21" descr="AN02353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971800"/>
            <a:ext cx="14954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5486400" y="4343400"/>
            <a:ext cx="2590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000" u="sng">
                <a:latin typeface="Times New Roman" charset="0"/>
              </a:rPr>
              <a:t>Amperage</a:t>
            </a:r>
            <a:r>
              <a:rPr lang="en-US" altLang="x-none" sz="2000">
                <a:latin typeface="Times New Roman" charset="0"/>
              </a:rPr>
              <a:t> = </a:t>
            </a:r>
          </a:p>
          <a:p>
            <a:pPr>
              <a:spcBef>
                <a:spcPct val="50000"/>
              </a:spcBef>
            </a:pPr>
            <a:r>
              <a:rPr lang="en-US" altLang="x-none" sz="2000" b="1">
                <a:latin typeface="Times New Roman" charset="0"/>
              </a:rPr>
              <a:t>50</a:t>
            </a:r>
            <a:r>
              <a:rPr lang="en-US" altLang="x-none" sz="2000">
                <a:latin typeface="Times New Roman" charset="0"/>
              </a:rPr>
              <a:t> mice / Second</a:t>
            </a:r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838200" y="5486400"/>
            <a:ext cx="7848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800">
                <a:latin typeface="Times New Roman" charset="0"/>
              </a:rPr>
              <a:t>Leaving the resistance alone but </a:t>
            </a:r>
            <a:r>
              <a:rPr lang="en-US" altLang="x-none" sz="2800" u="sng">
                <a:latin typeface="Times New Roman" charset="0"/>
              </a:rPr>
              <a:t>INCREASING the voltage</a:t>
            </a:r>
            <a:r>
              <a:rPr lang="en-US" altLang="x-none" sz="2800">
                <a:latin typeface="Times New Roman" charset="0"/>
              </a:rPr>
              <a:t> will also </a:t>
            </a:r>
            <a:r>
              <a:rPr lang="en-US" altLang="x-none" sz="2800" u="sng">
                <a:latin typeface="Times New Roman" charset="0"/>
              </a:rPr>
              <a:t>raise the amperage</a:t>
            </a:r>
            <a:r>
              <a:rPr lang="en-US" altLang="x-none" sz="2800">
                <a:latin typeface="Times New Roman" charset="0"/>
              </a:rPr>
              <a:t> proportionally </a:t>
            </a:r>
          </a:p>
        </p:txBody>
      </p:sp>
      <p:pic>
        <p:nvPicPr>
          <p:cNvPr id="14362" name="Picture 26" descr="FD01074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752600"/>
            <a:ext cx="1946275" cy="144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63" name="Picture 27" descr="FD01074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725" y="2590800"/>
            <a:ext cx="1946275" cy="144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>
            <a:off x="304800" y="228600"/>
            <a:ext cx="6096000" cy="381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 charset="0"/>
                <a:ea typeface="Arial Black" charset="0"/>
                <a:cs typeface="Arial Black" charset="0"/>
              </a:rPr>
              <a:t>Ohm's Law Analogies</a:t>
            </a:r>
          </a:p>
        </p:txBody>
      </p:sp>
      <p:pic>
        <p:nvPicPr>
          <p:cNvPr id="15363" name="Picture 3" descr="AN02353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219200"/>
            <a:ext cx="14954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5" name="Picture 5" descr="AN02122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429000"/>
            <a:ext cx="817563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6" descr="AN0112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362200"/>
            <a:ext cx="990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7" name="Picture 7" descr="AN0112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8" name="Picture 8" descr="AN0112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9" name="Picture 9" descr="AN0112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908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0" name="Picture 10" descr="AN0112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0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1" name="Picture 11" descr="AN0112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766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2" name="Picture 12" descr="AN0112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862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3" name="Picture 13" descr="AN0112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1242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4" name="Picture 14" descr="AN01125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144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5" name="Picture 15" descr="FD01074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990600"/>
            <a:ext cx="1946275" cy="144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76" name="Line 16"/>
          <p:cNvSpPr>
            <a:spLocks noChangeShapeType="1"/>
          </p:cNvSpPr>
          <p:nvPr/>
        </p:nvSpPr>
        <p:spPr bwMode="auto">
          <a:xfrm flipV="1">
            <a:off x="6324600" y="685800"/>
            <a:ext cx="0" cy="2743200"/>
          </a:xfrm>
          <a:prstGeom prst="line">
            <a:avLst/>
          </a:prstGeom>
          <a:noFill/>
          <a:ln w="57150">
            <a:solidFill>
              <a:srgbClr val="66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304800" y="4724400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000">
                <a:latin typeface="Times New Roman" charset="0"/>
              </a:rPr>
              <a:t>Electrons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2971800" y="4267200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000" u="sng">
                <a:latin typeface="Times New Roman" charset="0"/>
              </a:rPr>
              <a:t>Resistance</a:t>
            </a:r>
            <a:endParaRPr lang="en-US" altLang="x-none" sz="2000">
              <a:latin typeface="Times New Roman" charset="0"/>
            </a:endParaRP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7239000" y="2743200"/>
            <a:ext cx="190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000" u="sng">
                <a:latin typeface="Times New Roman" charset="0"/>
              </a:rPr>
              <a:t>Voltage</a:t>
            </a:r>
            <a:endParaRPr lang="en-US" altLang="x-none" sz="2000">
              <a:latin typeface="Times New Roman" charset="0"/>
            </a:endParaRPr>
          </a:p>
        </p:txBody>
      </p:sp>
      <p:pic>
        <p:nvPicPr>
          <p:cNvPr id="15380" name="Picture 20" descr="AN02497_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90800"/>
            <a:ext cx="15240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81" name="Picture 21" descr="AN02353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971800"/>
            <a:ext cx="14954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5486400" y="4343400"/>
            <a:ext cx="25908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000" u="sng">
                <a:latin typeface="Times New Roman" charset="0"/>
              </a:rPr>
              <a:t>Amperage</a:t>
            </a:r>
            <a:r>
              <a:rPr lang="en-US" altLang="x-none" sz="2000">
                <a:latin typeface="Times New Roman" charset="0"/>
              </a:rPr>
              <a:t> = </a:t>
            </a:r>
          </a:p>
          <a:p>
            <a:pPr>
              <a:spcBef>
                <a:spcPct val="50000"/>
              </a:spcBef>
            </a:pPr>
            <a:r>
              <a:rPr lang="en-US" altLang="x-none" sz="2000">
                <a:latin typeface="Times New Roman" charset="0"/>
              </a:rPr>
              <a:t>5 mice /Second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381000" y="5791200"/>
            <a:ext cx="8763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400">
                <a:latin typeface="Times New Roman" charset="0"/>
              </a:rPr>
              <a:t>What are TWO things that can be done to </a:t>
            </a:r>
            <a:r>
              <a:rPr lang="en-US" altLang="x-none" sz="2400" u="sng">
                <a:latin typeface="Times New Roman" charset="0"/>
              </a:rPr>
              <a:t>DECREASE</a:t>
            </a:r>
            <a:r>
              <a:rPr lang="en-US" altLang="x-none" sz="2400">
                <a:latin typeface="Times New Roman" charset="0"/>
              </a:rPr>
              <a:t> the Amperage?</a:t>
            </a:r>
          </a:p>
        </p:txBody>
      </p:sp>
      <p:sp>
        <p:nvSpPr>
          <p:cNvPr id="15384" name="WordArt 24"/>
          <p:cNvSpPr>
            <a:spLocks noChangeArrowheads="1" noChangeShapeType="1" noTextEdit="1"/>
          </p:cNvSpPr>
          <p:nvPr/>
        </p:nvSpPr>
        <p:spPr bwMode="auto">
          <a:xfrm>
            <a:off x="304800" y="5257800"/>
            <a:ext cx="3581400" cy="457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 charset="0"/>
                <a:ea typeface="Arial Black" charset="0"/>
                <a:cs typeface="Arial Black" charset="0"/>
              </a:rPr>
              <a:t>Use ye' smarts...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304800" y="228600"/>
            <a:ext cx="6096000" cy="381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 charset="0"/>
                <a:ea typeface="Arial Black" charset="0"/>
                <a:cs typeface="Arial Black" charset="0"/>
              </a:rPr>
              <a:t>Ohm's Law Analogies</a:t>
            </a:r>
          </a:p>
        </p:txBody>
      </p:sp>
      <p:pic>
        <p:nvPicPr>
          <p:cNvPr id="16387" name="Picture 3" descr="AN02353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838200"/>
            <a:ext cx="14954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AN02497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81200"/>
            <a:ext cx="1219200" cy="976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9" name="Picture 5" descr="AN02122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429000"/>
            <a:ext cx="817563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" name="Picture 6" descr="AN01125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362200"/>
            <a:ext cx="990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1" name="Picture 7" descr="AN01125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2" name="Picture 8" descr="AN01125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3" name="Picture 9" descr="AN01125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908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4" name="Picture 10" descr="AN01125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0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5" name="Picture 11" descr="AN01125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766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6" name="Picture 12" descr="AN01125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862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7" name="Picture 13" descr="AN01125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1242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8" name="Picture 14" descr="AN01125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144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9" name="Picture 15" descr="FD01074_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990600"/>
            <a:ext cx="1946275" cy="144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00" name="Line 16"/>
          <p:cNvSpPr>
            <a:spLocks noChangeShapeType="1"/>
          </p:cNvSpPr>
          <p:nvPr/>
        </p:nvSpPr>
        <p:spPr bwMode="auto">
          <a:xfrm flipV="1">
            <a:off x="6324600" y="685800"/>
            <a:ext cx="0" cy="2743200"/>
          </a:xfrm>
          <a:prstGeom prst="line">
            <a:avLst/>
          </a:prstGeom>
          <a:noFill/>
          <a:ln w="57150">
            <a:solidFill>
              <a:srgbClr val="66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304800" y="4724400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000">
                <a:latin typeface="Times New Roman" charset="0"/>
              </a:rPr>
              <a:t>Electrons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4191000" y="4800600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000" u="sng">
                <a:latin typeface="Times New Roman" charset="0"/>
              </a:rPr>
              <a:t>Resistance</a:t>
            </a:r>
            <a:endParaRPr lang="en-US" altLang="x-none" sz="2000">
              <a:latin typeface="Times New Roman" charset="0"/>
            </a:endParaRP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7239000" y="2743200"/>
            <a:ext cx="190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000" u="sng">
                <a:latin typeface="Times New Roman" charset="0"/>
              </a:rPr>
              <a:t>Voltage</a:t>
            </a:r>
            <a:endParaRPr lang="en-US" altLang="x-none" sz="2000">
              <a:latin typeface="Times New Roman" charset="0"/>
            </a:endParaRPr>
          </a:p>
        </p:txBody>
      </p:sp>
      <p:pic>
        <p:nvPicPr>
          <p:cNvPr id="16404" name="Picture 20" descr="AN02497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838200"/>
            <a:ext cx="15240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05" name="Picture 21" descr="AN02353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057400"/>
            <a:ext cx="14954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6096000" y="4191000"/>
            <a:ext cx="1905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000" u="sng">
                <a:latin typeface="Times New Roman" charset="0"/>
              </a:rPr>
              <a:t>Amperage</a:t>
            </a:r>
            <a:r>
              <a:rPr lang="en-US" altLang="x-none" sz="2000">
                <a:latin typeface="Times New Roman" charset="0"/>
              </a:rPr>
              <a:t> = </a:t>
            </a:r>
          </a:p>
          <a:p>
            <a:pPr>
              <a:spcBef>
                <a:spcPct val="50000"/>
              </a:spcBef>
            </a:pPr>
            <a:r>
              <a:rPr lang="en-US" altLang="x-none" sz="2000">
                <a:latin typeface="Times New Roman" charset="0"/>
              </a:rPr>
              <a:t>1 mice /Second</a:t>
            </a:r>
          </a:p>
        </p:txBody>
      </p:sp>
      <p:pic>
        <p:nvPicPr>
          <p:cNvPr id="16409" name="Picture 25" descr="AN02497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95600"/>
            <a:ext cx="1219200" cy="976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10" name="Picture 26" descr="AN02497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657600"/>
            <a:ext cx="1219200" cy="976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12" name="Picture 28" descr="AN02353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276600"/>
            <a:ext cx="14954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13" name="Picture 29" descr="AN02497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276600"/>
            <a:ext cx="1219200" cy="976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14" name="Picture 30" descr="AN02497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114800"/>
            <a:ext cx="1219200" cy="976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15" name="Picture 31" descr="AN02497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514600"/>
            <a:ext cx="1219200" cy="976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16" name="Picture 32" descr="AN02497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76400"/>
            <a:ext cx="1219200" cy="976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762000" y="5181600"/>
            <a:ext cx="7848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800" u="sng">
                <a:latin typeface="Times New Roman" charset="0"/>
              </a:rPr>
              <a:t>INCREASING resistance</a:t>
            </a:r>
            <a:r>
              <a:rPr lang="en-US" altLang="x-none" sz="2800">
                <a:latin typeface="Times New Roman" charset="0"/>
              </a:rPr>
              <a:t> in a circuit will </a:t>
            </a:r>
            <a:r>
              <a:rPr lang="en-US" altLang="x-none" sz="2800" u="sng">
                <a:latin typeface="Times New Roman" charset="0"/>
              </a:rPr>
              <a:t>decrease the amperage</a:t>
            </a:r>
            <a:r>
              <a:rPr lang="en-US" altLang="x-none" sz="2800">
                <a:latin typeface="Times New Roman" charset="0"/>
              </a:rPr>
              <a:t> in the same circuit proportionally  OR…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304800" y="228600"/>
            <a:ext cx="6096000" cy="381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 charset="0"/>
                <a:ea typeface="Arial Black" charset="0"/>
                <a:cs typeface="Arial Black" charset="0"/>
              </a:rPr>
              <a:t>Ohm's Law Analogies</a:t>
            </a:r>
          </a:p>
        </p:txBody>
      </p:sp>
      <p:pic>
        <p:nvPicPr>
          <p:cNvPr id="17413" name="Picture 5" descr="AN02122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429000"/>
            <a:ext cx="817563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4" name="Picture 6" descr="AN0112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362200"/>
            <a:ext cx="990600" cy="79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5" name="Picture 7" descr="AN0112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6" name="Picture 8" descr="AN0112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7" name="Picture 9" descr="AN0112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908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8" name="Picture 10" descr="AN0112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0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9" name="Picture 11" descr="AN0112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766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0" name="Picture 12" descr="AN0112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862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1" name="Picture 13" descr="AN0112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1242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2" name="Picture 14" descr="AN0112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914400"/>
            <a:ext cx="914400" cy="73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3" name="Picture 15" descr="FD01074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362200"/>
            <a:ext cx="457200" cy="33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24" name="Line 16"/>
          <p:cNvSpPr>
            <a:spLocks noChangeShapeType="1"/>
          </p:cNvSpPr>
          <p:nvPr/>
        </p:nvSpPr>
        <p:spPr bwMode="auto">
          <a:xfrm flipV="1">
            <a:off x="6324600" y="685800"/>
            <a:ext cx="0" cy="2743200"/>
          </a:xfrm>
          <a:prstGeom prst="line">
            <a:avLst/>
          </a:prstGeom>
          <a:noFill/>
          <a:ln w="57150">
            <a:solidFill>
              <a:srgbClr val="66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304800" y="4724400"/>
            <a:ext cx="1371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000">
                <a:latin typeface="Times New Roman" charset="0"/>
              </a:rPr>
              <a:t>Electrons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4191000" y="4800600"/>
            <a:ext cx="160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000" u="sng">
                <a:latin typeface="Times New Roman" charset="0"/>
              </a:rPr>
              <a:t>Resistance</a:t>
            </a:r>
            <a:endParaRPr lang="en-US" altLang="x-none" sz="2000">
              <a:latin typeface="Times New Roman" charset="0"/>
            </a:endParaRP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7010400" y="2819400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000" u="sng">
                <a:latin typeface="Times New Roman" charset="0"/>
              </a:rPr>
              <a:t>Voltage</a:t>
            </a:r>
            <a:endParaRPr lang="en-US" altLang="x-none" sz="2000">
              <a:latin typeface="Times New Roman" charset="0"/>
            </a:endParaRP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6096000" y="4191000"/>
            <a:ext cx="1905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000" u="sng">
                <a:latin typeface="Times New Roman" charset="0"/>
              </a:rPr>
              <a:t>Amperage</a:t>
            </a:r>
            <a:r>
              <a:rPr lang="en-US" altLang="x-none" sz="2000">
                <a:latin typeface="Times New Roman" charset="0"/>
              </a:rPr>
              <a:t> = </a:t>
            </a:r>
          </a:p>
          <a:p>
            <a:pPr>
              <a:spcBef>
                <a:spcPct val="50000"/>
              </a:spcBef>
            </a:pPr>
            <a:r>
              <a:rPr lang="en-US" altLang="x-none" sz="2000">
                <a:latin typeface="Times New Roman" charset="0"/>
              </a:rPr>
              <a:t>1 mice /Second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609600" y="5486400"/>
            <a:ext cx="7848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800" u="sng">
                <a:latin typeface="Times New Roman" charset="0"/>
              </a:rPr>
              <a:t>DECREASING voltage</a:t>
            </a:r>
            <a:r>
              <a:rPr lang="en-US" altLang="x-none" sz="2800">
                <a:latin typeface="Times New Roman" charset="0"/>
              </a:rPr>
              <a:t> in a circuit will </a:t>
            </a:r>
            <a:r>
              <a:rPr lang="en-US" altLang="x-none" sz="2800" u="sng">
                <a:latin typeface="Times New Roman" charset="0"/>
              </a:rPr>
              <a:t>decrease the amperage</a:t>
            </a:r>
            <a:r>
              <a:rPr lang="en-US" altLang="x-none" sz="2800">
                <a:latin typeface="Times New Roman" charset="0"/>
              </a:rPr>
              <a:t> in the same circuit proportionally</a:t>
            </a:r>
          </a:p>
        </p:txBody>
      </p:sp>
      <p:pic>
        <p:nvPicPr>
          <p:cNvPr id="17439" name="Picture 31" descr="AN02353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219200"/>
            <a:ext cx="14954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41" name="Picture 33" descr="AN02497_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514600"/>
            <a:ext cx="15240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42" name="Picture 34" descr="AN02353_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971800"/>
            <a:ext cx="14954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381000" y="304800"/>
            <a:ext cx="8305800" cy="838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 charset="0"/>
                <a:ea typeface="Arial Black" charset="0"/>
                <a:cs typeface="Arial Black" charset="0"/>
              </a:rPr>
              <a:t>What Happens When...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914400" y="1600200"/>
            <a:ext cx="685800" cy="3505200"/>
          </a:xfrm>
          <a:prstGeom prst="upArrow">
            <a:avLst>
              <a:gd name="adj1" fmla="val 50000"/>
              <a:gd name="adj2" fmla="val 127778"/>
            </a:avLst>
          </a:prstGeom>
          <a:solidFill>
            <a:schemeClr val="accent2"/>
          </a:solidFill>
          <a:ln w="9525">
            <a:solidFill>
              <a:srgbClr val="66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5562600" y="1524000"/>
            <a:ext cx="685800" cy="3505200"/>
          </a:xfrm>
          <a:prstGeom prst="upArrow">
            <a:avLst>
              <a:gd name="adj1" fmla="val 50000"/>
              <a:gd name="adj2" fmla="val 127778"/>
            </a:avLst>
          </a:prstGeom>
          <a:solidFill>
            <a:schemeClr val="accent2"/>
          </a:solidFill>
          <a:ln w="9525">
            <a:solidFill>
              <a:srgbClr val="66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0" y="51816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400">
                <a:latin typeface="Times New Roman" charset="0"/>
              </a:rPr>
              <a:t>Resistance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1905000" y="51816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400">
                <a:latin typeface="Times New Roman" charset="0"/>
              </a:rPr>
              <a:t>Amperage ??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5181600" y="51816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400">
                <a:latin typeface="Times New Roman" charset="0"/>
              </a:rPr>
              <a:t>Voltage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6553200" y="51816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400">
                <a:latin typeface="Times New Roman" charset="0"/>
              </a:rPr>
              <a:t>Amperage ??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381000" y="304800"/>
            <a:ext cx="48768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 charset="0"/>
                <a:ea typeface="Arial Black" charset="0"/>
                <a:cs typeface="Arial Black" charset="0"/>
              </a:rPr>
              <a:t>What Ohm Proved</a:t>
            </a:r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914400" y="1600200"/>
            <a:ext cx="685800" cy="3505200"/>
          </a:xfrm>
          <a:prstGeom prst="upArrow">
            <a:avLst>
              <a:gd name="adj1" fmla="val 50000"/>
              <a:gd name="adj2" fmla="val 127778"/>
            </a:avLst>
          </a:prstGeom>
          <a:solidFill>
            <a:schemeClr val="accent2"/>
          </a:solidFill>
          <a:ln w="9525">
            <a:solidFill>
              <a:srgbClr val="66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5562600" y="1524000"/>
            <a:ext cx="685800" cy="3505200"/>
          </a:xfrm>
          <a:prstGeom prst="upArrow">
            <a:avLst>
              <a:gd name="adj1" fmla="val 50000"/>
              <a:gd name="adj2" fmla="val 127778"/>
            </a:avLst>
          </a:prstGeom>
          <a:solidFill>
            <a:schemeClr val="accent2"/>
          </a:solidFill>
          <a:ln w="9525">
            <a:solidFill>
              <a:srgbClr val="66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04800" y="51816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400">
                <a:latin typeface="Times New Roman" charset="0"/>
              </a:rPr>
              <a:t>Resistance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905000" y="51816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400">
                <a:latin typeface="Times New Roman" charset="0"/>
              </a:rPr>
              <a:t>Amperage 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5181600" y="51816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400">
                <a:latin typeface="Times New Roman" charset="0"/>
              </a:rPr>
              <a:t>Voltage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553200" y="51816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400">
                <a:latin typeface="Times New Roman" charset="0"/>
              </a:rPr>
              <a:t>Amperage </a:t>
            </a:r>
          </a:p>
        </p:txBody>
      </p:sp>
      <p:sp>
        <p:nvSpPr>
          <p:cNvPr id="19465" name="AutoShape 9"/>
          <p:cNvSpPr>
            <a:spLocks noChangeArrowheads="1"/>
          </p:cNvSpPr>
          <p:nvPr/>
        </p:nvSpPr>
        <p:spPr bwMode="auto">
          <a:xfrm>
            <a:off x="2438400" y="1828800"/>
            <a:ext cx="533400" cy="3276600"/>
          </a:xfrm>
          <a:prstGeom prst="downArrow">
            <a:avLst>
              <a:gd name="adj1" fmla="val 50000"/>
              <a:gd name="adj2" fmla="val 153571"/>
            </a:avLst>
          </a:prstGeom>
          <a:solidFill>
            <a:schemeClr val="accent1"/>
          </a:solidFill>
          <a:ln w="9525">
            <a:solidFill>
              <a:srgbClr val="66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AutoShape 10"/>
          <p:cNvSpPr>
            <a:spLocks noChangeArrowheads="1"/>
          </p:cNvSpPr>
          <p:nvPr/>
        </p:nvSpPr>
        <p:spPr bwMode="auto">
          <a:xfrm>
            <a:off x="7162800" y="1524000"/>
            <a:ext cx="685800" cy="3505200"/>
          </a:xfrm>
          <a:prstGeom prst="upArrow">
            <a:avLst>
              <a:gd name="adj1" fmla="val 50000"/>
              <a:gd name="adj2" fmla="val 127778"/>
            </a:avLst>
          </a:prstGeom>
          <a:solidFill>
            <a:schemeClr val="accent1"/>
          </a:solidFill>
          <a:ln w="9525">
            <a:solidFill>
              <a:srgbClr val="66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381000" y="5867400"/>
            <a:ext cx="3276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400">
                <a:latin typeface="Times New Roman" charset="0"/>
              </a:rPr>
              <a:t>Inversely Proportional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5334000" y="5867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400">
                <a:latin typeface="Times New Roman" charset="0"/>
              </a:rPr>
              <a:t>Directly Proportional</a:t>
            </a: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304800" y="5715000"/>
            <a:ext cx="32004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5029200" y="5715000"/>
            <a:ext cx="32004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54" r="1930" b="5423"/>
          <a:stretch>
            <a:fillRect/>
          </a:stretch>
        </p:blipFill>
        <p:spPr bwMode="auto">
          <a:xfrm>
            <a:off x="1143000" y="1981200"/>
            <a:ext cx="7099300" cy="401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10595" name="Rectangle 3"/>
          <p:cNvSpPr>
            <a:spLocks noGrp="1" noChangeArrowheads="1"/>
          </p:cNvSpPr>
          <p:nvPr>
            <p:ph type="title"/>
          </p:nvPr>
        </p:nvSpPr>
        <p:spPr>
          <a:xfrm>
            <a:off x="1143000" y="1066800"/>
            <a:ext cx="6248400" cy="762000"/>
          </a:xfrm>
        </p:spPr>
        <p:txBody>
          <a:bodyPr/>
          <a:lstStyle/>
          <a:p>
            <a:r>
              <a:rPr lang="en-US" altLang="x-none"/>
              <a:t>The Structure of Atoms</a:t>
            </a: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838200" y="609600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x-none" sz="2400" b="1">
                <a:solidFill>
                  <a:schemeClr val="accent1"/>
                </a:solidFill>
              </a:rPr>
              <a:t>Electricity is all about the electrons moving</a:t>
            </a:r>
          </a:p>
        </p:txBody>
      </p:sp>
      <p:pic>
        <p:nvPicPr>
          <p:cNvPr id="1105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362200"/>
            <a:ext cx="38100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59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181600"/>
            <a:ext cx="38100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33333E-6 C -0.01927 -0.02569 -0.03854 -0.05138 -0.07292 -0.06111 C -0.10729 -0.07083 -0.16771 -0.0787 -0.20625 -0.05833 C -0.24479 -0.03796 -0.2816 0.01528 -0.30417 0.06112 C -0.32674 0.10695 -0.33542 0.19075 -0.34167 0.21667 " pathEditMode="relative" ptsTypes="aaaaA">
                                      <p:cBhvr>
                                        <p:cTn id="6" dur="20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55 -0.08264 C -0.00295 -0.04375 0.00417 -0.00463 0.02848 0.02176 C 0.05295 0.04931 0.09966 0.08449 0.13924 0.0794 C 0.17778 0.07246 0.22743 0.02709 0.2625 -0.0169 C 0.2974 -0.06018 0.33473 -0.15463 0.34914 -0.18264 " pathEditMode="relative" rAng="12143102" ptsTypes="aaaaA">
                                      <p:cBhvr>
                                        <p:cTn id="8" dur="20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28" y="-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WordArt 2"/>
          <p:cNvSpPr>
            <a:spLocks noChangeArrowheads="1" noChangeShapeType="1" noTextEdit="1"/>
          </p:cNvSpPr>
          <p:nvPr/>
        </p:nvSpPr>
        <p:spPr bwMode="auto">
          <a:xfrm>
            <a:off x="381000" y="381000"/>
            <a:ext cx="6096000" cy="762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 charset="0"/>
                <a:ea typeface="Arial Black" charset="0"/>
                <a:cs typeface="Arial Black" charset="0"/>
              </a:rPr>
              <a:t>Valence Electrons</a:t>
            </a:r>
          </a:p>
        </p:txBody>
      </p:sp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3">
            <a:lum brigh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362200"/>
            <a:ext cx="3962400" cy="394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4572000" y="5257800"/>
            <a:ext cx="4038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800">
                <a:latin typeface="Times New Roman" charset="0"/>
              </a:rPr>
              <a:t>Too tightly bound to easily move. They won’t just float away on their own.</a:t>
            </a: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4876800" y="2362200"/>
            <a:ext cx="3886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800">
                <a:latin typeface="Times New Roman" charset="0"/>
              </a:rPr>
              <a:t>Valence electrons are more loosely bound to the atom and easier to move</a:t>
            </a:r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381000" y="1447800"/>
            <a:ext cx="83820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400">
                <a:latin typeface="Times New Roman" charset="0"/>
              </a:rPr>
              <a:t>Electronics focuses on the electrons in the Valence Shell</a:t>
            </a:r>
          </a:p>
          <a:p>
            <a:pPr>
              <a:spcBef>
                <a:spcPct val="50000"/>
              </a:spcBef>
            </a:pPr>
            <a:r>
              <a:rPr lang="en-US" altLang="x-none" sz="2400">
                <a:latin typeface="Times New Roman" charset="0"/>
              </a:rPr>
              <a:t>The one on the outside</a:t>
            </a:r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3276600" y="2209800"/>
            <a:ext cx="609600" cy="1524000"/>
          </a:xfrm>
          <a:prstGeom prst="line">
            <a:avLst/>
          </a:prstGeom>
          <a:noFill/>
          <a:ln w="28575">
            <a:solidFill>
              <a:srgbClr val="CC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 flipH="1" flipV="1">
            <a:off x="2971800" y="4419600"/>
            <a:ext cx="1600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WordArt 2"/>
          <p:cNvSpPr>
            <a:spLocks noChangeArrowheads="1" noChangeShapeType="1" noTextEdit="1"/>
          </p:cNvSpPr>
          <p:nvPr/>
        </p:nvSpPr>
        <p:spPr bwMode="auto">
          <a:xfrm>
            <a:off x="381000" y="381000"/>
            <a:ext cx="5638800" cy="685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 charset="0"/>
                <a:ea typeface="Arial Black" charset="0"/>
                <a:cs typeface="Arial Black" charset="0"/>
              </a:rPr>
              <a:t>Conductors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81000" y="1295400"/>
            <a:ext cx="822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400">
                <a:latin typeface="Times New Roman" charset="0"/>
              </a:rPr>
              <a:t>3 or Less Electrons in the Valence Shell</a:t>
            </a:r>
          </a:p>
        </p:txBody>
      </p:sp>
      <p:grpSp>
        <p:nvGrpSpPr>
          <p:cNvPr id="40973" name="Group 13"/>
          <p:cNvGrpSpPr>
            <a:grpSpLocks/>
          </p:cNvGrpSpPr>
          <p:nvPr/>
        </p:nvGrpSpPr>
        <p:grpSpPr bwMode="auto">
          <a:xfrm>
            <a:off x="381000" y="3810000"/>
            <a:ext cx="2133600" cy="2743200"/>
            <a:chOff x="240" y="2400"/>
            <a:chExt cx="1344" cy="1728"/>
          </a:xfrm>
        </p:grpSpPr>
        <p:pic>
          <p:nvPicPr>
            <p:cNvPr id="40965" name="Picture 5"/>
            <p:cNvPicPr>
              <a:picLocks noChangeAspect="1" noChangeArrowheads="1"/>
            </p:cNvPicPr>
            <p:nvPr/>
          </p:nvPicPr>
          <p:blipFill>
            <a:blip r:embed="rId3">
              <a:lum bright="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2400"/>
              <a:ext cx="1344" cy="13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40968" name="Text Box 8"/>
            <p:cNvSpPr txBox="1">
              <a:spLocks noChangeArrowheads="1"/>
            </p:cNvSpPr>
            <p:nvPr/>
          </p:nvSpPr>
          <p:spPr bwMode="auto">
            <a:xfrm>
              <a:off x="480" y="3840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x-none" sz="2400" b="1">
                  <a:latin typeface="Times New Roman" charset="0"/>
                </a:rPr>
                <a:t>Copper</a:t>
              </a:r>
            </a:p>
          </p:txBody>
        </p:sp>
      </p:grpSp>
      <p:grpSp>
        <p:nvGrpSpPr>
          <p:cNvPr id="40974" name="Group 14"/>
          <p:cNvGrpSpPr>
            <a:grpSpLocks/>
          </p:cNvGrpSpPr>
          <p:nvPr/>
        </p:nvGrpSpPr>
        <p:grpSpPr bwMode="auto">
          <a:xfrm>
            <a:off x="3505200" y="3962400"/>
            <a:ext cx="1981200" cy="2514600"/>
            <a:chOff x="2208" y="2496"/>
            <a:chExt cx="1248" cy="1584"/>
          </a:xfrm>
        </p:grpSpPr>
        <p:pic>
          <p:nvPicPr>
            <p:cNvPr id="40966" name="Picture 6"/>
            <p:cNvPicPr>
              <a:picLocks noChangeAspect="1" noChangeArrowheads="1"/>
            </p:cNvPicPr>
            <p:nvPr/>
          </p:nvPicPr>
          <p:blipFill>
            <a:blip r:embed="rId4">
              <a:lum bright="2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2496"/>
              <a:ext cx="1248" cy="1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40970" name="Text Box 10"/>
            <p:cNvSpPr txBox="1">
              <a:spLocks noChangeArrowheads="1"/>
            </p:cNvSpPr>
            <p:nvPr/>
          </p:nvSpPr>
          <p:spPr bwMode="auto">
            <a:xfrm>
              <a:off x="2496" y="3792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x-none" sz="2400" b="1">
                  <a:latin typeface="Times New Roman" charset="0"/>
                </a:rPr>
                <a:t>Silver</a:t>
              </a:r>
            </a:p>
          </p:txBody>
        </p:sp>
      </p:grpSp>
      <p:grpSp>
        <p:nvGrpSpPr>
          <p:cNvPr id="40975" name="Group 15"/>
          <p:cNvGrpSpPr>
            <a:grpSpLocks/>
          </p:cNvGrpSpPr>
          <p:nvPr/>
        </p:nvGrpSpPr>
        <p:grpSpPr bwMode="auto">
          <a:xfrm>
            <a:off x="6477000" y="3962400"/>
            <a:ext cx="1981200" cy="2514600"/>
            <a:chOff x="4080" y="2496"/>
            <a:chExt cx="1248" cy="1584"/>
          </a:xfrm>
        </p:grpSpPr>
        <p:pic>
          <p:nvPicPr>
            <p:cNvPr id="40967" name="Picture 7"/>
            <p:cNvPicPr>
              <a:picLocks noChangeAspect="1" noChangeArrowheads="1"/>
            </p:cNvPicPr>
            <p:nvPr/>
          </p:nvPicPr>
          <p:blipFill>
            <a:blip r:embed="rId5">
              <a:lum bright="3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0" y="2496"/>
              <a:ext cx="1248" cy="12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40971" name="Text Box 11"/>
            <p:cNvSpPr txBox="1">
              <a:spLocks noChangeArrowheads="1"/>
            </p:cNvSpPr>
            <p:nvPr/>
          </p:nvSpPr>
          <p:spPr bwMode="auto">
            <a:xfrm>
              <a:off x="4464" y="3792"/>
              <a:ext cx="6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x-none" sz="2400" b="1">
                  <a:latin typeface="Times New Roman" charset="0"/>
                </a:rPr>
                <a:t>Gold</a:t>
              </a:r>
            </a:p>
          </p:txBody>
        </p:sp>
      </p:grp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304800" y="2209800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400">
                <a:latin typeface="Times New Roman" charset="0"/>
              </a:rPr>
              <a:t>What makes a good wire??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WordArt 2"/>
          <p:cNvSpPr>
            <a:spLocks noChangeArrowheads="1" noChangeShapeType="1" noTextEdit="1"/>
          </p:cNvSpPr>
          <p:nvPr/>
        </p:nvSpPr>
        <p:spPr bwMode="auto">
          <a:xfrm>
            <a:off x="381000" y="381000"/>
            <a:ext cx="5638800" cy="685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 charset="0"/>
                <a:ea typeface="Arial Black" charset="0"/>
                <a:cs typeface="Arial Black" charset="0"/>
              </a:rPr>
              <a:t>Insulators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381000" y="1676400"/>
            <a:ext cx="82296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400">
                <a:latin typeface="Times New Roman" charset="0"/>
              </a:rPr>
              <a:t>5 or More Electrons in the Valence Shell</a:t>
            </a:r>
          </a:p>
          <a:p>
            <a:pPr>
              <a:spcBef>
                <a:spcPct val="50000"/>
              </a:spcBef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50000"/>
              </a:spcBef>
            </a:pPr>
            <a:r>
              <a:rPr lang="en-US" altLang="x-none" sz="2400">
                <a:latin typeface="Times New Roman" charset="0"/>
              </a:rPr>
              <a:t>Wood, Rubber and even PURE H</a:t>
            </a:r>
            <a:r>
              <a:rPr lang="en-US" altLang="x-none" sz="16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0 all have an atomic structure where there are more than five electrons “free” to move </a:t>
            </a:r>
          </a:p>
        </p:txBody>
      </p:sp>
      <p:grpSp>
        <p:nvGrpSpPr>
          <p:cNvPr id="41994" name="Group 10"/>
          <p:cNvGrpSpPr>
            <a:grpSpLocks/>
          </p:cNvGrpSpPr>
          <p:nvPr/>
        </p:nvGrpSpPr>
        <p:grpSpPr bwMode="auto">
          <a:xfrm>
            <a:off x="762000" y="4038600"/>
            <a:ext cx="7543800" cy="2438400"/>
            <a:chOff x="480" y="2544"/>
            <a:chExt cx="4752" cy="1536"/>
          </a:xfrm>
        </p:grpSpPr>
        <p:pic>
          <p:nvPicPr>
            <p:cNvPr id="4198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2544"/>
              <a:ext cx="1170" cy="11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41990" name="Text Box 6"/>
            <p:cNvSpPr txBox="1">
              <a:spLocks noChangeArrowheads="1"/>
            </p:cNvSpPr>
            <p:nvPr/>
          </p:nvSpPr>
          <p:spPr bwMode="auto">
            <a:xfrm>
              <a:off x="672" y="3792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x-none" sz="2400" b="1">
                  <a:latin typeface="Times New Roman" charset="0"/>
                </a:rPr>
                <a:t>Oxygen</a:t>
              </a:r>
            </a:p>
          </p:txBody>
        </p:sp>
        <p:pic>
          <p:nvPicPr>
            <p:cNvPr id="41991" name="Picture 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2" y="2592"/>
              <a:ext cx="1200" cy="11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41992" name="Text Box 8"/>
            <p:cNvSpPr txBox="1">
              <a:spLocks noChangeArrowheads="1"/>
            </p:cNvSpPr>
            <p:nvPr/>
          </p:nvSpPr>
          <p:spPr bwMode="auto">
            <a:xfrm>
              <a:off x="2400" y="2736"/>
              <a:ext cx="1536" cy="1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x-none" sz="2400">
                  <a:latin typeface="Times New Roman" charset="0"/>
                </a:rPr>
                <a:t>Yes..There are Neon signs but…they only work at VERY high VOLTAGES</a:t>
              </a:r>
            </a:p>
          </p:txBody>
        </p:sp>
        <p:sp>
          <p:nvSpPr>
            <p:cNvPr id="41993" name="Text Box 9"/>
            <p:cNvSpPr txBox="1">
              <a:spLocks noChangeArrowheads="1"/>
            </p:cNvSpPr>
            <p:nvPr/>
          </p:nvSpPr>
          <p:spPr bwMode="auto">
            <a:xfrm>
              <a:off x="4272" y="3792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x-none" sz="2400" b="1">
                  <a:latin typeface="Times New Roman" charset="0"/>
                </a:rPr>
                <a:t>Neon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WordArt 2"/>
          <p:cNvSpPr>
            <a:spLocks noChangeArrowheads="1" noChangeShapeType="1" noTextEdit="1"/>
          </p:cNvSpPr>
          <p:nvPr/>
        </p:nvSpPr>
        <p:spPr bwMode="auto">
          <a:xfrm>
            <a:off x="381000" y="381000"/>
            <a:ext cx="5638800" cy="685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 charset="0"/>
                <a:ea typeface="Arial Black" charset="0"/>
                <a:cs typeface="Arial Black" charset="0"/>
              </a:rPr>
              <a:t>Semi-Conductors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82296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2400">
                <a:latin typeface="Times New Roman" charset="0"/>
              </a:rPr>
              <a:t>4 Electrons in the Valence Shell</a:t>
            </a:r>
          </a:p>
          <a:p>
            <a:pPr>
              <a:spcBef>
                <a:spcPct val="50000"/>
              </a:spcBef>
            </a:pPr>
            <a:r>
              <a:rPr lang="en-US" altLang="x-none" sz="2400">
                <a:latin typeface="Times New Roman" charset="0"/>
              </a:rPr>
              <a:t>Their chemistry can be “played with” to make them a conductor one instant and an insulator the next…On..Off….0…1  etc.</a:t>
            </a:r>
          </a:p>
        </p:txBody>
      </p:sp>
      <p:grpSp>
        <p:nvGrpSpPr>
          <p:cNvPr id="43017" name="Group 9"/>
          <p:cNvGrpSpPr>
            <a:grpSpLocks/>
          </p:cNvGrpSpPr>
          <p:nvPr/>
        </p:nvGrpSpPr>
        <p:grpSpPr bwMode="auto">
          <a:xfrm>
            <a:off x="381000" y="2971800"/>
            <a:ext cx="7924800" cy="3657600"/>
            <a:chOff x="240" y="1872"/>
            <a:chExt cx="4992" cy="2304"/>
          </a:xfrm>
        </p:grpSpPr>
        <p:sp>
          <p:nvSpPr>
            <p:cNvPr id="43012" name="Text Box 4"/>
            <p:cNvSpPr txBox="1">
              <a:spLocks noChangeArrowheads="1"/>
            </p:cNvSpPr>
            <p:nvPr/>
          </p:nvSpPr>
          <p:spPr bwMode="auto">
            <a:xfrm>
              <a:off x="240" y="1872"/>
              <a:ext cx="499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x-none" sz="2400">
                  <a:latin typeface="Times New Roman" charset="0"/>
                </a:rPr>
                <a:t>Digital Electronics, Silicon Valley, “The Chip”, Computers, Cell Phones, and…virtually all modern electronics…</a:t>
              </a:r>
            </a:p>
          </p:txBody>
        </p:sp>
        <p:pic>
          <p:nvPicPr>
            <p:cNvPr id="43013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2496"/>
              <a:ext cx="1404" cy="1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43014" name="Picture 6"/>
            <p:cNvPicPr>
              <a:picLocks noChangeAspect="1" noChangeArrowheads="1"/>
            </p:cNvPicPr>
            <p:nvPr/>
          </p:nvPicPr>
          <p:blipFill>
            <a:blip r:embed="rId4">
              <a:lum bright="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2496"/>
              <a:ext cx="1248" cy="1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43015" name="Text Box 7"/>
            <p:cNvSpPr txBox="1">
              <a:spLocks noChangeArrowheads="1"/>
            </p:cNvSpPr>
            <p:nvPr/>
          </p:nvSpPr>
          <p:spPr bwMode="auto">
            <a:xfrm>
              <a:off x="1248" y="3888"/>
              <a:ext cx="86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x-none" sz="2400" b="1">
                  <a:latin typeface="Times New Roman" charset="0"/>
                </a:rPr>
                <a:t>Silicon</a:t>
              </a:r>
            </a:p>
          </p:txBody>
        </p:sp>
        <p:sp>
          <p:nvSpPr>
            <p:cNvPr id="43016" name="Text Box 8"/>
            <p:cNvSpPr txBox="1">
              <a:spLocks noChangeArrowheads="1"/>
            </p:cNvSpPr>
            <p:nvPr/>
          </p:nvSpPr>
          <p:spPr bwMode="auto">
            <a:xfrm>
              <a:off x="2976" y="3840"/>
              <a:ext cx="129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x-none" sz="2400" b="1">
                  <a:latin typeface="Times New Roman" charset="0"/>
                </a:rPr>
                <a:t>Germanium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2"/>
          <p:cNvSpPr>
            <a:spLocks noChangeArrowheads="1" noChangeShapeType="1" noTextEdit="1"/>
          </p:cNvSpPr>
          <p:nvPr/>
        </p:nvSpPr>
        <p:spPr bwMode="auto">
          <a:xfrm>
            <a:off x="381000" y="381000"/>
            <a:ext cx="4114800" cy="609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 charset="0"/>
                <a:ea typeface="Arial Black" charset="0"/>
                <a:cs typeface="Arial Black" charset="0"/>
              </a:rPr>
              <a:t>Question...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33400" y="1676400"/>
            <a:ext cx="7772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4000">
                <a:latin typeface="Times New Roman" charset="0"/>
                <a:ea typeface="Times New Roman" charset="0"/>
                <a:cs typeface="Times New Roman" charset="0"/>
              </a:rPr>
              <a:t>Does anyone </a:t>
            </a:r>
            <a:r>
              <a:rPr lang="en-US" altLang="x-none" sz="4000" u="sng">
                <a:latin typeface="Times New Roman" charset="0"/>
                <a:ea typeface="Times New Roman" charset="0"/>
                <a:cs typeface="Times New Roman" charset="0"/>
              </a:rPr>
              <a:t>actually use</a:t>
            </a:r>
            <a:r>
              <a:rPr lang="en-US" altLang="x-none" sz="4000">
                <a:latin typeface="Times New Roman" charset="0"/>
                <a:ea typeface="Times New Roman" charset="0"/>
                <a:cs typeface="Times New Roman" charset="0"/>
              </a:rPr>
              <a:t> electricity</a:t>
            </a:r>
            <a:r>
              <a:rPr lang="en-US" altLang="x-none" sz="4000">
                <a:latin typeface="Times New Roman" charset="0"/>
              </a:rPr>
              <a:t>?</a:t>
            </a:r>
          </a:p>
        </p:txBody>
      </p:sp>
      <p:pic>
        <p:nvPicPr>
          <p:cNvPr id="23556" name="Picture 4" descr="HH01719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590800"/>
            <a:ext cx="3840163" cy="3468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026"/>
          <p:cNvSpPr txBox="1">
            <a:spLocks noChangeArrowheads="1"/>
          </p:cNvSpPr>
          <p:nvPr/>
        </p:nvSpPr>
        <p:spPr bwMode="auto">
          <a:xfrm>
            <a:off x="381000" y="1752600"/>
            <a:ext cx="77724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x-none" sz="3600">
                <a:latin typeface="Times New Roman" charset="0"/>
                <a:ea typeface="Times New Roman" charset="0"/>
                <a:cs typeface="Times New Roman" charset="0"/>
              </a:rPr>
              <a:t>a defibulator and an electric chair are the only examples I could come up with…</a:t>
            </a:r>
          </a:p>
          <a:p>
            <a:pPr>
              <a:spcBef>
                <a:spcPct val="50000"/>
              </a:spcBef>
            </a:pPr>
            <a:endParaRPr lang="en-US" altLang="x-none" sz="3600">
              <a:latin typeface="Times New Roman" charset="0"/>
            </a:endParaRPr>
          </a:p>
        </p:txBody>
      </p:sp>
      <p:sp>
        <p:nvSpPr>
          <p:cNvPr id="25603" name="WordArt 1027"/>
          <p:cNvSpPr>
            <a:spLocks noChangeArrowheads="1" noChangeShapeType="1" noTextEdit="1"/>
          </p:cNvSpPr>
          <p:nvPr/>
        </p:nvSpPr>
        <p:spPr bwMode="auto">
          <a:xfrm>
            <a:off x="381000" y="381000"/>
            <a:ext cx="7696200" cy="1066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 charset="0"/>
                <a:ea typeface="Arial Black" charset="0"/>
                <a:cs typeface="Arial Black" charset="0"/>
              </a:rPr>
              <a:t>USES for direct electrical output...</a:t>
            </a:r>
          </a:p>
        </p:txBody>
      </p:sp>
      <p:pic>
        <p:nvPicPr>
          <p:cNvPr id="25604" name="Picture 1028" descr="BD20110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352800"/>
            <a:ext cx="2971800" cy="188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5" name="Picture 1029" descr="HM00362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352800"/>
            <a:ext cx="1984375" cy="173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6" name="Text Box 1030"/>
          <p:cNvSpPr txBox="1">
            <a:spLocks noChangeArrowheads="1"/>
          </p:cNvSpPr>
          <p:nvPr/>
        </p:nvSpPr>
        <p:spPr bwMode="auto">
          <a:xfrm>
            <a:off x="304800" y="6019800"/>
            <a:ext cx="853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x-none" sz="2400">
                <a:solidFill>
                  <a:schemeClr val="hlink"/>
                </a:solidFill>
                <a:latin typeface="Times New Roman" charset="0"/>
              </a:rPr>
              <a:t>Isn’t this a great time to talk about the definition of “Irony”?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WordArt 2"/>
          <p:cNvSpPr>
            <a:spLocks noChangeArrowheads="1" noChangeShapeType="1" noTextEdit="1"/>
          </p:cNvSpPr>
          <p:nvPr/>
        </p:nvSpPr>
        <p:spPr bwMode="auto">
          <a:xfrm>
            <a:off x="457200" y="304800"/>
            <a:ext cx="7848600" cy="990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 charset="0"/>
                <a:ea typeface="Arial Black" charset="0"/>
                <a:cs typeface="Arial Black" charset="0"/>
              </a:rPr>
              <a:t>What is Electricity Used For?</a:t>
            </a:r>
          </a:p>
        </p:txBody>
      </p:sp>
      <p:sp>
        <p:nvSpPr>
          <p:cNvPr id="26627" name="WordArt 3"/>
          <p:cNvSpPr>
            <a:spLocks noChangeArrowheads="1" noChangeShapeType="1" noTextEdit="1"/>
          </p:cNvSpPr>
          <p:nvPr/>
        </p:nvSpPr>
        <p:spPr bwMode="auto">
          <a:xfrm>
            <a:off x="838200" y="3505200"/>
            <a:ext cx="7086600" cy="1295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 charset="0"/>
                <a:ea typeface="Arial Black" charset="0"/>
                <a:cs typeface="Arial Black" charset="0"/>
              </a:rPr>
              <a:t>A Fast, Cheap, and </a:t>
            </a:r>
          </a:p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1"/>
                </a:solidFill>
                <a:latin typeface="Arial Black" charset="0"/>
                <a:ea typeface="Arial Black" charset="0"/>
                <a:cs typeface="Arial Black" charset="0"/>
              </a:rPr>
              <a:t>Clean Transfer of Energy</a:t>
            </a:r>
          </a:p>
        </p:txBody>
      </p:sp>
      <p:pic>
        <p:nvPicPr>
          <p:cNvPr id="26628" name="Picture 4" descr="IN0052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029200"/>
            <a:ext cx="1625600" cy="152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9" name="Picture 5" descr="PE0173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105400"/>
            <a:ext cx="1752600" cy="138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30" name="Picture 6" descr="BD05048_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447800"/>
            <a:ext cx="1825625" cy="189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x-none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x-none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1186</TotalTime>
  <Words>609</Words>
  <Application>Microsoft Macintosh PowerPoint</Application>
  <PresentationFormat>On-screen Show (4:3)</PresentationFormat>
  <Paragraphs>120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 Black</vt:lpstr>
      <vt:lpstr>Batang</vt:lpstr>
      <vt:lpstr>Times New Roman</vt:lpstr>
      <vt:lpstr>Arial</vt:lpstr>
      <vt:lpstr>Default Design</vt:lpstr>
      <vt:lpstr>PowerPoint Presentation</vt:lpstr>
      <vt:lpstr>The Structure of Atoms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Science Academy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Schroll</dc:creator>
  <cp:lastModifiedBy>O'Grady-Cunniff, Dianne (CCPS)</cp:lastModifiedBy>
  <cp:revision>134</cp:revision>
  <dcterms:created xsi:type="dcterms:W3CDTF">2002-08-07T19:54:32Z</dcterms:created>
  <dcterms:modified xsi:type="dcterms:W3CDTF">2016-12-07T00:36:56Z</dcterms:modified>
</cp:coreProperties>
</file>