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56" r:id="rId2"/>
  </p:sldMasterIdLst>
  <p:notesMasterIdLst>
    <p:notesMasterId r:id="rId35"/>
  </p:notesMasterIdLst>
  <p:sldIdLst>
    <p:sldId id="286" r:id="rId3"/>
    <p:sldId id="263" r:id="rId4"/>
    <p:sldId id="320" r:id="rId5"/>
    <p:sldId id="310" r:id="rId6"/>
    <p:sldId id="309" r:id="rId7"/>
    <p:sldId id="294" r:id="rId8"/>
    <p:sldId id="315" r:id="rId9"/>
    <p:sldId id="295" r:id="rId10"/>
    <p:sldId id="316" r:id="rId11"/>
    <p:sldId id="296" r:id="rId12"/>
    <p:sldId id="317" r:id="rId13"/>
    <p:sldId id="277" r:id="rId14"/>
    <p:sldId id="278" r:id="rId15"/>
    <p:sldId id="279" r:id="rId16"/>
    <p:sldId id="280" r:id="rId17"/>
    <p:sldId id="258" r:id="rId18"/>
    <p:sldId id="321" r:id="rId19"/>
    <p:sldId id="259" r:id="rId20"/>
    <p:sldId id="260" r:id="rId21"/>
    <p:sldId id="322" r:id="rId22"/>
    <p:sldId id="261" r:id="rId23"/>
    <p:sldId id="262" r:id="rId24"/>
    <p:sldId id="265" r:id="rId25"/>
    <p:sldId id="266" r:id="rId26"/>
    <p:sldId id="267" r:id="rId27"/>
    <p:sldId id="268" r:id="rId28"/>
    <p:sldId id="269" r:id="rId29"/>
    <p:sldId id="270" r:id="rId30"/>
    <p:sldId id="271" r:id="rId31"/>
    <p:sldId id="272" r:id="rId32"/>
    <p:sldId id="273" r:id="rId33"/>
    <p:sldId id="31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6600"/>
    <a:srgbClr val="DDDDDD"/>
    <a:srgbClr val="FFCC66"/>
    <a:srgbClr val="66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67776" autoAdjust="0"/>
  </p:normalViewPr>
  <p:slideViewPr>
    <p:cSldViewPr>
      <p:cViewPr>
        <p:scale>
          <a:sx n="50" d="100"/>
          <a:sy n="50" d="100"/>
        </p:scale>
        <p:origin x="3944" y="9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esProps" Target="presProp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endParaRPr lang="en-US" altLang="x-none"/>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endParaRPr lang="en-US" altLang="x-none"/>
          </a:p>
        </p:txBody>
      </p:sp>
      <p:sp>
        <p:nvSpPr>
          <p:cNvPr id="634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endParaRPr lang="en-US" altLang="x-none"/>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atin typeface="Times New Roman" charset="0"/>
              </a:defRPr>
            </a:lvl1pPr>
          </a:lstStyle>
          <a:p>
            <a:fld id="{26C45996-EFF9-DE44-8FDC-4502E5EE6C15}" type="slidenum">
              <a:rPr lang="en-US" altLang="x-none"/>
              <a:pPr/>
              <a:t>‹#›</a:t>
            </a:fld>
            <a:endParaRPr lang="en-US" altLang="x-non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mn-ea"/>
        <a:cs typeface="+mn-cs"/>
      </a:defRPr>
    </a:lvl2pPr>
    <a:lvl3pPr marL="914400" algn="l" rtl="0" fontAlgn="base">
      <a:spcBef>
        <a:spcPct val="30000"/>
      </a:spcBef>
      <a:spcAft>
        <a:spcPct val="0"/>
      </a:spcAft>
      <a:defRPr sz="1200" kern="1200">
        <a:solidFill>
          <a:schemeClr val="tx1"/>
        </a:solidFill>
        <a:latin typeface="Times New Roman" charset="0"/>
        <a:ea typeface="+mn-ea"/>
        <a:cs typeface="+mn-cs"/>
      </a:defRPr>
    </a:lvl3pPr>
    <a:lvl4pPr marL="1371600" algn="l" rtl="0" fontAlgn="base">
      <a:spcBef>
        <a:spcPct val="30000"/>
      </a:spcBef>
      <a:spcAft>
        <a:spcPct val="0"/>
      </a:spcAft>
      <a:defRPr sz="1200" kern="1200">
        <a:solidFill>
          <a:schemeClr val="tx1"/>
        </a:solidFill>
        <a:latin typeface="Times New Roman" charset="0"/>
        <a:ea typeface="+mn-ea"/>
        <a:cs typeface="+mn-cs"/>
      </a:defRPr>
    </a:lvl4pPr>
    <a:lvl5pPr marL="1828800" algn="l" rtl="0" fontAlgn="base">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2109C-E8FD-B346-91A5-9358F8B75379}" type="slidenum">
              <a:rPr lang="en-US" altLang="x-none"/>
              <a:pPr/>
              <a:t>1</a:t>
            </a:fld>
            <a:endParaRPr lang="en-US" altLang="x-none"/>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CFA79D-3522-F34B-A641-169EAD9F11C7}" type="slidenum">
              <a:rPr lang="en-US" altLang="x-none"/>
              <a:pPr/>
              <a:t>10</a:t>
            </a:fld>
            <a:endParaRPr lang="en-US" altLang="x-none"/>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B653C-8A20-614F-94B5-D3CE81229B97}" type="slidenum">
              <a:rPr lang="en-US" altLang="x-none"/>
              <a:pPr/>
              <a:t>11</a:t>
            </a:fld>
            <a:endParaRPr lang="en-US" altLang="x-none"/>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8B9E3D-D561-F641-BE13-F440BB2D41BB}" type="slidenum">
              <a:rPr lang="en-US" altLang="x-none"/>
              <a:pPr/>
              <a:t>12</a:t>
            </a:fld>
            <a:endParaRPr lang="en-US" altLang="x-none"/>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1D8F40-B1CA-A844-90DA-36003A968E53}" type="slidenum">
              <a:rPr lang="en-US" altLang="x-none"/>
              <a:pPr/>
              <a:t>13</a:t>
            </a:fld>
            <a:endParaRPr lang="en-US" altLang="x-none"/>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0DFC39-34AF-F248-A7D5-14E4E50B6431}" type="slidenum">
              <a:rPr lang="en-US" altLang="x-none"/>
              <a:pPr/>
              <a:t>14</a:t>
            </a:fld>
            <a:endParaRPr lang="en-US" altLang="x-none"/>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94B62-4492-D44B-ABC0-A77F0FBA37AA}" type="slidenum">
              <a:rPr lang="en-US" altLang="x-none"/>
              <a:pPr/>
              <a:t>15</a:t>
            </a:fld>
            <a:endParaRPr lang="en-US" altLang="x-none"/>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908776-89D4-484A-94BF-A01137E37986}" type="slidenum">
              <a:rPr lang="en-US" altLang="x-none"/>
              <a:pPr/>
              <a:t>16</a:t>
            </a:fld>
            <a:endParaRPr lang="en-US" altLang="x-none"/>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pPr>
              <a:spcBef>
                <a:spcPct val="50000"/>
              </a:spcBef>
            </a:pPr>
            <a:r>
              <a:rPr lang="en-US" altLang="x-none" b="1"/>
              <a:t>Electrons don’t “want” to move from one atom to another.  </a:t>
            </a:r>
          </a:p>
          <a:p>
            <a:pPr>
              <a:spcBef>
                <a:spcPct val="50000"/>
              </a:spcBef>
            </a:pPr>
            <a:r>
              <a:rPr lang="en-US" altLang="x-none" b="1"/>
              <a:t>Any force chemical, magnetic, mechanical or whatever that gives them a “Push” or “Reason to move” from one atom onto another is called a voltage…   But REMEMBER… just because you are pushing on something does not mean that it will move… there may be too much resistance to movement present even if you are pushing really hard..</a:t>
            </a:r>
            <a:endParaRPr lang="en-US" altLang="x-non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B653C-8A20-614F-94B5-D3CE81229B97}" type="slidenum">
              <a:rPr lang="en-US" altLang="x-none"/>
              <a:pPr/>
              <a:t>17</a:t>
            </a:fld>
            <a:endParaRPr lang="en-US" altLang="x-none"/>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21279220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A5C11B-38EB-6E43-97DC-49135EB2437B}" type="slidenum">
              <a:rPr lang="en-US" altLang="x-none"/>
              <a:pPr/>
              <a:t>18</a:t>
            </a:fld>
            <a:endParaRPr lang="en-US" altLang="x-none"/>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0C0098-FE71-B44B-B71F-32B6AEB0D139}" type="slidenum">
              <a:rPr lang="en-US" altLang="x-none"/>
              <a:pPr/>
              <a:t>19</a:t>
            </a:fld>
            <a:endParaRPr lang="en-US" altLang="x-none"/>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35B447-E0B4-6D48-998E-F4787AE5BB0C}" type="slidenum">
              <a:rPr lang="en-US" altLang="x-none"/>
              <a:pPr/>
              <a:t>2</a:t>
            </a:fld>
            <a:endParaRPr lang="en-US" altLang="x-none"/>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3B653C-8A20-614F-94B5-D3CE81229B97}" type="slidenum">
              <a:rPr lang="en-US" altLang="x-none"/>
              <a:pPr/>
              <a:t>20</a:t>
            </a:fld>
            <a:endParaRPr lang="en-US" altLang="x-none"/>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923917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6A0C21-7510-6449-BF55-CC1B8AA0E6A8}" type="slidenum">
              <a:rPr lang="en-US" altLang="x-none"/>
              <a:pPr/>
              <a:t>21</a:t>
            </a:fld>
            <a:endParaRPr lang="en-US" altLang="x-none"/>
          </a:p>
        </p:txBody>
      </p:sp>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AEDDCA-487F-A047-899B-02BEEAEF1321}" type="slidenum">
              <a:rPr lang="en-US" altLang="x-none"/>
              <a:pPr/>
              <a:t>22</a:t>
            </a:fld>
            <a:endParaRPr lang="en-US" altLang="x-none"/>
          </a:p>
        </p:txBody>
      </p:sp>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7A114E-74AF-8F47-803F-93605FE361A6}" type="slidenum">
              <a:rPr lang="en-US" altLang="x-none"/>
              <a:pPr/>
              <a:t>23</a:t>
            </a:fld>
            <a:endParaRPr lang="en-US" altLang="x-none"/>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2CAC1B-350C-F54B-A490-95BA4274EF0C}" type="slidenum">
              <a:rPr lang="en-US" altLang="x-none"/>
              <a:pPr/>
              <a:t>24</a:t>
            </a:fld>
            <a:endParaRPr lang="en-US" altLang="x-none"/>
          </a:p>
        </p:txBody>
      </p:sp>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94DC89-50CD-214B-A37C-C8620ED549D4}" type="slidenum">
              <a:rPr lang="en-US" altLang="x-none"/>
              <a:pPr/>
              <a:t>25</a:t>
            </a:fld>
            <a:endParaRPr lang="en-US" altLang="x-none"/>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9E464C-9741-3445-8166-06CAAF8D7905}" type="slidenum">
              <a:rPr lang="en-US" altLang="x-none"/>
              <a:pPr/>
              <a:t>26</a:t>
            </a:fld>
            <a:endParaRPr lang="en-US" altLang="x-none"/>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EB8982-66A5-3449-8E2A-238043342B44}" type="slidenum">
              <a:rPr lang="en-US" altLang="x-none"/>
              <a:pPr/>
              <a:t>27</a:t>
            </a:fld>
            <a:endParaRPr lang="en-US" altLang="x-none"/>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95BE2F-8202-7E4E-A5CE-8F8743C64865}" type="slidenum">
              <a:rPr lang="en-US" altLang="x-none"/>
              <a:pPr/>
              <a:t>28</a:t>
            </a:fld>
            <a:endParaRPr lang="en-US" altLang="x-none"/>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C56D5B-B2F1-7941-8052-973E02719607}" type="slidenum">
              <a:rPr lang="en-US" altLang="x-none"/>
              <a:pPr/>
              <a:t>29</a:t>
            </a:fld>
            <a:endParaRPr lang="en-US" altLang="x-none"/>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E05D6-2672-024C-BB5E-0B171F1EE9D8}" type="slidenum">
              <a:rPr lang="en-US" altLang="x-none"/>
              <a:pPr/>
              <a:t>3</a:t>
            </a:fld>
            <a:endParaRPr lang="en-US" altLang="x-none"/>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x-none" altLang="x-none"/>
          </a:p>
        </p:txBody>
      </p:sp>
    </p:spTree>
    <p:extLst>
      <p:ext uri="{BB962C8B-B14F-4D97-AF65-F5344CB8AC3E}">
        <p14:creationId xmlns:p14="http://schemas.microsoft.com/office/powerpoint/2010/main" val="86074024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9F8CDB-0944-4842-A064-15C02A3203B9}" type="slidenum">
              <a:rPr lang="en-US" altLang="x-none"/>
              <a:pPr/>
              <a:t>30</a:t>
            </a:fld>
            <a:endParaRPr lang="en-US" altLang="x-none"/>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B875A-F8A9-814E-B9F3-26FA6861AC9D}" type="slidenum">
              <a:rPr lang="en-US" altLang="x-none"/>
              <a:pPr/>
              <a:t>31</a:t>
            </a:fld>
            <a:endParaRPr lang="en-US" altLang="x-none"/>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352C60-6A67-E040-A81D-A30F0EB7E6B0}" type="slidenum">
              <a:rPr lang="en-US" altLang="x-none"/>
              <a:pPr/>
              <a:t>32</a:t>
            </a:fld>
            <a:endParaRPr lang="en-US" altLang="x-none"/>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763D51-8504-AD4A-AAF7-E3E2B4A93069}" type="slidenum">
              <a:rPr lang="en-US" altLang="x-none"/>
              <a:pPr/>
              <a:t>4</a:t>
            </a:fld>
            <a:endParaRPr lang="en-US" altLang="x-none"/>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38D26-2B80-2845-8007-0A5567C8B77B}" type="slidenum">
              <a:rPr lang="en-US" altLang="x-none"/>
              <a:pPr/>
              <a:t>5</a:t>
            </a:fld>
            <a:endParaRPr lang="en-US" altLang="x-none"/>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6E1A5B-639C-8B40-979E-722505F2B2D7}" type="slidenum">
              <a:rPr lang="en-US" altLang="x-none"/>
              <a:pPr/>
              <a:t>6</a:t>
            </a:fld>
            <a:endParaRPr lang="en-US" altLang="x-none"/>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EE05D6-2672-024C-BB5E-0B171F1EE9D8}" type="slidenum">
              <a:rPr lang="en-US" altLang="x-none"/>
              <a:pPr/>
              <a:t>7</a:t>
            </a:fld>
            <a:endParaRPr lang="en-US" altLang="x-none"/>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5B9BA-2D0E-6746-B73B-C7B4BF1C58D8}" type="slidenum">
              <a:rPr lang="en-US" altLang="x-none"/>
              <a:pPr/>
              <a:t>8</a:t>
            </a:fld>
            <a:endParaRPr lang="en-US" altLang="x-none"/>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x-none" altLang="x-non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2C3DA9-89FE-EC4F-A8E8-070CED8E3BC0}" type="slidenum">
              <a:rPr lang="en-US" altLang="x-none"/>
              <a:pPr/>
              <a:t>9</a:t>
            </a:fld>
            <a:endParaRPr lang="en-US" altLang="x-none"/>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x-none" altLang="x-non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6D8CFC05-6B3B-2D4B-8F7E-B4003380F542}" type="slidenum">
              <a:rPr lang="en-US" altLang="x-none"/>
              <a:pPr/>
              <a:t>‹#›</a:t>
            </a:fld>
            <a:endParaRPr lang="en-US" altLang="x-none"/>
          </a:p>
        </p:txBody>
      </p:sp>
    </p:spTree>
    <p:extLst>
      <p:ext uri="{BB962C8B-B14F-4D97-AF65-F5344CB8AC3E}">
        <p14:creationId xmlns:p14="http://schemas.microsoft.com/office/powerpoint/2010/main" val="350199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B4E6ED65-30FB-5549-B8B9-B5B80C1725CD}" type="slidenum">
              <a:rPr lang="en-US" altLang="x-none"/>
              <a:pPr/>
              <a:t>‹#›</a:t>
            </a:fld>
            <a:endParaRPr lang="en-US" altLang="x-none"/>
          </a:p>
        </p:txBody>
      </p:sp>
    </p:spTree>
    <p:extLst>
      <p:ext uri="{BB962C8B-B14F-4D97-AF65-F5344CB8AC3E}">
        <p14:creationId xmlns:p14="http://schemas.microsoft.com/office/powerpoint/2010/main" val="428276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43CB4B9B-597E-664B-9981-CB98726AE564}" type="slidenum">
              <a:rPr lang="en-US" altLang="x-none"/>
              <a:pPr/>
              <a:t>‹#›</a:t>
            </a:fld>
            <a:endParaRPr lang="en-US" altLang="x-none"/>
          </a:p>
        </p:txBody>
      </p:sp>
    </p:spTree>
    <p:extLst>
      <p:ext uri="{BB962C8B-B14F-4D97-AF65-F5344CB8AC3E}">
        <p14:creationId xmlns:p14="http://schemas.microsoft.com/office/powerpoint/2010/main" val="18324429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4146" name="Rectangle 2"/>
          <p:cNvSpPr>
            <a:spLocks noGrp="1" noChangeArrowheads="1"/>
          </p:cNvSpPr>
          <p:nvPr>
            <p:ph type="ctrTitle"/>
          </p:nvPr>
        </p:nvSpPr>
        <p:spPr>
          <a:xfrm>
            <a:off x="685800" y="990600"/>
            <a:ext cx="7772400" cy="1371600"/>
          </a:xfrm>
        </p:spPr>
        <p:txBody>
          <a:bodyPr/>
          <a:lstStyle>
            <a:lvl1pPr>
              <a:defRPr/>
            </a:lvl1pPr>
          </a:lstStyle>
          <a:p>
            <a:pPr lvl="0"/>
            <a:r>
              <a:rPr lang="en-US" altLang="x-none" noProof="0" smtClean="0"/>
              <a:t>Click to edit Master title style</a:t>
            </a:r>
          </a:p>
        </p:txBody>
      </p:sp>
      <p:sp>
        <p:nvSpPr>
          <p:cNvPr id="134147" name="Rectangle 3"/>
          <p:cNvSpPr>
            <a:spLocks noGrp="1" noChangeArrowheads="1"/>
          </p:cNvSpPr>
          <p:nvPr>
            <p:ph type="subTitle" idx="1"/>
          </p:nvPr>
        </p:nvSpPr>
        <p:spPr>
          <a:xfrm>
            <a:off x="1447800" y="3429000"/>
            <a:ext cx="7010400" cy="1600200"/>
          </a:xfrm>
        </p:spPr>
        <p:txBody>
          <a:bodyPr/>
          <a:lstStyle>
            <a:lvl1pPr marL="0" indent="0" algn="ctr">
              <a:buFont typeface="Wingdings" charset="2"/>
              <a:buNone/>
              <a:defRPr/>
            </a:lvl1pPr>
          </a:lstStyle>
          <a:p>
            <a:pPr lvl="0"/>
            <a:r>
              <a:rPr lang="en-US" altLang="x-none" noProof="0" smtClean="0"/>
              <a:t>Click to edit Master subtitle style</a:t>
            </a:r>
          </a:p>
        </p:txBody>
      </p:sp>
      <p:sp>
        <p:nvSpPr>
          <p:cNvPr id="134148" name="Rectangle 4"/>
          <p:cNvSpPr>
            <a:spLocks noGrp="1" noChangeArrowheads="1"/>
          </p:cNvSpPr>
          <p:nvPr>
            <p:ph type="dt" sz="half" idx="2"/>
          </p:nvPr>
        </p:nvSpPr>
        <p:spPr>
          <a:xfrm>
            <a:off x="685800" y="6248400"/>
            <a:ext cx="1905000" cy="457200"/>
          </a:xfrm>
        </p:spPr>
        <p:txBody>
          <a:bodyPr/>
          <a:lstStyle>
            <a:lvl1pPr>
              <a:defRPr/>
            </a:lvl1pPr>
          </a:lstStyle>
          <a:p>
            <a:endParaRPr lang="en-US" altLang="x-none"/>
          </a:p>
        </p:txBody>
      </p:sp>
      <p:sp>
        <p:nvSpPr>
          <p:cNvPr id="134149" name="Rectangle 5"/>
          <p:cNvSpPr>
            <a:spLocks noGrp="1" noChangeArrowheads="1"/>
          </p:cNvSpPr>
          <p:nvPr>
            <p:ph type="ftr" sz="quarter" idx="3"/>
          </p:nvPr>
        </p:nvSpPr>
        <p:spPr>
          <a:xfrm>
            <a:off x="3124200" y="6248400"/>
            <a:ext cx="2895600" cy="457200"/>
          </a:xfrm>
        </p:spPr>
        <p:txBody>
          <a:bodyPr/>
          <a:lstStyle>
            <a:lvl1pPr>
              <a:defRPr/>
            </a:lvl1pPr>
          </a:lstStyle>
          <a:p>
            <a:endParaRPr lang="en-US" altLang="x-none"/>
          </a:p>
        </p:txBody>
      </p:sp>
      <p:sp>
        <p:nvSpPr>
          <p:cNvPr id="134150" name="Rectangle 6"/>
          <p:cNvSpPr>
            <a:spLocks noGrp="1" noChangeArrowheads="1"/>
          </p:cNvSpPr>
          <p:nvPr>
            <p:ph type="sldNum" sz="quarter" idx="4"/>
          </p:nvPr>
        </p:nvSpPr>
        <p:spPr>
          <a:xfrm>
            <a:off x="6553200" y="6248400"/>
            <a:ext cx="1905000" cy="457200"/>
          </a:xfrm>
        </p:spPr>
        <p:txBody>
          <a:bodyPr/>
          <a:lstStyle>
            <a:lvl1pPr>
              <a:defRPr/>
            </a:lvl1pPr>
          </a:lstStyle>
          <a:p>
            <a:fld id="{FABC2DE8-9740-674E-B5D2-2E6284E61D2A}" type="slidenum">
              <a:rPr lang="en-US" altLang="x-none"/>
              <a:pPr/>
              <a:t>‹#›</a:t>
            </a:fld>
            <a:endParaRPr lang="en-US" altLang="x-none"/>
          </a:p>
        </p:txBody>
      </p:sp>
      <p:sp>
        <p:nvSpPr>
          <p:cNvPr id="134151" name="AutoShape 7"/>
          <p:cNvSpPr>
            <a:spLocks noChangeArrowheads="1"/>
          </p:cNvSpPr>
          <p:nvPr/>
        </p:nvSpPr>
        <p:spPr bwMode="auto">
          <a:xfrm>
            <a:off x="685800" y="2393950"/>
            <a:ext cx="7772400" cy="109538"/>
          </a:xfrm>
          <a:custGeom>
            <a:avLst/>
            <a:gdLst>
              <a:gd name="G0" fmla="+- 618 0 0"/>
              <a:gd name="T0" fmla="*/ 0 w 1000"/>
              <a:gd name="T1" fmla="*/ 0 h 1000"/>
              <a:gd name="T2" fmla="*/ 618 w 1000"/>
              <a:gd name="T3" fmla="*/ 0 h 1000"/>
              <a:gd name="T4" fmla="*/ 618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x-none" altLang="x-none" sz="2400">
              <a:latin typeface="Times New Roman" charset="0"/>
            </a:endParaRP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CB5FDDCC-AA17-5747-BB7E-00E35F2E0AB9}" type="slidenum">
              <a:rPr lang="en-US" altLang="x-none"/>
              <a:pPr/>
              <a:t>‹#›</a:t>
            </a:fld>
            <a:endParaRPr lang="en-US" altLang="x-none"/>
          </a:p>
        </p:txBody>
      </p:sp>
    </p:spTree>
    <p:extLst>
      <p:ext uri="{BB962C8B-B14F-4D97-AF65-F5344CB8AC3E}">
        <p14:creationId xmlns:p14="http://schemas.microsoft.com/office/powerpoint/2010/main" val="805208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468EC220-E6FD-4548-B696-A881F7FA580A}" type="slidenum">
              <a:rPr lang="en-US" altLang="x-none"/>
              <a:pPr/>
              <a:t>‹#›</a:t>
            </a:fld>
            <a:endParaRPr lang="en-US" altLang="x-none"/>
          </a:p>
        </p:txBody>
      </p:sp>
    </p:spTree>
    <p:extLst>
      <p:ext uri="{BB962C8B-B14F-4D97-AF65-F5344CB8AC3E}">
        <p14:creationId xmlns:p14="http://schemas.microsoft.com/office/powerpoint/2010/main" val="1843572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5EEC1BD2-227F-B24F-9D19-1398315E6A5E}" type="slidenum">
              <a:rPr lang="en-US" altLang="x-none"/>
              <a:pPr/>
              <a:t>‹#›</a:t>
            </a:fld>
            <a:endParaRPr lang="en-US" altLang="x-none"/>
          </a:p>
        </p:txBody>
      </p:sp>
    </p:spTree>
    <p:extLst>
      <p:ext uri="{BB962C8B-B14F-4D97-AF65-F5344CB8AC3E}">
        <p14:creationId xmlns:p14="http://schemas.microsoft.com/office/powerpoint/2010/main" val="10346965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521BC2D8-D102-C746-BA71-524A69440DF0}" type="slidenum">
              <a:rPr lang="en-US" altLang="x-none"/>
              <a:pPr/>
              <a:t>‹#›</a:t>
            </a:fld>
            <a:endParaRPr lang="en-US" altLang="x-none"/>
          </a:p>
        </p:txBody>
      </p:sp>
    </p:spTree>
    <p:extLst>
      <p:ext uri="{BB962C8B-B14F-4D97-AF65-F5344CB8AC3E}">
        <p14:creationId xmlns:p14="http://schemas.microsoft.com/office/powerpoint/2010/main" val="19702966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013DB347-F4B8-2842-87F0-4412AFD1DD03}" type="slidenum">
              <a:rPr lang="en-US" altLang="x-none"/>
              <a:pPr/>
              <a:t>‹#›</a:t>
            </a:fld>
            <a:endParaRPr lang="en-US" altLang="x-none"/>
          </a:p>
        </p:txBody>
      </p:sp>
    </p:spTree>
    <p:extLst>
      <p:ext uri="{BB962C8B-B14F-4D97-AF65-F5344CB8AC3E}">
        <p14:creationId xmlns:p14="http://schemas.microsoft.com/office/powerpoint/2010/main" val="5785816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E940B329-6EE2-8249-9EFA-58F57E34BA9D}" type="slidenum">
              <a:rPr lang="en-US" altLang="x-none"/>
              <a:pPr/>
              <a:t>‹#›</a:t>
            </a:fld>
            <a:endParaRPr lang="en-US" altLang="x-none"/>
          </a:p>
        </p:txBody>
      </p:sp>
    </p:spTree>
    <p:extLst>
      <p:ext uri="{BB962C8B-B14F-4D97-AF65-F5344CB8AC3E}">
        <p14:creationId xmlns:p14="http://schemas.microsoft.com/office/powerpoint/2010/main" val="4161572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DA84B530-D872-2F48-A983-98A1E3BE8E59}" type="slidenum">
              <a:rPr lang="en-US" altLang="x-none"/>
              <a:pPr/>
              <a:t>‹#›</a:t>
            </a:fld>
            <a:endParaRPr lang="en-US" altLang="x-none"/>
          </a:p>
        </p:txBody>
      </p:sp>
    </p:spTree>
    <p:extLst>
      <p:ext uri="{BB962C8B-B14F-4D97-AF65-F5344CB8AC3E}">
        <p14:creationId xmlns:p14="http://schemas.microsoft.com/office/powerpoint/2010/main" val="94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25FA0C6F-4D5D-2F4B-B2F7-9ECB7C7FB972}" type="slidenum">
              <a:rPr lang="en-US" altLang="x-none"/>
              <a:pPr/>
              <a:t>‹#›</a:t>
            </a:fld>
            <a:endParaRPr lang="en-US" altLang="x-none"/>
          </a:p>
        </p:txBody>
      </p:sp>
    </p:spTree>
    <p:extLst>
      <p:ext uri="{BB962C8B-B14F-4D97-AF65-F5344CB8AC3E}">
        <p14:creationId xmlns:p14="http://schemas.microsoft.com/office/powerpoint/2010/main" val="16900725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6C2C55A0-EA7D-5741-9B7D-4752299EFA1C}" type="slidenum">
              <a:rPr lang="en-US" altLang="x-none"/>
              <a:pPr/>
              <a:t>‹#›</a:t>
            </a:fld>
            <a:endParaRPr lang="en-US" altLang="x-none"/>
          </a:p>
        </p:txBody>
      </p:sp>
    </p:spTree>
    <p:extLst>
      <p:ext uri="{BB962C8B-B14F-4D97-AF65-F5344CB8AC3E}">
        <p14:creationId xmlns:p14="http://schemas.microsoft.com/office/powerpoint/2010/main" val="9038438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C340C6D5-766D-5F48-B6DB-57B73972AF66}" type="slidenum">
              <a:rPr lang="en-US" altLang="x-none"/>
              <a:pPr/>
              <a:t>‹#›</a:t>
            </a:fld>
            <a:endParaRPr lang="en-US" altLang="x-none"/>
          </a:p>
        </p:txBody>
      </p:sp>
    </p:spTree>
    <p:extLst>
      <p:ext uri="{BB962C8B-B14F-4D97-AF65-F5344CB8AC3E}">
        <p14:creationId xmlns:p14="http://schemas.microsoft.com/office/powerpoint/2010/main" val="1750928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68F44A3C-A841-FA44-8697-85615F6B041A}" type="slidenum">
              <a:rPr lang="en-US" altLang="x-none"/>
              <a:pPr/>
              <a:t>‹#›</a:t>
            </a:fld>
            <a:endParaRPr lang="en-US" altLang="x-none"/>
          </a:p>
        </p:txBody>
      </p:sp>
    </p:spTree>
    <p:extLst>
      <p:ext uri="{BB962C8B-B14F-4D97-AF65-F5344CB8AC3E}">
        <p14:creationId xmlns:p14="http://schemas.microsoft.com/office/powerpoint/2010/main" val="88143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7D91391F-801B-8540-AA1B-0A6036A6B166}" type="slidenum">
              <a:rPr lang="en-US" altLang="x-none"/>
              <a:pPr/>
              <a:t>‹#›</a:t>
            </a:fld>
            <a:endParaRPr lang="en-US" altLang="x-none"/>
          </a:p>
        </p:txBody>
      </p:sp>
    </p:spTree>
    <p:extLst>
      <p:ext uri="{BB962C8B-B14F-4D97-AF65-F5344CB8AC3E}">
        <p14:creationId xmlns:p14="http://schemas.microsoft.com/office/powerpoint/2010/main" val="28230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11B7DE1B-DF16-FA4D-9E15-E9E0D0C27EC9}" type="slidenum">
              <a:rPr lang="en-US" altLang="x-none"/>
              <a:pPr/>
              <a:t>‹#›</a:t>
            </a:fld>
            <a:endParaRPr lang="en-US" altLang="x-none"/>
          </a:p>
        </p:txBody>
      </p:sp>
    </p:spTree>
    <p:extLst>
      <p:ext uri="{BB962C8B-B14F-4D97-AF65-F5344CB8AC3E}">
        <p14:creationId xmlns:p14="http://schemas.microsoft.com/office/powerpoint/2010/main" val="969784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98122BDE-AD55-8B48-BBB6-0F5E322E0806}" type="slidenum">
              <a:rPr lang="en-US" altLang="x-none"/>
              <a:pPr/>
              <a:t>‹#›</a:t>
            </a:fld>
            <a:endParaRPr lang="en-US" altLang="x-none"/>
          </a:p>
        </p:txBody>
      </p:sp>
    </p:spTree>
    <p:extLst>
      <p:ext uri="{BB962C8B-B14F-4D97-AF65-F5344CB8AC3E}">
        <p14:creationId xmlns:p14="http://schemas.microsoft.com/office/powerpoint/2010/main" val="1922997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F202DC70-8C4D-3E47-B58B-B68C8E991FC4}" type="slidenum">
              <a:rPr lang="en-US" altLang="x-none"/>
              <a:pPr/>
              <a:t>‹#›</a:t>
            </a:fld>
            <a:endParaRPr lang="en-US" altLang="x-none"/>
          </a:p>
        </p:txBody>
      </p:sp>
    </p:spTree>
    <p:extLst>
      <p:ext uri="{BB962C8B-B14F-4D97-AF65-F5344CB8AC3E}">
        <p14:creationId xmlns:p14="http://schemas.microsoft.com/office/powerpoint/2010/main" val="182952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5A1245F9-ED95-5D4B-A610-548F8D8CF9A8}" type="slidenum">
              <a:rPr lang="en-US" altLang="x-none"/>
              <a:pPr/>
              <a:t>‹#›</a:t>
            </a:fld>
            <a:endParaRPr lang="en-US" altLang="x-none"/>
          </a:p>
        </p:txBody>
      </p:sp>
    </p:spTree>
    <p:extLst>
      <p:ext uri="{BB962C8B-B14F-4D97-AF65-F5344CB8AC3E}">
        <p14:creationId xmlns:p14="http://schemas.microsoft.com/office/powerpoint/2010/main" val="1828106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5741C355-00D4-4847-9D1C-25B35597D1E4}" type="slidenum">
              <a:rPr lang="en-US" altLang="x-none"/>
              <a:pPr/>
              <a:t>‹#›</a:t>
            </a:fld>
            <a:endParaRPr lang="en-US" altLang="x-none"/>
          </a:p>
        </p:txBody>
      </p:sp>
    </p:spTree>
    <p:extLst>
      <p:ext uri="{BB962C8B-B14F-4D97-AF65-F5344CB8AC3E}">
        <p14:creationId xmlns:p14="http://schemas.microsoft.com/office/powerpoint/2010/main" val="935189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439E2611-741C-E048-A8A5-BA07FED5AE43}" type="slidenum">
              <a:rPr lang="en-US" altLang="x-none"/>
              <a:pPr/>
              <a:t>‹#›</a:t>
            </a:fld>
            <a:endParaRPr lang="en-US" altLang="x-none"/>
          </a:p>
        </p:txBody>
      </p:sp>
    </p:spTree>
    <p:extLst>
      <p:ext uri="{BB962C8B-B14F-4D97-AF65-F5344CB8AC3E}">
        <p14:creationId xmlns:p14="http://schemas.microsoft.com/office/powerpoint/2010/main" val="2945426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131075"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1310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1310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A5EF6296-840E-774A-8B2E-BD59503072D8}"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x-none"/>
              <a:t>Click to edit Master title style</a:t>
            </a:r>
          </a:p>
        </p:txBody>
      </p:sp>
      <p:sp>
        <p:nvSpPr>
          <p:cNvPr id="133123"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133124" name="AutoShape 4"/>
          <p:cNvSpPr>
            <a:spLocks noChangeArrowheads="1"/>
          </p:cNvSpPr>
          <p:nvPr/>
        </p:nvSpPr>
        <p:spPr bwMode="auto">
          <a:xfrm>
            <a:off x="609600" y="1566863"/>
            <a:ext cx="7958138" cy="109537"/>
          </a:xfrm>
          <a:custGeom>
            <a:avLst/>
            <a:gdLst>
              <a:gd name="G0" fmla="+- 585 0 0"/>
              <a:gd name="T0" fmla="*/ 0 w 1000"/>
              <a:gd name="T1" fmla="*/ 0 h 1000"/>
              <a:gd name="T2" fmla="*/ 585 w 1000"/>
              <a:gd name="T3" fmla="*/ 0 h 1000"/>
              <a:gd name="T4" fmla="*/ 585 w 1000"/>
              <a:gd name="T5" fmla="*/ 1000 h 1000"/>
              <a:gd name="T6" fmla="*/ 0 w 1000"/>
              <a:gd name="T7" fmla="*/ 1000 h 1000"/>
              <a:gd name="T8" fmla="*/ 0 w 1000"/>
              <a:gd name="T9" fmla="*/ 0 h 1000"/>
              <a:gd name="T10" fmla="*/ 1000 w 1000"/>
              <a:gd name="T11" fmla="*/ 0 h 1000"/>
            </a:gdLst>
            <a:ahLst/>
            <a:cxnLst>
              <a:cxn ang="0">
                <a:pos x="T0" y="T1"/>
              </a:cxn>
              <a:cxn ang="0">
                <a:pos x="T2" y="T3"/>
              </a:cxn>
              <a:cxn ang="0">
                <a:pos x="T4" y="T5"/>
              </a:cxn>
              <a:cxn ang="0">
                <a:pos x="T6" y="T7"/>
              </a:cxn>
              <a:cxn ang="0">
                <a:pos x="T8" y="T9"/>
              </a:cxn>
              <a:cxn ang="0">
                <a:pos x="T10" y="T11"/>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x-none" altLang="x-none" sz="2400">
              <a:latin typeface="Times New Roman" charset="0"/>
            </a:endParaRPr>
          </a:p>
        </p:txBody>
      </p:sp>
      <p:sp>
        <p:nvSpPr>
          <p:cNvPr id="133125"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126"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latin typeface="+mn-lt"/>
              </a:defRPr>
            </a:lvl1pPr>
          </a:lstStyle>
          <a:p>
            <a:endParaRPr lang="en-US" altLang="x-none"/>
          </a:p>
        </p:txBody>
      </p:sp>
      <p:sp>
        <p:nvSpPr>
          <p:cNvPr id="133127"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ltLang="x-none"/>
          </a:p>
        </p:txBody>
      </p:sp>
      <p:sp>
        <p:nvSpPr>
          <p:cNvPr id="133128"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atin typeface="+mn-lt"/>
              </a:defRPr>
            </a:lvl1pPr>
          </a:lstStyle>
          <a:p>
            <a:fld id="{2DD78521-534B-F449-9B49-7328562B6E90}"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57"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iming>
    <p:tnLst>
      <p:par>
        <p:cTn id="1" dur="indefinite" restart="never" nodeType="tmRoot"/>
      </p:par>
    </p:tnLst>
  </p:timing>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charset="0"/>
        </a:defRPr>
      </a:lvl2pPr>
      <a:lvl3pPr algn="l" rtl="0" fontAlgn="base">
        <a:spcBef>
          <a:spcPct val="0"/>
        </a:spcBef>
        <a:spcAft>
          <a:spcPct val="0"/>
        </a:spcAft>
        <a:defRPr sz="3800">
          <a:solidFill>
            <a:schemeClr val="tx2"/>
          </a:solidFill>
          <a:latin typeface="Verdana" charset="0"/>
        </a:defRPr>
      </a:lvl3pPr>
      <a:lvl4pPr algn="l" rtl="0" fontAlgn="base">
        <a:spcBef>
          <a:spcPct val="0"/>
        </a:spcBef>
        <a:spcAft>
          <a:spcPct val="0"/>
        </a:spcAft>
        <a:defRPr sz="3800">
          <a:solidFill>
            <a:schemeClr val="tx2"/>
          </a:solidFill>
          <a:latin typeface="Verdana" charset="0"/>
        </a:defRPr>
      </a:lvl4pPr>
      <a:lvl5pPr algn="l" rtl="0" fontAlgn="base">
        <a:spcBef>
          <a:spcPct val="0"/>
        </a:spcBef>
        <a:spcAft>
          <a:spcPct val="0"/>
        </a:spcAft>
        <a:defRPr sz="3800">
          <a:solidFill>
            <a:schemeClr val="tx2"/>
          </a:solidFill>
          <a:latin typeface="Verdana" charset="0"/>
        </a:defRPr>
      </a:lvl5pPr>
      <a:lvl6pPr marL="457200" algn="l" rtl="0" fontAlgn="base">
        <a:spcBef>
          <a:spcPct val="0"/>
        </a:spcBef>
        <a:spcAft>
          <a:spcPct val="0"/>
        </a:spcAft>
        <a:defRPr sz="3800">
          <a:solidFill>
            <a:schemeClr val="tx2"/>
          </a:solidFill>
          <a:latin typeface="Verdana" charset="0"/>
        </a:defRPr>
      </a:lvl6pPr>
      <a:lvl7pPr marL="914400" algn="l" rtl="0" fontAlgn="base">
        <a:spcBef>
          <a:spcPct val="0"/>
        </a:spcBef>
        <a:spcAft>
          <a:spcPct val="0"/>
        </a:spcAft>
        <a:defRPr sz="3800">
          <a:solidFill>
            <a:schemeClr val="tx2"/>
          </a:solidFill>
          <a:latin typeface="Verdana" charset="0"/>
        </a:defRPr>
      </a:lvl7pPr>
      <a:lvl8pPr marL="1371600" algn="l" rtl="0" fontAlgn="base">
        <a:spcBef>
          <a:spcPct val="0"/>
        </a:spcBef>
        <a:spcAft>
          <a:spcPct val="0"/>
        </a:spcAft>
        <a:defRPr sz="3800">
          <a:solidFill>
            <a:schemeClr val="tx2"/>
          </a:solidFill>
          <a:latin typeface="Verdana" charset="0"/>
        </a:defRPr>
      </a:lvl8pPr>
      <a:lvl9pPr marL="1828800" algn="l" rtl="0" fontAlgn="base">
        <a:spcBef>
          <a:spcPct val="0"/>
        </a:spcBef>
        <a:spcAft>
          <a:spcPct val="0"/>
        </a:spcAft>
        <a:defRPr sz="3800">
          <a:solidFill>
            <a:schemeClr val="tx2"/>
          </a:solidFill>
          <a:latin typeface="Verdana" charset="0"/>
        </a:defRPr>
      </a:lvl9pPr>
    </p:titleStyle>
    <p:bodyStyle>
      <a:lvl1pPr marL="469900" indent="-469900" algn="l" rtl="0" fontAlgn="base">
        <a:spcBef>
          <a:spcPct val="20000"/>
        </a:spcBef>
        <a:spcAft>
          <a:spcPct val="0"/>
        </a:spcAft>
        <a:buClr>
          <a:schemeClr val="accent2"/>
        </a:buClr>
        <a:buFont typeface="Wingdings" charset="2"/>
        <a:buChar char="o"/>
        <a:defRPr sz="3000" kern="12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charset="2"/>
        <a:buChar char="n"/>
        <a:defRPr sz="2600" kern="1200">
          <a:solidFill>
            <a:schemeClr val="tx1"/>
          </a:solidFill>
          <a:latin typeface="+mn-lt"/>
          <a:ea typeface="+mn-ea"/>
          <a:cs typeface="+mn-cs"/>
        </a:defRPr>
      </a:lvl2pPr>
      <a:lvl3pPr marL="1304925" indent="-395288" algn="l" rtl="0" fontAlgn="base">
        <a:spcBef>
          <a:spcPct val="20000"/>
        </a:spcBef>
        <a:spcAft>
          <a:spcPct val="0"/>
        </a:spcAft>
        <a:buClr>
          <a:schemeClr val="accent2"/>
        </a:buClr>
        <a:buFont typeface="Wingdings" charset="2"/>
        <a:buChar char="o"/>
        <a:defRPr sz="2300" kern="1200">
          <a:solidFill>
            <a:schemeClr val="tx1"/>
          </a:solidFill>
          <a:latin typeface="+mn-lt"/>
          <a:ea typeface="+mn-ea"/>
          <a:cs typeface="+mn-cs"/>
        </a:defRPr>
      </a:lvl3pPr>
      <a:lvl4pPr marL="1693863" indent="-387350" algn="l" rtl="0" fontAlgn="base">
        <a:spcBef>
          <a:spcPct val="20000"/>
        </a:spcBef>
        <a:spcAft>
          <a:spcPct val="0"/>
        </a:spcAft>
        <a:buClr>
          <a:schemeClr val="accent2"/>
        </a:buClr>
        <a:buFont typeface="Wingdings" charset="2"/>
        <a:buChar char="n"/>
        <a:defRPr sz="2000" kern="1200">
          <a:solidFill>
            <a:schemeClr val="tx1"/>
          </a:solidFill>
          <a:latin typeface="+mn-lt"/>
          <a:ea typeface="+mn-ea"/>
          <a:cs typeface="+mn-cs"/>
        </a:defRPr>
      </a:lvl4pPr>
      <a:lvl5pPr marL="2093913" indent="-398463" algn="l" rtl="0" fontAlgn="base">
        <a:spcBef>
          <a:spcPct val="25000"/>
        </a:spcBef>
        <a:spcAft>
          <a:spcPct val="0"/>
        </a:spcAft>
        <a:buClr>
          <a:schemeClr val="accent2"/>
        </a:buClr>
        <a:buFont typeface="Wingdings"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4" Type="http://schemas.openxmlformats.org/officeDocument/2006/relationships/image" Target="../media/image2.wmf"/><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15.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16.wmf"/></Relationships>
</file>

<file path=ppt/slides/_rels/slide14.xml.rels><?xml version="1.0" encoding="UTF-8" standalone="yes"?>
<Relationships xmlns="http://schemas.openxmlformats.org/package/2006/relationships"><Relationship Id="rId3" Type="http://schemas.openxmlformats.org/officeDocument/2006/relationships/image" Target="../media/image17.wmf"/><Relationship Id="rId4" Type="http://schemas.openxmlformats.org/officeDocument/2006/relationships/image" Target="../media/image18.wmf"/><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19.wmf"/><Relationship Id="rId4" Type="http://schemas.openxmlformats.org/officeDocument/2006/relationships/image" Target="../media/image20.wmf"/><Relationship Id="rId5" Type="http://schemas.openxmlformats.org/officeDocument/2006/relationships/image" Target="../media/image21.wmf"/><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2.jpeg"/><Relationship Id="rId4" Type="http://schemas.openxmlformats.org/officeDocument/2006/relationships/image" Target="../media/image23.png"/><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eg"/><Relationship Id="rId4" Type="http://schemas.openxmlformats.org/officeDocument/2006/relationships/image" Target="../media/image25.wmf"/><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6.jpeg"/><Relationship Id="rId4" Type="http://schemas.openxmlformats.org/officeDocument/2006/relationships/image" Target="../media/image27.pn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4" Type="http://schemas.openxmlformats.org/officeDocument/2006/relationships/image" Target="../media/image4.png"/><Relationship Id="rId5" Type="http://schemas.openxmlformats.org/officeDocument/2006/relationships/image" Target="../media/image5.wmf"/><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 Id="rId3" Type="http://schemas.openxmlformats.org/officeDocument/2006/relationships/image" Target="../media/image28.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 Id="rId3" Type="http://schemas.openxmlformats.org/officeDocument/2006/relationships/image" Target="../media/image29.wmf"/></Relationships>
</file>

<file path=ppt/slides/_rels/slide23.x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7" Type="http://schemas.openxmlformats.org/officeDocument/2006/relationships/image" Target="../media/image34.wmf"/><Relationship Id="rId1" Type="http://schemas.openxmlformats.org/officeDocument/2006/relationships/slideLayout" Target="../slideLayouts/slideLayout7.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7" Type="http://schemas.openxmlformats.org/officeDocument/2006/relationships/image" Target="../media/image34.wmf"/><Relationship Id="rId1" Type="http://schemas.openxmlformats.org/officeDocument/2006/relationships/slideLayout" Target="../slideLayouts/slideLayout7.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image" Target="../media/image34.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7" Type="http://schemas.openxmlformats.org/officeDocument/2006/relationships/image" Target="../media/image34.wmf"/><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1.wmf"/><Relationship Id="rId5" Type="http://schemas.openxmlformats.org/officeDocument/2006/relationships/image" Target="../media/image32.wmf"/><Relationship Id="rId6" Type="http://schemas.openxmlformats.org/officeDocument/2006/relationships/image" Target="../media/image33.wmf"/><Relationship Id="rId7" Type="http://schemas.openxmlformats.org/officeDocument/2006/relationships/image" Target="../media/image34.wmf"/><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image" Target="../media/image30.wmf"/><Relationship Id="rId4" Type="http://schemas.openxmlformats.org/officeDocument/2006/relationships/image" Target="../media/image34.wmf"/><Relationship Id="rId5" Type="http://schemas.openxmlformats.org/officeDocument/2006/relationships/image" Target="../media/image31.wmf"/><Relationship Id="rId6" Type="http://schemas.openxmlformats.org/officeDocument/2006/relationships/image" Target="../media/image32.wmf"/><Relationship Id="rId7" Type="http://schemas.openxmlformats.org/officeDocument/2006/relationships/image" Target="../media/image33.wmf"/><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31.wmf"/><Relationship Id="rId4" Type="http://schemas.openxmlformats.org/officeDocument/2006/relationships/image" Target="../media/image32.wmf"/><Relationship Id="rId5" Type="http://schemas.openxmlformats.org/officeDocument/2006/relationships/image" Target="../media/image33.wmf"/><Relationship Id="rId6" Type="http://schemas.openxmlformats.org/officeDocument/2006/relationships/image" Target="../media/image30.wmf"/><Relationship Id="rId7" Type="http://schemas.openxmlformats.org/officeDocument/2006/relationships/image" Target="../media/image34.wmf"/><Relationship Id="rId1" Type="http://schemas.openxmlformats.org/officeDocument/2006/relationships/slideLayout" Target="../slideLayouts/slideLayout7.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png"/><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WordArt 2"/>
          <p:cNvSpPr>
            <a:spLocks noChangeArrowheads="1" noChangeShapeType="1" noTextEdit="1"/>
          </p:cNvSpPr>
          <p:nvPr/>
        </p:nvSpPr>
        <p:spPr bwMode="auto">
          <a:xfrm>
            <a:off x="1828800" y="1447800"/>
            <a:ext cx="5843588" cy="2000250"/>
          </a:xfrm>
          <a:prstGeom prst="rect">
            <a:avLst/>
          </a:prstGeom>
        </p:spPr>
        <p:txBody>
          <a:bodyPr wrap="none" fromWordArt="1">
            <a:prstTxWarp prst="textFadeUp">
              <a:avLst>
                <a:gd name="adj" fmla="val 9991"/>
              </a:avLst>
            </a:prstTxWarp>
          </a:bodyPr>
          <a:lstStyle/>
          <a:p>
            <a:pPr algn="ctr"/>
            <a:r>
              <a:rPr lang="en-US" sz="3600" kern="10">
                <a:ln w="12700">
                  <a:solidFill>
                    <a:srgbClr val="B2B2B2"/>
                  </a:solidFill>
                  <a:round/>
                  <a:headEnd/>
                  <a:tailEnd/>
                </a:ln>
                <a:gradFill rotWithShape="0">
                  <a:gsLst>
                    <a:gs pos="0">
                      <a:srgbClr val="520402"/>
                    </a:gs>
                    <a:gs pos="100000">
                      <a:srgbClr val="FFCC00"/>
                    </a:gs>
                  </a:gsLst>
                  <a:lin ang="5400000" scaled="1"/>
                </a:gradFill>
                <a:effectLst>
                  <a:outerShdw blurRad="63500" dist="38099" dir="2700000" sy="50000" rotWithShape="0">
                    <a:srgbClr val="875B0D">
                      <a:alpha val="74998"/>
                    </a:srgbClr>
                  </a:outerShdw>
                </a:effectLst>
                <a:latin typeface="Arial Black" charset="0"/>
                <a:ea typeface="Arial Black" charset="0"/>
                <a:cs typeface="Arial Black" charset="0"/>
              </a:rPr>
              <a:t>Electronics</a:t>
            </a:r>
          </a:p>
        </p:txBody>
      </p:sp>
      <p:sp>
        <p:nvSpPr>
          <p:cNvPr id="32771" name="Text Box 3"/>
          <p:cNvSpPr txBox="1">
            <a:spLocks noChangeArrowheads="1"/>
          </p:cNvSpPr>
          <p:nvPr/>
        </p:nvSpPr>
        <p:spPr bwMode="auto">
          <a:xfrm>
            <a:off x="1295400" y="457200"/>
            <a:ext cx="7315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4000" u="sng">
                <a:latin typeface="Times New Roman" charset="0"/>
              </a:rPr>
              <a:t>Welcome</a:t>
            </a:r>
            <a:r>
              <a:rPr lang="en-US" altLang="x-none" sz="4000">
                <a:latin typeface="Times New Roman" charset="0"/>
              </a:rPr>
              <a:t> to the Mighty….</a:t>
            </a:r>
          </a:p>
        </p:txBody>
      </p:sp>
      <p:sp>
        <p:nvSpPr>
          <p:cNvPr id="32772" name="Text Box 4"/>
          <p:cNvSpPr txBox="1">
            <a:spLocks noChangeArrowheads="1"/>
          </p:cNvSpPr>
          <p:nvPr/>
        </p:nvSpPr>
        <p:spPr bwMode="auto">
          <a:xfrm>
            <a:off x="4114800" y="3505200"/>
            <a:ext cx="1676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4400" dirty="0" smtClean="0">
                <a:latin typeface="Times New Roman" charset="0"/>
              </a:rPr>
              <a:t>lesson</a:t>
            </a:r>
            <a:endParaRPr lang="en-US" altLang="x-none" sz="4400" dirty="0">
              <a:latin typeface="Times New Roman" charset="0"/>
            </a:endParaRPr>
          </a:p>
        </p:txBody>
      </p:sp>
      <p:sp>
        <p:nvSpPr>
          <p:cNvPr id="32773" name="Text Box 5"/>
          <p:cNvSpPr txBox="1">
            <a:spLocks noChangeArrowheads="1"/>
          </p:cNvSpPr>
          <p:nvPr/>
        </p:nvSpPr>
        <p:spPr bwMode="auto">
          <a:xfrm>
            <a:off x="762000" y="4343400"/>
            <a:ext cx="8077200" cy="158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a:latin typeface="Times New Roman" charset="0"/>
              </a:rPr>
              <a:t>Safety Tip for the Day… </a:t>
            </a:r>
          </a:p>
          <a:p>
            <a:pPr>
              <a:spcBef>
                <a:spcPct val="50000"/>
              </a:spcBef>
            </a:pPr>
            <a:r>
              <a:rPr lang="en-US" altLang="x-none" sz="2800">
                <a:latin typeface="Times New Roman" charset="0"/>
              </a:rPr>
              <a:t> Don’t try to save time in the morning by bathing with your toaster.</a:t>
            </a:r>
          </a:p>
        </p:txBody>
      </p:sp>
      <p:pic>
        <p:nvPicPr>
          <p:cNvPr id="32774" name="Picture 6" descr="HH0083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5715000"/>
            <a:ext cx="1066800" cy="895350"/>
          </a:xfrm>
          <a:prstGeom prst="rect">
            <a:avLst/>
          </a:prstGeom>
          <a:noFill/>
          <a:extLst>
            <a:ext uri="{909E8E84-426E-40DD-AFC4-6F175D3DCCD1}">
              <a14:hiddenFill xmlns:a14="http://schemas.microsoft.com/office/drawing/2010/main">
                <a:solidFill>
                  <a:srgbClr val="FFFFFF"/>
                </a:solidFill>
              </a14:hiddenFill>
            </a:ext>
          </a:extLst>
        </p:spPr>
      </p:pic>
      <p:pic>
        <p:nvPicPr>
          <p:cNvPr id="32775" name="Picture 7" descr="HH0160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0" y="5638800"/>
            <a:ext cx="1143000" cy="957263"/>
          </a:xfrm>
          <a:prstGeom prst="rect">
            <a:avLst/>
          </a:prstGeom>
          <a:noFill/>
          <a:extLst>
            <a:ext uri="{909E8E84-426E-40DD-AFC4-6F175D3DCCD1}">
              <a14:hiddenFill xmlns:a14="http://schemas.microsoft.com/office/drawing/2010/main">
                <a:solidFill>
                  <a:srgbClr val="FFFFFF"/>
                </a:solidFill>
              </a14:hiddenFill>
            </a:ext>
          </a:extLst>
        </p:spPr>
      </p:pic>
      <p:sp>
        <p:nvSpPr>
          <p:cNvPr id="32776" name="Text Box 8"/>
          <p:cNvSpPr txBox="1">
            <a:spLocks noChangeArrowheads="1"/>
          </p:cNvSpPr>
          <p:nvPr/>
        </p:nvSpPr>
        <p:spPr bwMode="auto">
          <a:xfrm>
            <a:off x="0" y="6324600"/>
            <a:ext cx="4572000"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1400"/>
              <a:t>Somebody else deserves credit for this and as soon as I find out who I’ll put there name on here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WordArt 2"/>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Semi-Conductors</a:t>
            </a:r>
          </a:p>
        </p:txBody>
      </p:sp>
      <p:sp>
        <p:nvSpPr>
          <p:cNvPr id="43011" name="Text Box 3"/>
          <p:cNvSpPr txBox="1">
            <a:spLocks noChangeArrowheads="1"/>
          </p:cNvSpPr>
          <p:nvPr/>
        </p:nvSpPr>
        <p:spPr bwMode="auto">
          <a:xfrm>
            <a:off x="304800" y="1447800"/>
            <a:ext cx="82296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4 Electrons in the Valence Shell</a:t>
            </a:r>
          </a:p>
          <a:p>
            <a:pPr>
              <a:spcBef>
                <a:spcPct val="50000"/>
              </a:spcBef>
            </a:pPr>
            <a:r>
              <a:rPr lang="en-US" altLang="x-none" sz="2400">
                <a:latin typeface="Times New Roman" charset="0"/>
              </a:rPr>
              <a:t>Their chemistry can be “played with” to make them a conductor one instant and an insulator the next…On..Off….0…1  etc.</a:t>
            </a:r>
          </a:p>
        </p:txBody>
      </p:sp>
      <p:grpSp>
        <p:nvGrpSpPr>
          <p:cNvPr id="43017" name="Group 9"/>
          <p:cNvGrpSpPr>
            <a:grpSpLocks/>
          </p:cNvGrpSpPr>
          <p:nvPr/>
        </p:nvGrpSpPr>
        <p:grpSpPr bwMode="auto">
          <a:xfrm>
            <a:off x="381000" y="2971800"/>
            <a:ext cx="7924800" cy="3657600"/>
            <a:chOff x="240" y="1872"/>
            <a:chExt cx="4992" cy="2304"/>
          </a:xfrm>
        </p:grpSpPr>
        <p:sp>
          <p:nvSpPr>
            <p:cNvPr id="43012" name="Text Box 4"/>
            <p:cNvSpPr txBox="1">
              <a:spLocks noChangeArrowheads="1"/>
            </p:cNvSpPr>
            <p:nvPr/>
          </p:nvSpPr>
          <p:spPr bwMode="auto">
            <a:xfrm>
              <a:off x="240" y="1872"/>
              <a:ext cx="49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Digital Electronics, Silicon Valley, “The Chip”, Computers, Cell Phones, and…virtually all modern electronics…</a:t>
              </a:r>
            </a:p>
          </p:txBody>
        </p:sp>
        <p:pic>
          <p:nvPicPr>
            <p:cNvPr id="4301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0" y="2496"/>
              <a:ext cx="1404" cy="1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43014" name="Picture 6"/>
            <p:cNvPicPr>
              <a:picLocks noChangeAspect="1" noChangeArrowheads="1"/>
            </p:cNvPicPr>
            <p:nvPr/>
          </p:nvPicPr>
          <p:blipFill>
            <a:blip r:embed="rId4">
              <a:lum bright="12000"/>
              <a:extLst>
                <a:ext uri="{28A0092B-C50C-407E-A947-70E740481C1C}">
                  <a14:useLocalDpi xmlns:a14="http://schemas.microsoft.com/office/drawing/2010/main" val="0"/>
                </a:ext>
              </a:extLst>
            </a:blip>
            <a:srcRect/>
            <a:stretch>
              <a:fillRect/>
            </a:stretch>
          </p:blipFill>
          <p:spPr bwMode="auto">
            <a:xfrm>
              <a:off x="2880" y="2496"/>
              <a:ext cx="1248" cy="1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3015" name="Text Box 7"/>
            <p:cNvSpPr txBox="1">
              <a:spLocks noChangeArrowheads="1"/>
            </p:cNvSpPr>
            <p:nvPr/>
          </p:nvSpPr>
          <p:spPr bwMode="auto">
            <a:xfrm>
              <a:off x="1248" y="3888"/>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Silicon</a:t>
              </a:r>
            </a:p>
          </p:txBody>
        </p:sp>
        <p:sp>
          <p:nvSpPr>
            <p:cNvPr id="43016" name="Text Box 8"/>
            <p:cNvSpPr txBox="1">
              <a:spLocks noChangeArrowheads="1"/>
            </p:cNvSpPr>
            <p:nvPr/>
          </p:nvSpPr>
          <p:spPr bwMode="auto">
            <a:xfrm>
              <a:off x="2976" y="3840"/>
              <a:ext cx="12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Germanium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3017"/>
                                        </p:tgtEl>
                                        <p:attrNameLst>
                                          <p:attrName>style.visibility</p:attrName>
                                        </p:attrNameLst>
                                      </p:cBhvr>
                                      <p:to>
                                        <p:strVal val="visible"/>
                                      </p:to>
                                    </p:set>
                                    <p:anim calcmode="lin" valueType="num">
                                      <p:cBhvr additive="base">
                                        <p:cTn id="7" dur="500" fill="hold"/>
                                        <p:tgtEl>
                                          <p:spTgt spid="43017"/>
                                        </p:tgtEl>
                                        <p:attrNameLst>
                                          <p:attrName>ppt_x</p:attrName>
                                        </p:attrNameLst>
                                      </p:cBhvr>
                                      <p:tavLst>
                                        <p:tav tm="0">
                                          <p:val>
                                            <p:strVal val="0-#ppt_w/2"/>
                                          </p:val>
                                        </p:tav>
                                        <p:tav tm="100000">
                                          <p:val>
                                            <p:strVal val="#ppt_x"/>
                                          </p:val>
                                        </p:tav>
                                      </p:tavLst>
                                    </p:anim>
                                    <p:anim calcmode="lin" valueType="num">
                                      <p:cBhvr additive="base">
                                        <p:cTn id="8" dur="500" fill="hold"/>
                                        <p:tgtEl>
                                          <p:spTgt spid="430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x-none"/>
              <a:t>Electronics--Basics</a:t>
            </a:r>
          </a:p>
        </p:txBody>
      </p:sp>
      <p:sp>
        <p:nvSpPr>
          <p:cNvPr id="139267" name="Rectangle 3"/>
          <p:cNvSpPr>
            <a:spLocks noGrp="1" noChangeArrowheads="1"/>
          </p:cNvSpPr>
          <p:nvPr>
            <p:ph type="body" idx="1"/>
          </p:nvPr>
        </p:nvSpPr>
        <p:spPr>
          <a:xfrm>
            <a:off x="304800" y="1676400"/>
            <a:ext cx="8534400" cy="4114800"/>
          </a:xfrm>
        </p:spPr>
        <p:txBody>
          <a:bodyPr/>
          <a:lstStyle/>
          <a:p>
            <a:pPr marL="812800" indent="-812800">
              <a:lnSpc>
                <a:spcPct val="90000"/>
              </a:lnSpc>
              <a:buFontTx/>
              <a:buAutoNum type="romanUcPeriod"/>
            </a:pPr>
            <a:r>
              <a:rPr lang="en-US" altLang="x-none" sz="2000" b="1"/>
              <a:t>Electricity = movement of electrons.</a:t>
            </a:r>
          </a:p>
          <a:p>
            <a:pPr marL="812800" indent="-812800">
              <a:lnSpc>
                <a:spcPct val="90000"/>
              </a:lnSpc>
              <a:buFontTx/>
              <a:buAutoNum type="romanUcPeriod"/>
            </a:pPr>
            <a:r>
              <a:rPr lang="en-US" altLang="x-none" sz="2000" b="1"/>
              <a:t>Conductors have </a:t>
            </a:r>
            <a:r>
              <a:rPr lang="en-US" altLang="x-none" sz="2100"/>
              <a:t>3 or Less Electrons in the Valence Shell: gold, silver and copper are good conductors</a:t>
            </a:r>
          </a:p>
          <a:p>
            <a:pPr marL="812800" indent="-812800">
              <a:lnSpc>
                <a:spcPct val="90000"/>
              </a:lnSpc>
              <a:buFontTx/>
              <a:buAutoNum type="romanUcPeriod"/>
            </a:pPr>
            <a:r>
              <a:rPr lang="en-US" altLang="x-none" sz="2100" b="1"/>
              <a:t>Insulators</a:t>
            </a:r>
            <a:r>
              <a:rPr lang="en-US" altLang="x-none" sz="2100"/>
              <a:t> have 5 or More Electrons in the Valence Shell: wood and rubber are good insulators</a:t>
            </a:r>
          </a:p>
          <a:p>
            <a:pPr marL="812800" indent="-812800">
              <a:lnSpc>
                <a:spcPct val="90000"/>
              </a:lnSpc>
              <a:buFontTx/>
              <a:buAutoNum type="romanUcPeriod"/>
            </a:pPr>
            <a:r>
              <a:rPr lang="en-US" altLang="x-none" sz="2100" b="1">
                <a:solidFill>
                  <a:srgbClr val="FF0000"/>
                </a:solidFill>
              </a:rPr>
              <a:t>Semi-Conductors</a:t>
            </a:r>
            <a:r>
              <a:rPr lang="en-US" altLang="x-none" sz="2100">
                <a:solidFill>
                  <a:srgbClr val="FF0000"/>
                </a:solidFill>
              </a:rPr>
              <a:t> have 4 Electrons in the Valence Shell and you can change their properties</a:t>
            </a:r>
          </a:p>
          <a:p>
            <a:pPr marL="812800" indent="-812800">
              <a:lnSpc>
                <a:spcPct val="90000"/>
              </a:lnSpc>
              <a:buFontTx/>
              <a:buAutoNum type="romanUcPeriod"/>
            </a:pPr>
            <a:endParaRPr lang="en-US" altLang="x-none" sz="2100">
              <a:solidFill>
                <a:srgbClr val="FF0000"/>
              </a:solidFill>
            </a:endParaRPr>
          </a:p>
          <a:p>
            <a:pPr marL="812800" indent="-812800">
              <a:lnSpc>
                <a:spcPct val="90000"/>
              </a:lnSpc>
              <a:buFontTx/>
              <a:buNone/>
            </a:pPr>
            <a:endParaRPr lang="en-US" altLang="x-none" sz="2000" b="1">
              <a:solidFill>
                <a:srgbClr val="FF0000"/>
              </a:solidFill>
            </a:endParaRPr>
          </a:p>
          <a:p>
            <a:pPr marL="812800" indent="-812800">
              <a:lnSpc>
                <a:spcPct val="90000"/>
              </a:lnSpc>
              <a:buFont typeface="Wingdings" charset="2"/>
              <a:buNone/>
            </a:pPr>
            <a:r>
              <a:rPr lang="en-US" altLang="x-none" sz="2200" b="1"/>
              <a:t>	</a:t>
            </a:r>
            <a:endParaRPr lang="en-US" altLang="x-none" sz="1100" b="1"/>
          </a:p>
          <a:p>
            <a:pPr marL="812800" indent="-812800">
              <a:lnSpc>
                <a:spcPct val="90000"/>
              </a:lnSpc>
              <a:buFont typeface="Wingdings" charset="2"/>
              <a:buNone/>
            </a:pPr>
            <a:endParaRPr lang="en-US" altLang="x-none" sz="1100"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WordArt 2"/>
          <p:cNvSpPr>
            <a:spLocks noChangeArrowheads="1" noChangeShapeType="1" noTextEdit="1"/>
          </p:cNvSpPr>
          <p:nvPr/>
        </p:nvSpPr>
        <p:spPr bwMode="auto">
          <a:xfrm>
            <a:off x="381000" y="381000"/>
            <a:ext cx="4114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Question...</a:t>
            </a:r>
          </a:p>
        </p:txBody>
      </p:sp>
      <p:sp>
        <p:nvSpPr>
          <p:cNvPr id="23555" name="Text Box 3"/>
          <p:cNvSpPr txBox="1">
            <a:spLocks noChangeArrowheads="1"/>
          </p:cNvSpPr>
          <p:nvPr/>
        </p:nvSpPr>
        <p:spPr bwMode="auto">
          <a:xfrm>
            <a:off x="533400" y="1676400"/>
            <a:ext cx="77724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4000">
                <a:latin typeface="Times New Roman" charset="0"/>
                <a:ea typeface="Times New Roman" charset="0"/>
                <a:cs typeface="Times New Roman" charset="0"/>
              </a:rPr>
              <a:t>Does anyone </a:t>
            </a:r>
            <a:r>
              <a:rPr lang="en-US" altLang="x-none" sz="4000" u="sng">
                <a:latin typeface="Times New Roman" charset="0"/>
                <a:ea typeface="Times New Roman" charset="0"/>
                <a:cs typeface="Times New Roman" charset="0"/>
              </a:rPr>
              <a:t>actually use</a:t>
            </a:r>
            <a:r>
              <a:rPr lang="en-US" altLang="x-none" sz="4000">
                <a:latin typeface="Times New Roman" charset="0"/>
                <a:ea typeface="Times New Roman" charset="0"/>
                <a:cs typeface="Times New Roman" charset="0"/>
              </a:rPr>
              <a:t> electricity</a:t>
            </a:r>
            <a:r>
              <a:rPr lang="en-US" altLang="x-none" sz="4000">
                <a:latin typeface="Times New Roman" charset="0"/>
              </a:rPr>
              <a:t>?</a:t>
            </a:r>
          </a:p>
        </p:txBody>
      </p:sp>
      <p:pic>
        <p:nvPicPr>
          <p:cNvPr id="23556" name="Picture 4" descr="HH01719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2590800"/>
            <a:ext cx="3840163" cy="34686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WordArt 2"/>
          <p:cNvSpPr>
            <a:spLocks noChangeArrowheads="1" noChangeShapeType="1" noTextEdit="1"/>
          </p:cNvSpPr>
          <p:nvPr/>
        </p:nvSpPr>
        <p:spPr bwMode="auto">
          <a:xfrm>
            <a:off x="381000" y="381000"/>
            <a:ext cx="4114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Answer...</a:t>
            </a:r>
          </a:p>
        </p:txBody>
      </p:sp>
      <p:sp>
        <p:nvSpPr>
          <p:cNvPr id="24579" name="Text Box 3"/>
          <p:cNvSpPr txBox="1">
            <a:spLocks noChangeArrowheads="1"/>
          </p:cNvSpPr>
          <p:nvPr/>
        </p:nvSpPr>
        <p:spPr bwMode="auto">
          <a:xfrm>
            <a:off x="381000" y="1143000"/>
            <a:ext cx="8153400" cy="529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3200" dirty="0">
                <a:latin typeface="Times New Roman" charset="0"/>
                <a:ea typeface="Times New Roman" charset="0"/>
                <a:cs typeface="Times New Roman" charset="0"/>
              </a:rPr>
              <a:t>…not often</a:t>
            </a:r>
            <a:r>
              <a:rPr lang="en-US" altLang="x-none" sz="2400" dirty="0">
                <a:latin typeface="Times New Roman" charset="0"/>
                <a:ea typeface="Times New Roman" charset="0"/>
                <a:cs typeface="Times New Roman" charset="0"/>
              </a:rPr>
              <a:t>. </a:t>
            </a:r>
          </a:p>
          <a:p>
            <a:pPr>
              <a:spcBef>
                <a:spcPct val="50000"/>
              </a:spcBef>
              <a:buFontTx/>
              <a:buChar char="•"/>
            </a:pPr>
            <a:r>
              <a:rPr lang="en-US" altLang="x-none" sz="2800" dirty="0">
                <a:latin typeface="Times New Roman" charset="0"/>
                <a:ea typeface="Times New Roman" charset="0"/>
                <a:cs typeface="Times New Roman" charset="0"/>
              </a:rPr>
              <a:t>We USE </a:t>
            </a:r>
            <a:r>
              <a:rPr lang="en-US" altLang="x-none" sz="2800" u="sng" dirty="0">
                <a:latin typeface="Times New Roman" charset="0"/>
                <a:ea typeface="Times New Roman" charset="0"/>
                <a:cs typeface="Times New Roman" charset="0"/>
              </a:rPr>
              <a:t>light</a:t>
            </a:r>
            <a:r>
              <a:rPr lang="en-US" altLang="x-none" sz="2800" dirty="0">
                <a:latin typeface="Times New Roman" charset="0"/>
                <a:ea typeface="Times New Roman" charset="0"/>
                <a:cs typeface="Times New Roman" charset="0"/>
              </a:rPr>
              <a:t>, </a:t>
            </a:r>
            <a:r>
              <a:rPr lang="en-US" altLang="x-none" sz="2800" u="sng" dirty="0">
                <a:latin typeface="Times New Roman" charset="0"/>
                <a:ea typeface="Times New Roman" charset="0"/>
                <a:cs typeface="Times New Roman" charset="0"/>
              </a:rPr>
              <a:t>heat</a:t>
            </a:r>
            <a:r>
              <a:rPr lang="en-US" altLang="x-none" sz="2800" dirty="0">
                <a:latin typeface="Times New Roman" charset="0"/>
                <a:ea typeface="Times New Roman" charset="0"/>
                <a:cs typeface="Times New Roman" charset="0"/>
              </a:rPr>
              <a:t> , </a:t>
            </a:r>
            <a:r>
              <a:rPr lang="en-US" altLang="x-none" sz="2800" u="sng" dirty="0">
                <a:latin typeface="Times New Roman" charset="0"/>
                <a:ea typeface="Times New Roman" charset="0"/>
                <a:cs typeface="Times New Roman" charset="0"/>
              </a:rPr>
              <a:t>mechanical energy</a:t>
            </a:r>
            <a:r>
              <a:rPr lang="en-US" altLang="x-none" sz="2800" dirty="0">
                <a:latin typeface="Times New Roman" charset="0"/>
                <a:ea typeface="Times New Roman" charset="0"/>
                <a:cs typeface="Times New Roman" charset="0"/>
              </a:rPr>
              <a:t> (fans, motors etc.) but not often actual electricity…</a:t>
            </a:r>
            <a:r>
              <a:rPr lang="en-US" altLang="x-none" sz="2400" dirty="0">
                <a:latin typeface="Times New Roman" charset="0"/>
                <a:ea typeface="Times New Roman" charset="0"/>
                <a:cs typeface="Times New Roman" charset="0"/>
              </a:rPr>
              <a:t> </a:t>
            </a:r>
          </a:p>
          <a:p>
            <a:pPr>
              <a:spcBef>
                <a:spcPct val="50000"/>
              </a:spcBef>
              <a:buFontTx/>
              <a:buChar char="•"/>
            </a:pPr>
            <a:r>
              <a:rPr lang="en-US" altLang="x-none" sz="3200" dirty="0">
                <a:latin typeface="Times New Roman" charset="0"/>
                <a:ea typeface="Times New Roman" charset="0"/>
                <a:cs typeface="Times New Roman" charset="0"/>
              </a:rPr>
              <a:t>Can you name any device where we </a:t>
            </a:r>
            <a:r>
              <a:rPr lang="en-US" altLang="x-none" sz="3200" u="sng" dirty="0">
                <a:latin typeface="Times New Roman" charset="0"/>
                <a:ea typeface="Times New Roman" charset="0"/>
                <a:cs typeface="Times New Roman" charset="0"/>
              </a:rPr>
              <a:t>want </a:t>
            </a:r>
            <a:r>
              <a:rPr lang="en-US" altLang="x-none" sz="3200" dirty="0">
                <a:latin typeface="Times New Roman" charset="0"/>
                <a:ea typeface="Times New Roman" charset="0"/>
                <a:cs typeface="Times New Roman" charset="0"/>
              </a:rPr>
              <a:t>the FINAL output to be electricity?</a:t>
            </a:r>
            <a:r>
              <a:rPr lang="en-US" altLang="x-none" sz="2400" dirty="0">
                <a:latin typeface="Times New Roman" charset="0"/>
                <a:ea typeface="Times New Roman" charset="0"/>
                <a:cs typeface="Times New Roman" charset="0"/>
              </a:rPr>
              <a:t>  </a:t>
            </a:r>
          </a:p>
          <a:p>
            <a:pPr>
              <a:spcBef>
                <a:spcPct val="50000"/>
              </a:spcBef>
              <a:buFontTx/>
              <a:buChar char="•"/>
            </a:pPr>
            <a:endParaRPr lang="en-US" altLang="x-none" sz="2400" dirty="0">
              <a:latin typeface="Times New Roman" charset="0"/>
              <a:ea typeface="Times New Roman" charset="0"/>
              <a:cs typeface="Times New Roman" charset="0"/>
            </a:endParaRPr>
          </a:p>
          <a:p>
            <a:pPr>
              <a:spcBef>
                <a:spcPct val="50000"/>
              </a:spcBef>
              <a:buFontTx/>
              <a:buChar char="•"/>
            </a:pPr>
            <a:endParaRPr lang="en-US" altLang="x-none" sz="2400" dirty="0">
              <a:latin typeface="Times New Roman" charset="0"/>
              <a:ea typeface="Times New Roman" charset="0"/>
              <a:cs typeface="Times New Roman" charset="0"/>
            </a:endParaRPr>
          </a:p>
          <a:p>
            <a:pPr>
              <a:spcBef>
                <a:spcPct val="50000"/>
              </a:spcBef>
              <a:buFontTx/>
              <a:buChar char="•"/>
            </a:pPr>
            <a:r>
              <a:rPr lang="en-US" altLang="x-none" sz="2400" dirty="0">
                <a:latin typeface="Times New Roman" charset="0"/>
                <a:ea typeface="Times New Roman" charset="0"/>
                <a:cs typeface="Times New Roman" charset="0"/>
              </a:rPr>
              <a:t>…a battery charger’s output is electricity but we really don’t use the electricity because when all is said and done </a:t>
            </a:r>
            <a:r>
              <a:rPr lang="en-US" altLang="x-none" sz="2400" u="sng" dirty="0">
                <a:latin typeface="Times New Roman" charset="0"/>
                <a:ea typeface="Times New Roman" charset="0"/>
                <a:cs typeface="Times New Roman" charset="0"/>
              </a:rPr>
              <a:t>we just want the thing to start the </a:t>
            </a:r>
            <a:r>
              <a:rPr lang="en-US" altLang="x-none" sz="2400" u="sng" dirty="0" smtClean="0">
                <a:latin typeface="Times New Roman" charset="0"/>
                <a:ea typeface="Times New Roman" charset="0"/>
                <a:cs typeface="Times New Roman" charset="0"/>
              </a:rPr>
              <a:t>motor or charge our device</a:t>
            </a:r>
            <a:endParaRPr lang="en-US" altLang="x-none" sz="2400" dirty="0">
              <a:latin typeface="Times New Roman" charset="0"/>
              <a:ea typeface="Times New Roman" charset="0"/>
              <a:cs typeface="Times New Roman" charset="0"/>
            </a:endParaRPr>
          </a:p>
        </p:txBody>
      </p:sp>
      <p:pic>
        <p:nvPicPr>
          <p:cNvPr id="24580" name="Picture 4" descr="BD0503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24800" y="1981200"/>
            <a:ext cx="927100" cy="12525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animEffect transition="in" filter="box(in)">
                                      <p:cBhvr>
                                        <p:cTn id="7" dur="500"/>
                                        <p:tgtEl>
                                          <p:spTgt spid="24579">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4579">
                                            <p:txEl>
                                              <p:pRg st="2" end="2"/>
                                            </p:txEl>
                                          </p:spTgt>
                                        </p:tgtEl>
                                        <p:attrNameLst>
                                          <p:attrName>style.visibility</p:attrName>
                                        </p:attrNameLst>
                                      </p:cBhvr>
                                      <p:to>
                                        <p:strVal val="visible"/>
                                      </p:to>
                                    </p:set>
                                    <p:animEffect transition="in" filter="box(in)">
                                      <p:cBhvr>
                                        <p:cTn id="12" dur="500"/>
                                        <p:tgtEl>
                                          <p:spTgt spid="2457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4579">
                                            <p:txEl>
                                              <p:pRg st="5" end="5"/>
                                            </p:txEl>
                                          </p:spTgt>
                                        </p:tgtEl>
                                        <p:attrNameLst>
                                          <p:attrName>style.visibility</p:attrName>
                                        </p:attrNameLst>
                                      </p:cBhvr>
                                      <p:to>
                                        <p:strVal val="visible"/>
                                      </p:to>
                                    </p:set>
                                    <p:animEffect transition="in" filter="box(in)">
                                      <p:cBhvr>
                                        <p:cTn id="17"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026"/>
          <p:cNvSpPr txBox="1">
            <a:spLocks noChangeArrowheads="1"/>
          </p:cNvSpPr>
          <p:nvPr/>
        </p:nvSpPr>
        <p:spPr bwMode="auto">
          <a:xfrm>
            <a:off x="381000" y="1752600"/>
            <a:ext cx="7772400" cy="2014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3600">
                <a:latin typeface="Times New Roman" charset="0"/>
                <a:ea typeface="Times New Roman" charset="0"/>
                <a:cs typeface="Times New Roman" charset="0"/>
              </a:rPr>
              <a:t>a defibulator and an electric chair are the only examples I could come up with…</a:t>
            </a:r>
          </a:p>
          <a:p>
            <a:pPr>
              <a:spcBef>
                <a:spcPct val="50000"/>
              </a:spcBef>
            </a:pPr>
            <a:endParaRPr lang="en-US" altLang="x-none" sz="3600">
              <a:latin typeface="Times New Roman" charset="0"/>
            </a:endParaRPr>
          </a:p>
        </p:txBody>
      </p:sp>
      <p:sp>
        <p:nvSpPr>
          <p:cNvPr id="25603" name="WordArt 1027"/>
          <p:cNvSpPr>
            <a:spLocks noChangeArrowheads="1" noChangeShapeType="1" noTextEdit="1"/>
          </p:cNvSpPr>
          <p:nvPr/>
        </p:nvSpPr>
        <p:spPr bwMode="auto">
          <a:xfrm>
            <a:off x="381000" y="381000"/>
            <a:ext cx="7696200" cy="1066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USES for direct electrical output...</a:t>
            </a:r>
          </a:p>
        </p:txBody>
      </p:sp>
      <p:pic>
        <p:nvPicPr>
          <p:cNvPr id="25604" name="Picture 1028" descr="BD20110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3352800"/>
            <a:ext cx="2971800" cy="1887538"/>
          </a:xfrm>
          <a:prstGeom prst="rect">
            <a:avLst/>
          </a:prstGeom>
          <a:noFill/>
          <a:extLst>
            <a:ext uri="{909E8E84-426E-40DD-AFC4-6F175D3DCCD1}">
              <a14:hiddenFill xmlns:a14="http://schemas.microsoft.com/office/drawing/2010/main">
                <a:solidFill>
                  <a:srgbClr val="FFFFFF"/>
                </a:solidFill>
              </a14:hiddenFill>
            </a:ext>
          </a:extLst>
        </p:spPr>
      </p:pic>
      <p:pic>
        <p:nvPicPr>
          <p:cNvPr id="25605" name="Picture 1029" descr="HM0036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352800"/>
            <a:ext cx="1984375" cy="1735138"/>
          </a:xfrm>
          <a:prstGeom prst="rect">
            <a:avLst/>
          </a:prstGeom>
          <a:noFill/>
          <a:extLst>
            <a:ext uri="{909E8E84-426E-40DD-AFC4-6F175D3DCCD1}">
              <a14:hiddenFill xmlns:a14="http://schemas.microsoft.com/office/drawing/2010/main">
                <a:solidFill>
                  <a:srgbClr val="FFFFFF"/>
                </a:solidFill>
              </a14:hiddenFill>
            </a:ext>
          </a:extLst>
        </p:spPr>
      </p:pic>
      <p:sp>
        <p:nvSpPr>
          <p:cNvPr id="25606" name="Text Box 1030"/>
          <p:cNvSpPr txBox="1">
            <a:spLocks noChangeArrowheads="1"/>
          </p:cNvSpPr>
          <p:nvPr/>
        </p:nvSpPr>
        <p:spPr bwMode="auto">
          <a:xfrm>
            <a:off x="304800" y="6019800"/>
            <a:ext cx="8534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spcBef>
                <a:spcPct val="50000"/>
              </a:spcBef>
            </a:pPr>
            <a:r>
              <a:rPr lang="en-US" altLang="x-none" sz="2400">
                <a:solidFill>
                  <a:schemeClr val="hlink"/>
                </a:solidFill>
                <a:latin typeface="Times New Roman" charset="0"/>
              </a:rPr>
              <a:t>Isn’t this a great time to talk about the definition of “Irony”?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5605"/>
                                        </p:tgtEl>
                                        <p:attrNameLst>
                                          <p:attrName>style.visibility</p:attrName>
                                        </p:attrNameLst>
                                      </p:cBhvr>
                                      <p:to>
                                        <p:strVal val="visible"/>
                                      </p:to>
                                    </p:set>
                                    <p:animEffect transition="in" filter="box(in)">
                                      <p:cBhvr>
                                        <p:cTn id="7" dur="500"/>
                                        <p:tgtEl>
                                          <p:spTgt spid="25605"/>
                                        </p:tgtEl>
                                      </p:cBhvr>
                                    </p:animEffect>
                                  </p:childTnLst>
                                </p:cTn>
                              </p:par>
                              <p:par>
                                <p:cTn id="8" presetID="4" presetClass="entr" presetSubtype="16" fill="hold" nodeType="withEffect">
                                  <p:stCondLst>
                                    <p:cond delay="0"/>
                                  </p:stCondLst>
                                  <p:childTnLst>
                                    <p:set>
                                      <p:cBhvr>
                                        <p:cTn id="9" dur="1" fill="hold">
                                          <p:stCondLst>
                                            <p:cond delay="0"/>
                                          </p:stCondLst>
                                        </p:cTn>
                                        <p:tgtEl>
                                          <p:spTgt spid="25604"/>
                                        </p:tgtEl>
                                        <p:attrNameLst>
                                          <p:attrName>style.visibility</p:attrName>
                                        </p:attrNameLst>
                                      </p:cBhvr>
                                      <p:to>
                                        <p:strVal val="visible"/>
                                      </p:to>
                                    </p:set>
                                    <p:animEffect transition="in" filter="box(in)">
                                      <p:cBhvr>
                                        <p:cTn id="10" dur="500"/>
                                        <p:tgtEl>
                                          <p:spTgt spid="2560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5602"/>
                                        </p:tgtEl>
                                        <p:attrNameLst>
                                          <p:attrName>style.visibility</p:attrName>
                                        </p:attrNameLst>
                                      </p:cBhvr>
                                      <p:to>
                                        <p:strVal val="visible"/>
                                      </p:to>
                                    </p:set>
                                    <p:animEffect transition="in" filter="box(in)">
                                      <p:cBhvr>
                                        <p:cTn id="13" dur="500"/>
                                        <p:tgtEl>
                                          <p:spTgt spid="2560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25606"/>
                                        </p:tgtEl>
                                        <p:attrNameLst>
                                          <p:attrName>style.visibility</p:attrName>
                                        </p:attrNameLst>
                                      </p:cBhvr>
                                      <p:to>
                                        <p:strVal val="visible"/>
                                      </p:to>
                                    </p:set>
                                    <p:animEffect transition="in" filter="box(in)">
                                      <p:cBhvr>
                                        <p:cTn id="18" dur="5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p:cNvSpPr>
            <a:spLocks noChangeArrowheads="1" noChangeShapeType="1" noTextEdit="1"/>
          </p:cNvSpPr>
          <p:nvPr/>
        </p:nvSpPr>
        <p:spPr bwMode="auto">
          <a:xfrm>
            <a:off x="457200" y="304800"/>
            <a:ext cx="78486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is Electricity Used For?</a:t>
            </a:r>
          </a:p>
        </p:txBody>
      </p:sp>
      <p:sp>
        <p:nvSpPr>
          <p:cNvPr id="26627" name="WordArt 3"/>
          <p:cNvSpPr>
            <a:spLocks noChangeArrowheads="1" noChangeShapeType="1" noTextEdit="1"/>
          </p:cNvSpPr>
          <p:nvPr/>
        </p:nvSpPr>
        <p:spPr bwMode="auto">
          <a:xfrm>
            <a:off x="838200" y="3505200"/>
            <a:ext cx="7086600" cy="1295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A Fast, Cheap, and </a:t>
            </a:r>
          </a:p>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Clean Transfer of Energy</a:t>
            </a:r>
          </a:p>
        </p:txBody>
      </p:sp>
      <p:pic>
        <p:nvPicPr>
          <p:cNvPr id="26628" name="Picture 4" descr="IN005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5029200"/>
            <a:ext cx="1625600" cy="1520825"/>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PE0173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00800" y="5105400"/>
            <a:ext cx="1752600" cy="1387475"/>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BD05048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1447800"/>
            <a:ext cx="1825625" cy="18986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additive="base">
                                        <p:cTn id="7" dur="500" fill="hold"/>
                                        <p:tgtEl>
                                          <p:spTgt spid="26627"/>
                                        </p:tgtEl>
                                        <p:attrNameLst>
                                          <p:attrName>ppt_x</p:attrName>
                                        </p:attrNameLst>
                                      </p:cBhvr>
                                      <p:tavLst>
                                        <p:tav tm="0">
                                          <p:val>
                                            <p:strVal val="0-#ppt_w/2"/>
                                          </p:val>
                                        </p:tav>
                                        <p:tav tm="100000">
                                          <p:val>
                                            <p:strVal val="#ppt_x"/>
                                          </p:val>
                                        </p:tav>
                                      </p:tavLst>
                                    </p:anim>
                                    <p:anim calcmode="lin" valueType="num">
                                      <p:cBhvr additive="base">
                                        <p:cTn id="8" dur="500" fill="hold"/>
                                        <p:tgtEl>
                                          <p:spTgt spid="26627"/>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0"/>
                                  </p:stCondLst>
                                  <p:childTnLst>
                                    <p:set>
                                      <p:cBhvr>
                                        <p:cTn id="11" dur="1" fill="hold">
                                          <p:stCondLst>
                                            <p:cond delay="0"/>
                                          </p:stCondLst>
                                        </p:cTn>
                                        <p:tgtEl>
                                          <p:spTgt spid="26629"/>
                                        </p:tgtEl>
                                        <p:attrNameLst>
                                          <p:attrName>style.visibility</p:attrName>
                                        </p:attrNameLst>
                                      </p:cBhvr>
                                      <p:to>
                                        <p:strVal val="visible"/>
                                      </p:to>
                                    </p:set>
                                    <p:anim calcmode="lin" valueType="num">
                                      <p:cBhvr additive="base">
                                        <p:cTn id="12" dur="500" fill="hold"/>
                                        <p:tgtEl>
                                          <p:spTgt spid="26629"/>
                                        </p:tgtEl>
                                        <p:attrNameLst>
                                          <p:attrName>ppt_x</p:attrName>
                                        </p:attrNameLst>
                                      </p:cBhvr>
                                      <p:tavLst>
                                        <p:tav tm="0">
                                          <p:val>
                                            <p:strVal val="0-#ppt_w/2"/>
                                          </p:val>
                                        </p:tav>
                                        <p:tav tm="100000">
                                          <p:val>
                                            <p:strVal val="#ppt_x"/>
                                          </p:val>
                                        </p:tav>
                                      </p:tavLst>
                                    </p:anim>
                                    <p:anim calcmode="lin" valueType="num">
                                      <p:cBhvr additive="base">
                                        <p:cTn id="13" dur="500" fill="hold"/>
                                        <p:tgtEl>
                                          <p:spTgt spid="26629"/>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1000"/>
                            </p:stCondLst>
                            <p:childTnLst>
                              <p:par>
                                <p:cTn id="15" presetID="2" presetClass="entr" presetSubtype="8" fill="hold" nodeType="afterEffect">
                                  <p:stCondLst>
                                    <p:cond delay="0"/>
                                  </p:stCondLst>
                                  <p:childTnLst>
                                    <p:set>
                                      <p:cBhvr>
                                        <p:cTn id="16" dur="1" fill="hold">
                                          <p:stCondLst>
                                            <p:cond delay="0"/>
                                          </p:stCondLst>
                                        </p:cTn>
                                        <p:tgtEl>
                                          <p:spTgt spid="26628"/>
                                        </p:tgtEl>
                                        <p:attrNameLst>
                                          <p:attrName>style.visibility</p:attrName>
                                        </p:attrNameLst>
                                      </p:cBhvr>
                                      <p:to>
                                        <p:strVal val="visible"/>
                                      </p:to>
                                    </p:set>
                                    <p:anim calcmode="lin" valueType="num">
                                      <p:cBhvr additive="base">
                                        <p:cTn id="17" dur="500" fill="hold"/>
                                        <p:tgtEl>
                                          <p:spTgt spid="26628"/>
                                        </p:tgtEl>
                                        <p:attrNameLst>
                                          <p:attrName>ppt_x</p:attrName>
                                        </p:attrNameLst>
                                      </p:cBhvr>
                                      <p:tavLst>
                                        <p:tav tm="0">
                                          <p:val>
                                            <p:strVal val="0-#ppt_w/2"/>
                                          </p:val>
                                        </p:tav>
                                        <p:tav tm="100000">
                                          <p:val>
                                            <p:strVal val="#ppt_x"/>
                                          </p:val>
                                        </p:tav>
                                      </p:tavLst>
                                    </p:anim>
                                    <p:anim calcmode="lin" valueType="num">
                                      <p:cBhvr additive="base">
                                        <p:cTn id="18" dur="500" fill="hold"/>
                                        <p:tgtEl>
                                          <p:spTgt spid="266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WordArt 2"/>
          <p:cNvSpPr>
            <a:spLocks noChangeArrowheads="1" noChangeShapeType="1" noTextEdit="1"/>
          </p:cNvSpPr>
          <p:nvPr/>
        </p:nvSpPr>
        <p:spPr bwMode="auto">
          <a:xfrm>
            <a:off x="457200" y="457200"/>
            <a:ext cx="3733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is Voltage?</a:t>
            </a:r>
          </a:p>
        </p:txBody>
      </p:sp>
      <p:sp>
        <p:nvSpPr>
          <p:cNvPr id="4101" name="Text Box 5"/>
          <p:cNvSpPr txBox="1">
            <a:spLocks noChangeArrowheads="1"/>
          </p:cNvSpPr>
          <p:nvPr/>
        </p:nvSpPr>
        <p:spPr bwMode="auto">
          <a:xfrm>
            <a:off x="381000" y="1600200"/>
            <a:ext cx="49530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b="1">
                <a:latin typeface="Batang" charset="-127"/>
              </a:rPr>
              <a:t>Named after Alessandro Volta who invented the first practical battery in 1799</a:t>
            </a:r>
          </a:p>
        </p:txBody>
      </p:sp>
      <p:sp>
        <p:nvSpPr>
          <p:cNvPr id="4102" name="WordArt 6"/>
          <p:cNvSpPr>
            <a:spLocks noChangeArrowheads="1" noChangeShapeType="1" noTextEdit="1"/>
          </p:cNvSpPr>
          <p:nvPr/>
        </p:nvSpPr>
        <p:spPr bwMode="auto">
          <a:xfrm>
            <a:off x="304800" y="3581400"/>
            <a:ext cx="5257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"Reason to Move" or "Push"</a:t>
            </a:r>
          </a:p>
        </p:txBody>
      </p:sp>
      <p:sp>
        <p:nvSpPr>
          <p:cNvPr id="4103" name="Text Box 7"/>
          <p:cNvSpPr txBox="1">
            <a:spLocks noChangeArrowheads="1"/>
          </p:cNvSpPr>
          <p:nvPr/>
        </p:nvSpPr>
        <p:spPr bwMode="auto">
          <a:xfrm>
            <a:off x="381000" y="4572000"/>
            <a:ext cx="8763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sz="2000" b="1">
                <a:latin typeface="Batang" charset="-127"/>
              </a:rPr>
              <a:t>Electrons need force to make them move</a:t>
            </a:r>
          </a:p>
          <a:p>
            <a:pPr>
              <a:spcBef>
                <a:spcPct val="50000"/>
              </a:spcBef>
              <a:buFontTx/>
              <a:buChar char="•"/>
            </a:pPr>
            <a:r>
              <a:rPr lang="en-US" altLang="x-none" sz="2000" b="1">
                <a:latin typeface="Batang" charset="-127"/>
              </a:rPr>
              <a:t>Voltage is the push</a:t>
            </a:r>
          </a:p>
          <a:p>
            <a:pPr>
              <a:spcBef>
                <a:spcPct val="50000"/>
              </a:spcBef>
              <a:buFontTx/>
              <a:buChar char="•"/>
            </a:pPr>
            <a:r>
              <a:rPr lang="en-US" altLang="x-none" sz="2000" b="1">
                <a:latin typeface="Batang" charset="-127"/>
              </a:rPr>
              <a:t>If resistance is too high you might need more voltage</a:t>
            </a:r>
          </a:p>
        </p:txBody>
      </p:sp>
      <p:pic>
        <p:nvPicPr>
          <p:cNvPr id="4108" name="Picture 12" descr="volt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762000"/>
            <a:ext cx="1851025" cy="3200400"/>
          </a:xfrm>
          <a:prstGeom prst="rect">
            <a:avLst/>
          </a:prstGeom>
          <a:noFill/>
          <a:extLst>
            <a:ext uri="{909E8E84-426E-40DD-AFC4-6F175D3DCCD1}">
              <a14:hiddenFill xmlns:a14="http://schemas.microsoft.com/office/drawing/2010/main">
                <a:solidFill>
                  <a:srgbClr val="FFFFFF"/>
                </a:solidFill>
              </a14:hiddenFill>
            </a:ext>
          </a:extLst>
        </p:spPr>
      </p:pic>
      <p:pic>
        <p:nvPicPr>
          <p:cNvPr id="4110" name="Picture 14" descr="Volta"/>
          <p:cNvPicPr>
            <a:picLocks noChangeAspect="1" noChangeArrowheads="1"/>
          </p:cNvPicPr>
          <p:nvPr/>
        </p:nvPicPr>
        <p:blipFill>
          <a:blip r:embed="rId4">
            <a:lum bright="6000"/>
            <a:extLst>
              <a:ext uri="{28A0092B-C50C-407E-A947-70E740481C1C}">
                <a14:useLocalDpi xmlns:a14="http://schemas.microsoft.com/office/drawing/2010/main" val="0"/>
              </a:ext>
            </a:extLst>
          </a:blip>
          <a:srcRect/>
          <a:stretch>
            <a:fillRect/>
          </a:stretch>
        </p:blipFill>
        <p:spPr bwMode="auto">
          <a:xfrm>
            <a:off x="5410200" y="304800"/>
            <a:ext cx="1711325"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 calcmode="lin" valueType="num">
                                      <p:cBhvr additive="base">
                                        <p:cTn id="7" dur="500" fill="hold"/>
                                        <p:tgtEl>
                                          <p:spTgt spid="4102"/>
                                        </p:tgtEl>
                                        <p:attrNameLst>
                                          <p:attrName>ppt_x</p:attrName>
                                        </p:attrNameLst>
                                      </p:cBhvr>
                                      <p:tavLst>
                                        <p:tav tm="0">
                                          <p:val>
                                            <p:strVal val="0-#ppt_w/2"/>
                                          </p:val>
                                        </p:tav>
                                        <p:tav tm="100000">
                                          <p:val>
                                            <p:strVal val="#ppt_x"/>
                                          </p:val>
                                        </p:tav>
                                      </p:tavLst>
                                    </p:anim>
                                    <p:anim calcmode="lin" valueType="num">
                                      <p:cBhvr additive="base">
                                        <p:cTn id="8" dur="500" fill="hold"/>
                                        <p:tgtEl>
                                          <p:spTgt spid="410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4103">
                                            <p:txEl>
                                              <p:pRg st="0" end="0"/>
                                            </p:txEl>
                                          </p:spTgt>
                                        </p:tgtEl>
                                        <p:attrNameLst>
                                          <p:attrName>style.visibility</p:attrName>
                                        </p:attrNameLst>
                                      </p:cBhvr>
                                      <p:to>
                                        <p:strVal val="visible"/>
                                      </p:to>
                                    </p:set>
                                    <p:animEffect transition="in" filter="box(in)">
                                      <p:cBhvr>
                                        <p:cTn id="13" dur="500"/>
                                        <p:tgtEl>
                                          <p:spTgt spid="4103">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16" fill="hold" nodeType="clickEffect">
                                  <p:stCondLst>
                                    <p:cond delay="0"/>
                                  </p:stCondLst>
                                  <p:childTnLst>
                                    <p:set>
                                      <p:cBhvr>
                                        <p:cTn id="17" dur="1" fill="hold">
                                          <p:stCondLst>
                                            <p:cond delay="0"/>
                                          </p:stCondLst>
                                        </p:cTn>
                                        <p:tgtEl>
                                          <p:spTgt spid="4103">
                                            <p:txEl>
                                              <p:pRg st="1" end="1"/>
                                            </p:txEl>
                                          </p:spTgt>
                                        </p:tgtEl>
                                        <p:attrNameLst>
                                          <p:attrName>style.visibility</p:attrName>
                                        </p:attrNameLst>
                                      </p:cBhvr>
                                      <p:to>
                                        <p:strVal val="visible"/>
                                      </p:to>
                                    </p:set>
                                    <p:animEffect transition="in" filter="box(in)">
                                      <p:cBhvr>
                                        <p:cTn id="18" dur="500"/>
                                        <p:tgtEl>
                                          <p:spTgt spid="4103">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16" fill="hold" nodeType="clickEffect">
                                  <p:stCondLst>
                                    <p:cond delay="0"/>
                                  </p:stCondLst>
                                  <p:childTnLst>
                                    <p:set>
                                      <p:cBhvr>
                                        <p:cTn id="22" dur="1" fill="hold">
                                          <p:stCondLst>
                                            <p:cond delay="0"/>
                                          </p:stCondLst>
                                        </p:cTn>
                                        <p:tgtEl>
                                          <p:spTgt spid="4103">
                                            <p:txEl>
                                              <p:pRg st="2" end="2"/>
                                            </p:txEl>
                                          </p:spTgt>
                                        </p:tgtEl>
                                        <p:attrNameLst>
                                          <p:attrName>style.visibility</p:attrName>
                                        </p:attrNameLst>
                                      </p:cBhvr>
                                      <p:to>
                                        <p:strVal val="visible"/>
                                      </p:to>
                                    </p:set>
                                    <p:animEffect transition="in" filter="box(in)">
                                      <p:cBhvr>
                                        <p:cTn id="23" dur="500"/>
                                        <p:tgtEl>
                                          <p:spTgt spid="4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x-none"/>
              <a:t>Electronics--Basics</a:t>
            </a:r>
          </a:p>
        </p:txBody>
      </p:sp>
      <p:sp>
        <p:nvSpPr>
          <p:cNvPr id="139267" name="Rectangle 3"/>
          <p:cNvSpPr>
            <a:spLocks noGrp="1" noChangeArrowheads="1"/>
          </p:cNvSpPr>
          <p:nvPr>
            <p:ph type="body" idx="1"/>
          </p:nvPr>
        </p:nvSpPr>
        <p:spPr>
          <a:xfrm>
            <a:off x="304800" y="1676400"/>
            <a:ext cx="8534400" cy="4114800"/>
          </a:xfrm>
        </p:spPr>
        <p:txBody>
          <a:bodyPr/>
          <a:lstStyle/>
          <a:p>
            <a:pPr marL="812800" indent="-812800">
              <a:lnSpc>
                <a:spcPct val="90000"/>
              </a:lnSpc>
              <a:buFontTx/>
              <a:buAutoNum type="romanUcPeriod"/>
            </a:pPr>
            <a:r>
              <a:rPr lang="en-US" altLang="x-none" sz="2000" b="1" dirty="0"/>
              <a:t>Electricity = movement of electrons.</a:t>
            </a:r>
          </a:p>
          <a:p>
            <a:pPr marL="812800" indent="-812800">
              <a:lnSpc>
                <a:spcPct val="90000"/>
              </a:lnSpc>
              <a:buFontTx/>
              <a:buAutoNum type="romanUcPeriod"/>
            </a:pPr>
            <a:r>
              <a:rPr lang="en-US" altLang="x-none" sz="2000" b="1" dirty="0"/>
              <a:t>Conductors have </a:t>
            </a:r>
            <a:r>
              <a:rPr lang="en-US" altLang="x-none" sz="2100" dirty="0"/>
              <a:t>3 or Less Electrons in the Valence Shell: gold, silver and copper are good conductors</a:t>
            </a:r>
          </a:p>
          <a:p>
            <a:pPr marL="812800" indent="-812800">
              <a:lnSpc>
                <a:spcPct val="90000"/>
              </a:lnSpc>
              <a:buFontTx/>
              <a:buAutoNum type="romanUcPeriod"/>
            </a:pPr>
            <a:r>
              <a:rPr lang="en-US" altLang="x-none" sz="2100" b="1" dirty="0"/>
              <a:t>Insulators</a:t>
            </a:r>
            <a:r>
              <a:rPr lang="en-US" altLang="x-none" sz="2100" dirty="0"/>
              <a:t> have 5 or More Electrons in the Valence Shell: wood and rubber are good insulators</a:t>
            </a:r>
          </a:p>
          <a:p>
            <a:pPr marL="812800" indent="-812800">
              <a:lnSpc>
                <a:spcPct val="90000"/>
              </a:lnSpc>
              <a:buFontTx/>
              <a:buAutoNum type="romanUcPeriod"/>
            </a:pPr>
            <a:r>
              <a:rPr lang="en-US" altLang="x-none" sz="2100" b="1" dirty="0"/>
              <a:t>Semi-Conductors</a:t>
            </a:r>
            <a:r>
              <a:rPr lang="en-US" altLang="x-none" sz="2100" dirty="0"/>
              <a:t> have 4 Electrons in the Valence Shell and you can change their </a:t>
            </a:r>
            <a:r>
              <a:rPr lang="en-US" altLang="x-none" sz="2100" dirty="0" smtClean="0"/>
              <a:t>properties</a:t>
            </a:r>
          </a:p>
          <a:p>
            <a:pPr marL="812800" indent="-812800">
              <a:lnSpc>
                <a:spcPct val="90000"/>
              </a:lnSpc>
              <a:buFontTx/>
              <a:buAutoNum type="romanUcPeriod"/>
            </a:pPr>
            <a:r>
              <a:rPr lang="en-US" altLang="x-none" sz="2100" dirty="0" smtClean="0">
                <a:solidFill>
                  <a:srgbClr val="FF0000"/>
                </a:solidFill>
              </a:rPr>
              <a:t>Voltage is the amount of push to make electrons move. Measured in volts.</a:t>
            </a:r>
            <a:endParaRPr lang="en-US" altLang="x-none" sz="2100" dirty="0">
              <a:solidFill>
                <a:srgbClr val="FF0000"/>
              </a:solidFill>
            </a:endParaRPr>
          </a:p>
          <a:p>
            <a:pPr marL="812800" indent="-812800">
              <a:lnSpc>
                <a:spcPct val="90000"/>
              </a:lnSpc>
              <a:buFontTx/>
              <a:buAutoNum type="romanUcPeriod"/>
            </a:pPr>
            <a:endParaRPr lang="en-US" altLang="x-none" sz="2100" dirty="0">
              <a:solidFill>
                <a:srgbClr val="FF0000"/>
              </a:solidFill>
            </a:endParaRPr>
          </a:p>
          <a:p>
            <a:pPr marL="812800" indent="-812800">
              <a:lnSpc>
                <a:spcPct val="90000"/>
              </a:lnSpc>
              <a:buFontTx/>
              <a:buNone/>
            </a:pPr>
            <a:endParaRPr lang="en-US" altLang="x-none" sz="2000" b="1" dirty="0">
              <a:solidFill>
                <a:srgbClr val="FF0000"/>
              </a:solidFill>
            </a:endParaRPr>
          </a:p>
          <a:p>
            <a:pPr marL="812800" indent="-812800">
              <a:lnSpc>
                <a:spcPct val="90000"/>
              </a:lnSpc>
              <a:buFont typeface="Wingdings" charset="2"/>
              <a:buNone/>
            </a:pPr>
            <a:r>
              <a:rPr lang="en-US" altLang="x-none" sz="2200" b="1" dirty="0"/>
              <a:t>	</a:t>
            </a:r>
            <a:endParaRPr lang="en-US" altLang="x-none" sz="1100" b="1" dirty="0"/>
          </a:p>
          <a:p>
            <a:pPr marL="812800" indent="-812800">
              <a:lnSpc>
                <a:spcPct val="90000"/>
              </a:lnSpc>
              <a:buFont typeface="Wingdings" charset="2"/>
              <a:buNone/>
            </a:pPr>
            <a:endParaRPr lang="en-US" altLang="x-none" sz="1100" b="1" dirty="0"/>
          </a:p>
        </p:txBody>
      </p:sp>
    </p:spTree>
    <p:extLst>
      <p:ext uri="{BB962C8B-B14F-4D97-AF65-F5344CB8AC3E}">
        <p14:creationId xmlns:p14="http://schemas.microsoft.com/office/powerpoint/2010/main" val="815447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WordArt 3"/>
          <p:cNvSpPr>
            <a:spLocks noChangeArrowheads="1" noChangeShapeType="1" noTextEdit="1"/>
          </p:cNvSpPr>
          <p:nvPr/>
        </p:nvSpPr>
        <p:spPr bwMode="auto">
          <a:xfrm>
            <a:off x="228600" y="304800"/>
            <a:ext cx="3733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is Amperage?</a:t>
            </a:r>
          </a:p>
        </p:txBody>
      </p:sp>
      <p:sp>
        <p:nvSpPr>
          <p:cNvPr id="5124" name="Text Box 4"/>
          <p:cNvSpPr txBox="1">
            <a:spLocks noChangeArrowheads="1"/>
          </p:cNvSpPr>
          <p:nvPr/>
        </p:nvSpPr>
        <p:spPr bwMode="auto">
          <a:xfrm>
            <a:off x="381000" y="1219200"/>
            <a:ext cx="5105400" cy="146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b="1">
                <a:latin typeface="Batang" charset="-127"/>
              </a:rPr>
              <a:t>Named after Andre Marie Ampere</a:t>
            </a:r>
          </a:p>
          <a:p>
            <a:pPr>
              <a:spcBef>
                <a:spcPct val="50000"/>
              </a:spcBef>
            </a:pPr>
            <a:r>
              <a:rPr lang="en-US" altLang="x-none" sz="2000" b="1">
                <a:latin typeface="Batang" charset="-127"/>
              </a:rPr>
              <a:t>A mathematician who formulated theories that greatly helped solidify the link between electricity and magnetism</a:t>
            </a:r>
          </a:p>
        </p:txBody>
      </p:sp>
      <p:sp>
        <p:nvSpPr>
          <p:cNvPr id="5125" name="WordArt 5"/>
          <p:cNvSpPr>
            <a:spLocks noChangeArrowheads="1" noChangeShapeType="1" noTextEdit="1"/>
          </p:cNvSpPr>
          <p:nvPr/>
        </p:nvSpPr>
        <p:spPr bwMode="auto">
          <a:xfrm>
            <a:off x="304800" y="3200400"/>
            <a:ext cx="58674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"Amount Per Time" </a:t>
            </a:r>
          </a:p>
        </p:txBody>
      </p:sp>
      <p:sp>
        <p:nvSpPr>
          <p:cNvPr id="5126" name="Text Box 6"/>
          <p:cNvSpPr txBox="1">
            <a:spLocks noChangeArrowheads="1"/>
          </p:cNvSpPr>
          <p:nvPr/>
        </p:nvSpPr>
        <p:spPr bwMode="auto">
          <a:xfrm>
            <a:off x="1447800" y="3810000"/>
            <a:ext cx="73152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b="1">
                <a:latin typeface="Batang" charset="-127"/>
              </a:rPr>
              <a:t>This is the Dangerous part of electricity.  </a:t>
            </a:r>
          </a:p>
          <a:p>
            <a:pPr>
              <a:spcBef>
                <a:spcPct val="50000"/>
              </a:spcBef>
            </a:pPr>
            <a:r>
              <a:rPr lang="en-US" altLang="x-none" sz="2000" b="1">
                <a:latin typeface="Batang" charset="-127"/>
              </a:rPr>
              <a:t>Roughly 0.5 Amps of electricity is enough to kill a person.</a:t>
            </a:r>
          </a:p>
        </p:txBody>
      </p:sp>
      <p:pic>
        <p:nvPicPr>
          <p:cNvPr id="5128" name="Picture 8" descr="ampe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228600"/>
            <a:ext cx="2667000" cy="2287588"/>
          </a:xfrm>
          <a:prstGeom prst="rect">
            <a:avLst/>
          </a:prstGeom>
          <a:noFill/>
          <a:extLst>
            <a:ext uri="{909E8E84-426E-40DD-AFC4-6F175D3DCCD1}">
              <a14:hiddenFill xmlns:a14="http://schemas.microsoft.com/office/drawing/2010/main">
                <a:solidFill>
                  <a:srgbClr val="FFFFFF"/>
                </a:solidFill>
              </a14:hiddenFill>
            </a:ext>
          </a:extLst>
        </p:spPr>
      </p:pic>
      <p:pic>
        <p:nvPicPr>
          <p:cNvPr id="5129" name="Picture 9" descr="EN00536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4724400"/>
            <a:ext cx="1773238" cy="1828800"/>
          </a:xfrm>
          <a:prstGeom prst="rect">
            <a:avLst/>
          </a:prstGeom>
          <a:noFill/>
          <a:extLst>
            <a:ext uri="{909E8E84-426E-40DD-AFC4-6F175D3DCCD1}">
              <a14:hiddenFill xmlns:a14="http://schemas.microsoft.com/office/drawing/2010/main">
                <a:solidFill>
                  <a:srgbClr val="FFFFFF"/>
                </a:solidFill>
              </a14:hiddenFill>
            </a:ext>
          </a:extLst>
        </p:spPr>
      </p:pic>
      <p:sp>
        <p:nvSpPr>
          <p:cNvPr id="5130" name="Text Box 10"/>
          <p:cNvSpPr txBox="1">
            <a:spLocks noChangeArrowheads="1"/>
          </p:cNvSpPr>
          <p:nvPr/>
        </p:nvSpPr>
        <p:spPr bwMode="auto">
          <a:xfrm>
            <a:off x="304800" y="5334000"/>
            <a:ext cx="6172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Yes…this IS an Amp but not the kind intended in this lesson… However, the more “Amps” that run through it, the louder it gets…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5"/>
                                        </p:tgtEl>
                                        <p:attrNameLst>
                                          <p:attrName>style.visibility</p:attrName>
                                        </p:attrNameLst>
                                      </p:cBhvr>
                                      <p:to>
                                        <p:strVal val="visible"/>
                                      </p:to>
                                    </p:set>
                                    <p:anim calcmode="lin" valueType="num">
                                      <p:cBhvr additive="base">
                                        <p:cTn id="7" dur="500" fill="hold"/>
                                        <p:tgtEl>
                                          <p:spTgt spid="5125"/>
                                        </p:tgtEl>
                                        <p:attrNameLst>
                                          <p:attrName>ppt_x</p:attrName>
                                        </p:attrNameLst>
                                      </p:cBhvr>
                                      <p:tavLst>
                                        <p:tav tm="0">
                                          <p:val>
                                            <p:strVal val="0-#ppt_w/2"/>
                                          </p:val>
                                        </p:tav>
                                        <p:tav tm="100000">
                                          <p:val>
                                            <p:strVal val="#ppt_x"/>
                                          </p:val>
                                        </p:tav>
                                      </p:tavLst>
                                    </p:anim>
                                    <p:anim calcmode="lin" valueType="num">
                                      <p:cBhvr additive="base">
                                        <p:cTn id="8" dur="500" fill="hold"/>
                                        <p:tgtEl>
                                          <p:spTgt spid="512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126"/>
                                        </p:tgtEl>
                                        <p:attrNameLst>
                                          <p:attrName>style.visibility</p:attrName>
                                        </p:attrNameLst>
                                      </p:cBhvr>
                                      <p:to>
                                        <p:strVal val="visible"/>
                                      </p:to>
                                    </p:set>
                                    <p:anim calcmode="lin" valueType="num">
                                      <p:cBhvr additive="base">
                                        <p:cTn id="13" dur="500" fill="hold"/>
                                        <p:tgtEl>
                                          <p:spTgt spid="5126"/>
                                        </p:tgtEl>
                                        <p:attrNameLst>
                                          <p:attrName>ppt_x</p:attrName>
                                        </p:attrNameLst>
                                      </p:cBhvr>
                                      <p:tavLst>
                                        <p:tav tm="0">
                                          <p:val>
                                            <p:strVal val="0-#ppt_w/2"/>
                                          </p:val>
                                        </p:tav>
                                        <p:tav tm="100000">
                                          <p:val>
                                            <p:strVal val="#ppt_x"/>
                                          </p:val>
                                        </p:tav>
                                      </p:tavLst>
                                    </p:anim>
                                    <p:anim calcmode="lin" valueType="num">
                                      <p:cBhvr additive="base">
                                        <p:cTn id="14" dur="500" fill="hold"/>
                                        <p:tgtEl>
                                          <p:spTgt spid="5126"/>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2" presetClass="entr" presetSubtype="8" fill="hold" grpId="0" nodeType="afterEffect">
                                  <p:stCondLst>
                                    <p:cond delay="0"/>
                                  </p:stCondLst>
                                  <p:childTnLst>
                                    <p:set>
                                      <p:cBhvr>
                                        <p:cTn id="17" dur="1" fill="hold">
                                          <p:stCondLst>
                                            <p:cond delay="0"/>
                                          </p:stCondLst>
                                        </p:cTn>
                                        <p:tgtEl>
                                          <p:spTgt spid="5130"/>
                                        </p:tgtEl>
                                        <p:attrNameLst>
                                          <p:attrName>style.visibility</p:attrName>
                                        </p:attrNameLst>
                                      </p:cBhvr>
                                      <p:to>
                                        <p:strVal val="visible"/>
                                      </p:to>
                                    </p:set>
                                    <p:anim calcmode="lin" valueType="num">
                                      <p:cBhvr additive="base">
                                        <p:cTn id="18" dur="500" fill="hold"/>
                                        <p:tgtEl>
                                          <p:spTgt spid="5130"/>
                                        </p:tgtEl>
                                        <p:attrNameLst>
                                          <p:attrName>ppt_x</p:attrName>
                                        </p:attrNameLst>
                                      </p:cBhvr>
                                      <p:tavLst>
                                        <p:tav tm="0">
                                          <p:val>
                                            <p:strVal val="0-#ppt_w/2"/>
                                          </p:val>
                                        </p:tav>
                                        <p:tav tm="100000">
                                          <p:val>
                                            <p:strVal val="#ppt_x"/>
                                          </p:val>
                                        </p:tav>
                                      </p:tavLst>
                                    </p:anim>
                                    <p:anim calcmode="lin" valueType="num">
                                      <p:cBhvr additive="base">
                                        <p:cTn id="19" dur="500" fill="hold"/>
                                        <p:tgtEl>
                                          <p:spTgt spid="5130"/>
                                        </p:tgtEl>
                                        <p:attrNameLst>
                                          <p:attrName>ppt_y</p:attrName>
                                        </p:attrNameLst>
                                      </p:cBhvr>
                                      <p:tavLst>
                                        <p:tav tm="0">
                                          <p:val>
                                            <p:strVal val="#ppt_y"/>
                                          </p:val>
                                        </p:tav>
                                        <p:tav tm="100000">
                                          <p:val>
                                            <p:strVal val="#ppt_y"/>
                                          </p:val>
                                        </p:tav>
                                      </p:tavLst>
                                    </p:anim>
                                  </p:childTnLst>
                                </p:cTn>
                              </p:par>
                            </p:childTnLst>
                          </p:cTn>
                        </p:par>
                        <p:par>
                          <p:cTn id="20" fill="hold" nodeType="afterGroup">
                            <p:stCondLst>
                              <p:cond delay="1000"/>
                            </p:stCondLst>
                            <p:childTnLst>
                              <p:par>
                                <p:cTn id="21" presetID="2" presetClass="entr" presetSubtype="8" fill="hold" nodeType="afterEffect">
                                  <p:stCondLst>
                                    <p:cond delay="0"/>
                                  </p:stCondLst>
                                  <p:childTnLst>
                                    <p:set>
                                      <p:cBhvr>
                                        <p:cTn id="22" dur="1" fill="hold">
                                          <p:stCondLst>
                                            <p:cond delay="0"/>
                                          </p:stCondLst>
                                        </p:cTn>
                                        <p:tgtEl>
                                          <p:spTgt spid="5129"/>
                                        </p:tgtEl>
                                        <p:attrNameLst>
                                          <p:attrName>style.visibility</p:attrName>
                                        </p:attrNameLst>
                                      </p:cBhvr>
                                      <p:to>
                                        <p:strVal val="visible"/>
                                      </p:to>
                                    </p:set>
                                    <p:anim calcmode="lin" valueType="num">
                                      <p:cBhvr additive="base">
                                        <p:cTn id="23" dur="500" fill="hold"/>
                                        <p:tgtEl>
                                          <p:spTgt spid="5129"/>
                                        </p:tgtEl>
                                        <p:attrNameLst>
                                          <p:attrName>ppt_x</p:attrName>
                                        </p:attrNameLst>
                                      </p:cBhvr>
                                      <p:tavLst>
                                        <p:tav tm="0">
                                          <p:val>
                                            <p:strVal val="0-#ppt_w/2"/>
                                          </p:val>
                                        </p:tav>
                                        <p:tav tm="100000">
                                          <p:val>
                                            <p:strVal val="#ppt_x"/>
                                          </p:val>
                                        </p:tav>
                                      </p:tavLst>
                                    </p:anim>
                                    <p:anim calcmode="lin" valueType="num">
                                      <p:cBhvr additive="base">
                                        <p:cTn id="24" dur="500" fill="hold"/>
                                        <p:tgtEl>
                                          <p:spTgt spid="51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utoUpdateAnimBg="0"/>
      <p:bldP spid="5130"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WordArt 2"/>
          <p:cNvSpPr>
            <a:spLocks noChangeArrowheads="1" noChangeShapeType="1" noTextEdit="1"/>
          </p:cNvSpPr>
          <p:nvPr/>
        </p:nvSpPr>
        <p:spPr bwMode="auto">
          <a:xfrm>
            <a:off x="304800" y="685800"/>
            <a:ext cx="43434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is Resistance?</a:t>
            </a:r>
          </a:p>
        </p:txBody>
      </p:sp>
      <p:sp>
        <p:nvSpPr>
          <p:cNvPr id="6147" name="Text Box 3"/>
          <p:cNvSpPr txBox="1">
            <a:spLocks noChangeArrowheads="1"/>
          </p:cNvSpPr>
          <p:nvPr/>
        </p:nvSpPr>
        <p:spPr bwMode="auto">
          <a:xfrm>
            <a:off x="0" y="1752600"/>
            <a:ext cx="70104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sz="2000" b="1">
                <a:latin typeface="Batang" charset="-127"/>
              </a:rPr>
              <a:t>No this is not named after anyone named “Resist”</a:t>
            </a:r>
          </a:p>
          <a:p>
            <a:pPr>
              <a:spcBef>
                <a:spcPct val="50000"/>
              </a:spcBef>
              <a:buFontTx/>
              <a:buChar char="•"/>
            </a:pPr>
            <a:r>
              <a:rPr lang="en-US" altLang="x-none" sz="2000" b="1">
                <a:latin typeface="Batang" charset="-127"/>
              </a:rPr>
              <a:t>As the name </a:t>
            </a:r>
            <a:r>
              <a:rPr lang="en-US" altLang="x-none" sz="2000" b="1" i="1">
                <a:latin typeface="Batang" charset="-127"/>
              </a:rPr>
              <a:t>RESISTANCE</a:t>
            </a:r>
            <a:r>
              <a:rPr lang="en-US" altLang="x-none" sz="2000" b="1">
                <a:latin typeface="Batang" charset="-127"/>
              </a:rPr>
              <a:t> implies it is “Opposition to Movement”  </a:t>
            </a:r>
          </a:p>
          <a:p>
            <a:pPr>
              <a:spcBef>
                <a:spcPct val="50000"/>
              </a:spcBef>
              <a:buFontTx/>
              <a:buChar char="•"/>
            </a:pPr>
            <a:r>
              <a:rPr lang="en-US" altLang="x-none" sz="2000" b="1">
                <a:latin typeface="Batang" charset="-127"/>
              </a:rPr>
              <a:t>All loads and all wires except superconductors have some amount of resistance</a:t>
            </a:r>
          </a:p>
        </p:txBody>
      </p:sp>
      <p:sp>
        <p:nvSpPr>
          <p:cNvPr id="6148" name="WordArt 4"/>
          <p:cNvSpPr>
            <a:spLocks noChangeArrowheads="1" noChangeShapeType="1" noTextEdit="1"/>
          </p:cNvSpPr>
          <p:nvPr/>
        </p:nvSpPr>
        <p:spPr bwMode="auto">
          <a:xfrm>
            <a:off x="228600" y="3962400"/>
            <a:ext cx="6477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"Opposition to Movement"</a:t>
            </a:r>
          </a:p>
        </p:txBody>
      </p:sp>
      <p:sp>
        <p:nvSpPr>
          <p:cNvPr id="6149" name="Text Box 5"/>
          <p:cNvSpPr txBox="1">
            <a:spLocks noChangeArrowheads="1"/>
          </p:cNvSpPr>
          <p:nvPr/>
        </p:nvSpPr>
        <p:spPr bwMode="auto">
          <a:xfrm>
            <a:off x="0" y="4800600"/>
            <a:ext cx="8763000" cy="1920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sz="2000" b="1">
                <a:latin typeface="Batang" charset="-127"/>
              </a:rPr>
              <a:t>Resistance is Measured in OHMS </a:t>
            </a:r>
          </a:p>
          <a:p>
            <a:pPr>
              <a:spcBef>
                <a:spcPct val="50000"/>
              </a:spcBef>
              <a:buFontTx/>
              <a:buChar char="•"/>
            </a:pPr>
            <a:r>
              <a:rPr lang="en-US" altLang="x-none" sz="2000" b="1">
                <a:latin typeface="Batang" charset="-127"/>
              </a:rPr>
              <a:t>The unit of measurement IS named after the mathematician who discovered the most fundamental law governing the study of electricity… OHM’s LAW.  </a:t>
            </a:r>
          </a:p>
          <a:p>
            <a:pPr>
              <a:spcBef>
                <a:spcPct val="50000"/>
              </a:spcBef>
              <a:buFontTx/>
              <a:buChar char="•"/>
            </a:pPr>
            <a:r>
              <a:rPr lang="en-US" altLang="x-none" sz="2000" b="1">
                <a:latin typeface="Batang" charset="-127"/>
              </a:rPr>
              <a:t>His name was Georg Simon OHM</a:t>
            </a:r>
          </a:p>
        </p:txBody>
      </p:sp>
      <p:pic>
        <p:nvPicPr>
          <p:cNvPr id="6151" name="Picture 7" descr="Oh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381000"/>
            <a:ext cx="1836738" cy="2362200"/>
          </a:xfrm>
          <a:prstGeom prst="rect">
            <a:avLst/>
          </a:prstGeom>
          <a:noFill/>
          <a:extLst>
            <a:ext uri="{909E8E84-426E-40DD-AFC4-6F175D3DCCD1}">
              <a14:hiddenFill xmlns:a14="http://schemas.microsoft.com/office/drawing/2010/main">
                <a:solidFill>
                  <a:srgbClr val="FFFFFF"/>
                </a:solidFill>
              </a14:hiddenFill>
            </a:ext>
          </a:extLst>
        </p:spPr>
      </p:pic>
      <p:pic>
        <p:nvPicPr>
          <p:cNvPr id="6153" name="Picture 9" descr="Graphic: Omega Symbo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895600"/>
            <a:ext cx="1497013" cy="1428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box(in)">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box(in)">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box(in)">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6148"/>
                                        </p:tgtEl>
                                        <p:attrNameLst>
                                          <p:attrName>style.visibility</p:attrName>
                                        </p:attrNameLst>
                                      </p:cBhvr>
                                      <p:to>
                                        <p:strVal val="visible"/>
                                      </p:to>
                                    </p:set>
                                    <p:anim calcmode="lin" valueType="num">
                                      <p:cBhvr additive="base">
                                        <p:cTn id="22" dur="500" fill="hold"/>
                                        <p:tgtEl>
                                          <p:spTgt spid="6148"/>
                                        </p:tgtEl>
                                        <p:attrNameLst>
                                          <p:attrName>ppt_x</p:attrName>
                                        </p:attrNameLst>
                                      </p:cBhvr>
                                      <p:tavLst>
                                        <p:tav tm="0">
                                          <p:val>
                                            <p:strVal val="0-#ppt_w/2"/>
                                          </p:val>
                                        </p:tav>
                                        <p:tav tm="100000">
                                          <p:val>
                                            <p:strVal val="#ppt_x"/>
                                          </p:val>
                                        </p:tav>
                                      </p:tavLst>
                                    </p:anim>
                                    <p:anim calcmode="lin" valueType="num">
                                      <p:cBhvr additive="base">
                                        <p:cTn id="23" dur="500" fill="hold"/>
                                        <p:tgtEl>
                                          <p:spTgt spid="6148"/>
                                        </p:tgtEl>
                                        <p:attrNameLst>
                                          <p:attrName>ppt_y</p:attrName>
                                        </p:attrNameLst>
                                      </p:cBhvr>
                                      <p:tavLst>
                                        <p:tav tm="0">
                                          <p:val>
                                            <p:strVal val="#ppt_y"/>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nodeType="clickEffect">
                                  <p:stCondLst>
                                    <p:cond delay="0"/>
                                  </p:stCondLst>
                                  <p:childTnLst>
                                    <p:set>
                                      <p:cBhvr>
                                        <p:cTn id="27" dur="1" fill="hold">
                                          <p:stCondLst>
                                            <p:cond delay="0"/>
                                          </p:stCondLst>
                                        </p:cTn>
                                        <p:tgtEl>
                                          <p:spTgt spid="6149">
                                            <p:txEl>
                                              <p:pRg st="0" end="0"/>
                                            </p:txEl>
                                          </p:spTgt>
                                        </p:tgtEl>
                                        <p:attrNameLst>
                                          <p:attrName>style.visibility</p:attrName>
                                        </p:attrNameLst>
                                      </p:cBhvr>
                                      <p:to>
                                        <p:strVal val="visible"/>
                                      </p:to>
                                    </p:set>
                                    <p:animEffect transition="in" filter="box(in)">
                                      <p:cBhvr>
                                        <p:cTn id="28" dur="500"/>
                                        <p:tgtEl>
                                          <p:spTgt spid="6149">
                                            <p:txEl>
                                              <p:pRg st="0" end="0"/>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nodeType="clickEffect">
                                  <p:stCondLst>
                                    <p:cond delay="0"/>
                                  </p:stCondLst>
                                  <p:childTnLst>
                                    <p:set>
                                      <p:cBhvr>
                                        <p:cTn id="32" dur="1" fill="hold">
                                          <p:stCondLst>
                                            <p:cond delay="0"/>
                                          </p:stCondLst>
                                        </p:cTn>
                                        <p:tgtEl>
                                          <p:spTgt spid="6149">
                                            <p:txEl>
                                              <p:pRg st="1" end="1"/>
                                            </p:txEl>
                                          </p:spTgt>
                                        </p:tgtEl>
                                        <p:attrNameLst>
                                          <p:attrName>style.visibility</p:attrName>
                                        </p:attrNameLst>
                                      </p:cBhvr>
                                      <p:to>
                                        <p:strVal val="visible"/>
                                      </p:to>
                                    </p:set>
                                    <p:animEffect transition="in" filter="box(in)">
                                      <p:cBhvr>
                                        <p:cTn id="33" dur="500"/>
                                        <p:tgtEl>
                                          <p:spTgt spid="6149">
                                            <p:txEl>
                                              <p:pRg st="1" end="1"/>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nodeType="clickEffect">
                                  <p:stCondLst>
                                    <p:cond delay="0"/>
                                  </p:stCondLst>
                                  <p:childTnLst>
                                    <p:set>
                                      <p:cBhvr>
                                        <p:cTn id="37" dur="1" fill="hold">
                                          <p:stCondLst>
                                            <p:cond delay="0"/>
                                          </p:stCondLst>
                                        </p:cTn>
                                        <p:tgtEl>
                                          <p:spTgt spid="6149">
                                            <p:txEl>
                                              <p:pRg st="2" end="2"/>
                                            </p:txEl>
                                          </p:spTgt>
                                        </p:tgtEl>
                                        <p:attrNameLst>
                                          <p:attrName>style.visibility</p:attrName>
                                        </p:attrNameLst>
                                      </p:cBhvr>
                                      <p:to>
                                        <p:strVal val="visible"/>
                                      </p:to>
                                    </p:set>
                                    <p:animEffect transition="in" filter="box(in)">
                                      <p:cBhvr>
                                        <p:cTn id="38" dur="500"/>
                                        <p:tgtEl>
                                          <p:spTgt spid="61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6"/>
          <p:cNvSpPr>
            <a:spLocks noChangeArrowheads="1"/>
          </p:cNvSpPr>
          <p:nvPr/>
        </p:nvSpPr>
        <p:spPr bwMode="auto">
          <a:xfrm>
            <a:off x="228600" y="1143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grpSp>
        <p:nvGrpSpPr>
          <p:cNvPr id="9248" name="Group 32"/>
          <p:cNvGrpSpPr>
            <a:grpSpLocks/>
          </p:cNvGrpSpPr>
          <p:nvPr/>
        </p:nvGrpSpPr>
        <p:grpSpPr bwMode="auto">
          <a:xfrm>
            <a:off x="457200" y="1371600"/>
            <a:ext cx="4876800" cy="2895600"/>
            <a:chOff x="288" y="864"/>
            <a:chExt cx="3072" cy="1824"/>
          </a:xfrm>
        </p:grpSpPr>
        <p:pic>
          <p:nvPicPr>
            <p:cNvPr id="9221" name="Picture 5" descr="a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8" y="1248"/>
              <a:ext cx="1440" cy="1440"/>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1200"/>
              <a:ext cx="102" cy="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9227" name="Picture 11" descr="ato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0" y="1248"/>
              <a:ext cx="1440" cy="1440"/>
            </a:xfrm>
            <a:prstGeom prst="rect">
              <a:avLst/>
            </a:prstGeom>
            <a:noFill/>
            <a:extLst>
              <a:ext uri="{909E8E84-426E-40DD-AFC4-6F175D3DCCD1}">
                <a14:hiddenFill xmlns:a14="http://schemas.microsoft.com/office/drawing/2010/main">
                  <a:solidFill>
                    <a:srgbClr val="FFFFFF"/>
                  </a:solidFill>
                </a14:hiddenFill>
              </a:ext>
            </a:extLst>
          </p:spPr>
        </p:pic>
        <p:sp>
          <p:nvSpPr>
            <p:cNvPr id="9228" name="AutoShape 12"/>
            <p:cNvSpPr>
              <a:spLocks noChangeArrowheads="1"/>
            </p:cNvSpPr>
            <p:nvPr/>
          </p:nvSpPr>
          <p:spPr bwMode="auto">
            <a:xfrm>
              <a:off x="1392" y="864"/>
              <a:ext cx="1248" cy="288"/>
            </a:xfrm>
            <a:prstGeom prst="curvedDownArrow">
              <a:avLst>
                <a:gd name="adj1" fmla="val 86667"/>
                <a:gd name="adj2" fmla="val 173333"/>
                <a:gd name="adj3" fmla="val 33333"/>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grpSp>
        <p:nvGrpSpPr>
          <p:cNvPr id="9250" name="Group 34"/>
          <p:cNvGrpSpPr>
            <a:grpSpLocks/>
          </p:cNvGrpSpPr>
          <p:nvPr/>
        </p:nvGrpSpPr>
        <p:grpSpPr bwMode="auto">
          <a:xfrm>
            <a:off x="304800" y="381000"/>
            <a:ext cx="8610600" cy="3886200"/>
            <a:chOff x="240" y="240"/>
            <a:chExt cx="5376" cy="2509"/>
          </a:xfrm>
        </p:grpSpPr>
        <p:sp>
          <p:nvSpPr>
            <p:cNvPr id="9218" name="WordArt 2"/>
            <p:cNvSpPr>
              <a:spLocks noChangeArrowheads="1" noChangeShapeType="1" noTextEdit="1"/>
            </p:cNvSpPr>
            <p:nvPr/>
          </p:nvSpPr>
          <p:spPr bwMode="auto">
            <a:xfrm>
              <a:off x="240" y="240"/>
              <a:ext cx="3552" cy="43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is electricity?</a:t>
              </a:r>
            </a:p>
          </p:txBody>
        </p:sp>
        <p:grpSp>
          <p:nvGrpSpPr>
            <p:cNvPr id="9246" name="Group 30"/>
            <p:cNvGrpSpPr>
              <a:grpSpLocks/>
            </p:cNvGrpSpPr>
            <p:nvPr/>
          </p:nvGrpSpPr>
          <p:grpSpPr bwMode="auto">
            <a:xfrm>
              <a:off x="4464" y="671"/>
              <a:ext cx="1152" cy="2078"/>
              <a:chOff x="4464" y="671"/>
              <a:chExt cx="1152" cy="2078"/>
            </a:xfrm>
          </p:grpSpPr>
          <p:sp>
            <p:nvSpPr>
              <p:cNvPr id="9243" name="Text Box 27"/>
              <p:cNvSpPr txBox="1">
                <a:spLocks noChangeArrowheads="1"/>
              </p:cNvSpPr>
              <p:nvPr/>
            </p:nvSpPr>
            <p:spPr bwMode="auto">
              <a:xfrm>
                <a:off x="4464" y="671"/>
                <a:ext cx="1008" cy="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Take notes!</a:t>
                </a:r>
              </a:p>
            </p:txBody>
          </p:sp>
          <p:pic>
            <p:nvPicPr>
              <p:cNvPr id="9245" name="Picture 29" descr="PE01832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56" y="1872"/>
                <a:ext cx="960" cy="877"/>
              </a:xfrm>
              <a:prstGeom prst="rect">
                <a:avLst/>
              </a:prstGeom>
              <a:noFill/>
              <a:extLst>
                <a:ext uri="{909E8E84-426E-40DD-AFC4-6F175D3DCCD1}">
                  <a14:hiddenFill xmlns:a14="http://schemas.microsoft.com/office/drawing/2010/main">
                    <a:solidFill>
                      <a:srgbClr val="FFFFFF"/>
                    </a:solidFill>
                  </a14:hiddenFill>
                </a:ext>
              </a:extLst>
            </p:spPr>
          </p:pic>
        </p:grpSp>
      </p:grpSp>
      <p:grpSp>
        <p:nvGrpSpPr>
          <p:cNvPr id="9249" name="Group 33"/>
          <p:cNvGrpSpPr>
            <a:grpSpLocks/>
          </p:cNvGrpSpPr>
          <p:nvPr/>
        </p:nvGrpSpPr>
        <p:grpSpPr bwMode="auto">
          <a:xfrm>
            <a:off x="304800" y="4495800"/>
            <a:ext cx="8610600" cy="2452688"/>
            <a:chOff x="192" y="2832"/>
            <a:chExt cx="5424" cy="1545"/>
          </a:xfrm>
        </p:grpSpPr>
        <p:sp>
          <p:nvSpPr>
            <p:cNvPr id="9241" name="Text Box 25"/>
            <p:cNvSpPr txBox="1">
              <a:spLocks noChangeArrowheads="1"/>
            </p:cNvSpPr>
            <p:nvPr/>
          </p:nvSpPr>
          <p:spPr bwMode="auto">
            <a:xfrm>
              <a:off x="192" y="2832"/>
              <a:ext cx="5328" cy="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Batang" charset="-127"/>
                </a:rPr>
                <a:t>How to become richer than Bill Gates overnight…</a:t>
              </a:r>
            </a:p>
            <a:p>
              <a:pPr>
                <a:spcBef>
                  <a:spcPct val="50000"/>
                </a:spcBef>
              </a:pPr>
              <a:r>
                <a:rPr lang="en-US" altLang="x-none" sz="2400">
                  <a:latin typeface="Batang" charset="-127"/>
                </a:rPr>
                <a:t>Find a better way of getting electrons to move from atom to atom…  </a:t>
              </a:r>
            </a:p>
          </p:txBody>
        </p:sp>
        <p:sp>
          <p:nvSpPr>
            <p:cNvPr id="9247" name="Text Box 31"/>
            <p:cNvSpPr txBox="1">
              <a:spLocks noChangeArrowheads="1"/>
            </p:cNvSpPr>
            <p:nvPr/>
          </p:nvSpPr>
          <p:spPr bwMode="auto">
            <a:xfrm>
              <a:off x="336" y="3744"/>
              <a:ext cx="5280"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Batang" charset="-127"/>
                </a:rPr>
                <a:t>Electronics is the study and use of moving electrons</a:t>
              </a:r>
            </a:p>
            <a:p>
              <a:pPr>
                <a:spcBef>
                  <a:spcPct val="50000"/>
                </a:spcBef>
              </a:pPr>
              <a:r>
                <a:rPr lang="en-US" altLang="x-none" sz="2400" b="1">
                  <a:latin typeface="Batang" charset="-127"/>
                </a:rPr>
                <a:t>Electricity is what you get when electrons move</a:t>
              </a:r>
              <a:endParaRPr lang="en-US" altLang="x-none" sz="2400" b="1">
                <a:latin typeface="Times New Roman"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48"/>
                                        </p:tgtEl>
                                        <p:attrNameLst>
                                          <p:attrName>style.visibility</p:attrName>
                                        </p:attrNameLst>
                                      </p:cBhvr>
                                      <p:to>
                                        <p:strVal val="visible"/>
                                      </p:to>
                                    </p:set>
                                    <p:anim calcmode="lin" valueType="num">
                                      <p:cBhvr additive="base">
                                        <p:cTn id="7" dur="500" fill="hold"/>
                                        <p:tgtEl>
                                          <p:spTgt spid="9248"/>
                                        </p:tgtEl>
                                        <p:attrNameLst>
                                          <p:attrName>ppt_x</p:attrName>
                                        </p:attrNameLst>
                                      </p:cBhvr>
                                      <p:tavLst>
                                        <p:tav tm="0">
                                          <p:val>
                                            <p:strVal val="0-#ppt_w/2"/>
                                          </p:val>
                                        </p:tav>
                                        <p:tav tm="100000">
                                          <p:val>
                                            <p:strVal val="#ppt_x"/>
                                          </p:val>
                                        </p:tav>
                                      </p:tavLst>
                                    </p:anim>
                                    <p:anim calcmode="lin" valueType="num">
                                      <p:cBhvr additive="base">
                                        <p:cTn id="8" dur="500" fill="hold"/>
                                        <p:tgtEl>
                                          <p:spTgt spid="924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9249"/>
                                        </p:tgtEl>
                                        <p:attrNameLst>
                                          <p:attrName>style.visibility</p:attrName>
                                        </p:attrNameLst>
                                      </p:cBhvr>
                                      <p:to>
                                        <p:strVal val="visible"/>
                                      </p:to>
                                    </p:set>
                                    <p:anim calcmode="lin" valueType="num">
                                      <p:cBhvr additive="base">
                                        <p:cTn id="13" dur="500" fill="hold"/>
                                        <p:tgtEl>
                                          <p:spTgt spid="9249"/>
                                        </p:tgtEl>
                                        <p:attrNameLst>
                                          <p:attrName>ppt_x</p:attrName>
                                        </p:attrNameLst>
                                      </p:cBhvr>
                                      <p:tavLst>
                                        <p:tav tm="0">
                                          <p:val>
                                            <p:strVal val="0-#ppt_w/2"/>
                                          </p:val>
                                        </p:tav>
                                        <p:tav tm="100000">
                                          <p:val>
                                            <p:strVal val="#ppt_x"/>
                                          </p:val>
                                        </p:tav>
                                      </p:tavLst>
                                    </p:anim>
                                    <p:anim calcmode="lin" valueType="num">
                                      <p:cBhvr additive="base">
                                        <p:cTn id="14" dur="500" fill="hold"/>
                                        <p:tgtEl>
                                          <p:spTgt spid="924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altLang="x-none"/>
              <a:t>Electronics--Basics</a:t>
            </a:r>
          </a:p>
        </p:txBody>
      </p:sp>
      <p:sp>
        <p:nvSpPr>
          <p:cNvPr id="139267" name="Rectangle 3"/>
          <p:cNvSpPr>
            <a:spLocks noGrp="1" noChangeArrowheads="1"/>
          </p:cNvSpPr>
          <p:nvPr>
            <p:ph type="body" idx="1"/>
          </p:nvPr>
        </p:nvSpPr>
        <p:spPr>
          <a:xfrm>
            <a:off x="304800" y="1676400"/>
            <a:ext cx="8534400" cy="4114800"/>
          </a:xfrm>
        </p:spPr>
        <p:txBody>
          <a:bodyPr/>
          <a:lstStyle/>
          <a:p>
            <a:pPr marL="812800" indent="-812800">
              <a:lnSpc>
                <a:spcPct val="90000"/>
              </a:lnSpc>
              <a:buFontTx/>
              <a:buAutoNum type="romanUcPeriod"/>
            </a:pPr>
            <a:r>
              <a:rPr lang="en-US" altLang="x-none" sz="2000" b="1" dirty="0"/>
              <a:t>Electricity = movement of electrons.</a:t>
            </a:r>
          </a:p>
          <a:p>
            <a:pPr marL="812800" indent="-812800">
              <a:lnSpc>
                <a:spcPct val="90000"/>
              </a:lnSpc>
              <a:buFontTx/>
              <a:buAutoNum type="romanUcPeriod"/>
            </a:pPr>
            <a:r>
              <a:rPr lang="en-US" altLang="x-none" sz="2000" b="1" dirty="0"/>
              <a:t>Conductors have </a:t>
            </a:r>
            <a:r>
              <a:rPr lang="en-US" altLang="x-none" sz="2100" dirty="0"/>
              <a:t>3 or Less Electrons in the Valence Shell: gold, silver and copper are good conductors</a:t>
            </a:r>
          </a:p>
          <a:p>
            <a:pPr marL="812800" indent="-812800">
              <a:lnSpc>
                <a:spcPct val="90000"/>
              </a:lnSpc>
              <a:buFontTx/>
              <a:buAutoNum type="romanUcPeriod"/>
            </a:pPr>
            <a:r>
              <a:rPr lang="en-US" altLang="x-none" sz="2100" b="1" dirty="0"/>
              <a:t>Insulators</a:t>
            </a:r>
            <a:r>
              <a:rPr lang="en-US" altLang="x-none" sz="2100" dirty="0"/>
              <a:t> have 5 or More Electrons in the Valence Shell: wood and rubber are good insulators</a:t>
            </a:r>
          </a:p>
          <a:p>
            <a:pPr marL="812800" indent="-812800">
              <a:lnSpc>
                <a:spcPct val="90000"/>
              </a:lnSpc>
              <a:buFontTx/>
              <a:buAutoNum type="romanUcPeriod"/>
            </a:pPr>
            <a:r>
              <a:rPr lang="en-US" altLang="x-none" sz="2100" b="1" dirty="0"/>
              <a:t>Semi-Conductors</a:t>
            </a:r>
            <a:r>
              <a:rPr lang="en-US" altLang="x-none" sz="2100" dirty="0"/>
              <a:t> have 4 Electrons in the Valence Shell and you can change their </a:t>
            </a:r>
            <a:r>
              <a:rPr lang="en-US" altLang="x-none" sz="2100" dirty="0" smtClean="0"/>
              <a:t>properties</a:t>
            </a:r>
          </a:p>
          <a:p>
            <a:pPr marL="812800" indent="-812800">
              <a:lnSpc>
                <a:spcPct val="90000"/>
              </a:lnSpc>
              <a:buFontTx/>
              <a:buAutoNum type="romanUcPeriod"/>
            </a:pPr>
            <a:r>
              <a:rPr lang="en-US" altLang="x-none" sz="2100" dirty="0" smtClean="0"/>
              <a:t>Voltage is the amount of push to make electrons move. Measured in volts.</a:t>
            </a:r>
          </a:p>
          <a:p>
            <a:pPr marL="812800" indent="-812800">
              <a:lnSpc>
                <a:spcPct val="90000"/>
              </a:lnSpc>
              <a:buFontTx/>
              <a:buAutoNum type="romanUcPeriod"/>
            </a:pPr>
            <a:r>
              <a:rPr lang="en-US" altLang="x-none" sz="2100" dirty="0" smtClean="0">
                <a:solidFill>
                  <a:srgbClr val="FF0000"/>
                </a:solidFill>
              </a:rPr>
              <a:t>Amps measure current. </a:t>
            </a:r>
          </a:p>
          <a:p>
            <a:pPr marL="812800" indent="-812800">
              <a:lnSpc>
                <a:spcPct val="90000"/>
              </a:lnSpc>
              <a:buFontTx/>
              <a:buAutoNum type="romanUcPeriod"/>
            </a:pPr>
            <a:r>
              <a:rPr lang="en-US" altLang="x-none" sz="2100" dirty="0" smtClean="0">
                <a:solidFill>
                  <a:srgbClr val="FF0000"/>
                </a:solidFill>
              </a:rPr>
              <a:t>Ohms measure resistance</a:t>
            </a:r>
            <a:endParaRPr lang="en-US" altLang="x-none" sz="2100" dirty="0">
              <a:solidFill>
                <a:srgbClr val="FF0000"/>
              </a:solidFill>
            </a:endParaRPr>
          </a:p>
          <a:p>
            <a:pPr marL="812800" indent="-812800">
              <a:lnSpc>
                <a:spcPct val="90000"/>
              </a:lnSpc>
              <a:buFontTx/>
              <a:buAutoNum type="romanUcPeriod"/>
            </a:pPr>
            <a:endParaRPr lang="en-US" altLang="x-none" sz="2100" dirty="0">
              <a:solidFill>
                <a:srgbClr val="FF0000"/>
              </a:solidFill>
            </a:endParaRPr>
          </a:p>
          <a:p>
            <a:pPr marL="812800" indent="-812800">
              <a:lnSpc>
                <a:spcPct val="90000"/>
              </a:lnSpc>
              <a:buFontTx/>
              <a:buNone/>
            </a:pPr>
            <a:endParaRPr lang="en-US" altLang="x-none" sz="2000" b="1" dirty="0">
              <a:solidFill>
                <a:srgbClr val="FF0000"/>
              </a:solidFill>
            </a:endParaRPr>
          </a:p>
          <a:p>
            <a:pPr marL="812800" indent="-812800">
              <a:lnSpc>
                <a:spcPct val="90000"/>
              </a:lnSpc>
              <a:buFont typeface="Wingdings" charset="2"/>
              <a:buNone/>
            </a:pPr>
            <a:r>
              <a:rPr lang="en-US" altLang="x-none" sz="2200" b="1" dirty="0"/>
              <a:t>	</a:t>
            </a:r>
            <a:endParaRPr lang="en-US" altLang="x-none" sz="1100" b="1" dirty="0"/>
          </a:p>
          <a:p>
            <a:pPr marL="812800" indent="-812800">
              <a:lnSpc>
                <a:spcPct val="90000"/>
              </a:lnSpc>
              <a:buFont typeface="Wingdings" charset="2"/>
              <a:buNone/>
            </a:pPr>
            <a:endParaRPr lang="en-US" altLang="x-none" sz="1100" b="1" dirty="0"/>
          </a:p>
        </p:txBody>
      </p:sp>
    </p:spTree>
    <p:extLst>
      <p:ext uri="{BB962C8B-B14F-4D97-AF65-F5344CB8AC3E}">
        <p14:creationId xmlns:p14="http://schemas.microsoft.com/office/powerpoint/2010/main" val="18687375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WordArt 2"/>
          <p:cNvSpPr>
            <a:spLocks noChangeArrowheads="1" noChangeShapeType="1" noTextEdit="1"/>
          </p:cNvSpPr>
          <p:nvPr/>
        </p:nvSpPr>
        <p:spPr bwMode="auto">
          <a:xfrm>
            <a:off x="304800" y="304800"/>
            <a:ext cx="32766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Mind Teaser...</a:t>
            </a:r>
          </a:p>
        </p:txBody>
      </p:sp>
      <p:sp>
        <p:nvSpPr>
          <p:cNvPr id="7171" name="Text Box 3"/>
          <p:cNvSpPr txBox="1">
            <a:spLocks noChangeArrowheads="1"/>
          </p:cNvSpPr>
          <p:nvPr/>
        </p:nvSpPr>
        <p:spPr bwMode="auto">
          <a:xfrm>
            <a:off x="457200" y="990600"/>
            <a:ext cx="838200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dirty="0">
                <a:latin typeface="Batang" charset="-127"/>
              </a:rPr>
              <a:t>How about this Discipline Plan…</a:t>
            </a:r>
          </a:p>
          <a:p>
            <a:pPr>
              <a:spcBef>
                <a:spcPct val="50000"/>
              </a:spcBef>
            </a:pPr>
            <a:r>
              <a:rPr lang="en-US" altLang="x-none" sz="2400" dirty="0">
                <a:latin typeface="Batang" charset="-127"/>
              </a:rPr>
              <a:t>If you mess up in </a:t>
            </a:r>
            <a:r>
              <a:rPr lang="en-US" altLang="x-none" sz="2400" dirty="0" err="1">
                <a:latin typeface="Batang" charset="-127"/>
              </a:rPr>
              <a:t>class..we</a:t>
            </a:r>
            <a:r>
              <a:rPr lang="en-US" altLang="x-none" sz="2400" dirty="0">
                <a:latin typeface="Batang" charset="-127"/>
              </a:rPr>
              <a:t> take you to the </a:t>
            </a:r>
            <a:r>
              <a:rPr lang="en-US" altLang="x-none" sz="2400" dirty="0" smtClean="0">
                <a:latin typeface="Batang" charset="-127"/>
              </a:rPr>
              <a:t>beach and then </a:t>
            </a:r>
            <a:r>
              <a:rPr lang="en-US" altLang="x-none" sz="2400" dirty="0">
                <a:latin typeface="Batang" charset="-127"/>
              </a:rPr>
              <a:t>call the weather bureau and order a tsunami to head straight toward where you are standing…</a:t>
            </a:r>
          </a:p>
          <a:p>
            <a:pPr>
              <a:spcBef>
                <a:spcPct val="50000"/>
              </a:spcBef>
            </a:pPr>
            <a:r>
              <a:rPr lang="en-US" altLang="x-none" sz="2400" dirty="0">
                <a:latin typeface="Batang" charset="-127"/>
              </a:rPr>
              <a:t>The Rule… In order to be let back into class </a:t>
            </a:r>
            <a:r>
              <a:rPr lang="en-US" altLang="x-none" sz="2400" u="sng" dirty="0">
                <a:latin typeface="Batang" charset="-127"/>
              </a:rPr>
              <a:t>you MUST withstand being hit with  10,000,000 gallons of water</a:t>
            </a:r>
            <a:r>
              <a:rPr lang="en-US" altLang="x-none" sz="2400" dirty="0">
                <a:latin typeface="Batang" charset="-127"/>
              </a:rPr>
              <a:t>!!!</a:t>
            </a:r>
          </a:p>
        </p:txBody>
      </p:sp>
      <p:sp>
        <p:nvSpPr>
          <p:cNvPr id="7172" name="WordArt 4"/>
          <p:cNvSpPr>
            <a:spLocks noChangeArrowheads="1" noChangeShapeType="1" noTextEdit="1"/>
          </p:cNvSpPr>
          <p:nvPr/>
        </p:nvSpPr>
        <p:spPr bwMode="auto">
          <a:xfrm>
            <a:off x="457200" y="4572000"/>
            <a:ext cx="31242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Question...</a:t>
            </a:r>
          </a:p>
        </p:txBody>
      </p:sp>
      <p:sp>
        <p:nvSpPr>
          <p:cNvPr id="7174" name="Text Box 6"/>
          <p:cNvSpPr txBox="1">
            <a:spLocks noChangeArrowheads="1"/>
          </p:cNvSpPr>
          <p:nvPr/>
        </p:nvSpPr>
        <p:spPr bwMode="auto">
          <a:xfrm>
            <a:off x="457200" y="5181600"/>
            <a:ext cx="51054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a:latin typeface="Batang" charset="-127"/>
              </a:rPr>
              <a:t>How can you follow the rules and still be sure that you will survive??</a:t>
            </a:r>
          </a:p>
        </p:txBody>
      </p:sp>
      <p:sp>
        <p:nvSpPr>
          <p:cNvPr id="7175" name="Rectangle 7"/>
          <p:cNvSpPr>
            <a:spLocks noChangeArrowheads="1"/>
          </p:cNvSpPr>
          <p:nvPr/>
        </p:nvSpPr>
        <p:spPr bwMode="auto">
          <a:xfrm>
            <a:off x="-312738" y="2200275"/>
            <a:ext cx="9144001"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pic>
        <p:nvPicPr>
          <p:cNvPr id="7177" name="Picture 9" descr="wav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10200" y="3962400"/>
            <a:ext cx="3246438" cy="23653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additive="base">
                                        <p:cTn id="7" dur="500" fill="hold"/>
                                        <p:tgtEl>
                                          <p:spTgt spid="7172"/>
                                        </p:tgtEl>
                                        <p:attrNameLst>
                                          <p:attrName>ppt_x</p:attrName>
                                        </p:attrNameLst>
                                      </p:cBhvr>
                                      <p:tavLst>
                                        <p:tav tm="0">
                                          <p:val>
                                            <p:strVal val="0-#ppt_w/2"/>
                                          </p:val>
                                        </p:tav>
                                        <p:tav tm="100000">
                                          <p:val>
                                            <p:strVal val="#ppt_x"/>
                                          </p:val>
                                        </p:tav>
                                      </p:tavLst>
                                    </p:anim>
                                    <p:anim calcmode="lin" valueType="num">
                                      <p:cBhvr additive="base">
                                        <p:cTn id="8" dur="500" fill="hold"/>
                                        <p:tgtEl>
                                          <p:spTgt spid="7172"/>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7174"/>
                                        </p:tgtEl>
                                        <p:attrNameLst>
                                          <p:attrName>style.visibility</p:attrName>
                                        </p:attrNameLst>
                                      </p:cBhvr>
                                      <p:to>
                                        <p:strVal val="visible"/>
                                      </p:to>
                                    </p:set>
                                    <p:anim calcmode="lin" valueType="num">
                                      <p:cBhvr additive="base">
                                        <p:cTn id="12" dur="500" fill="hold"/>
                                        <p:tgtEl>
                                          <p:spTgt spid="7174"/>
                                        </p:tgtEl>
                                        <p:attrNameLst>
                                          <p:attrName>ppt_x</p:attrName>
                                        </p:attrNameLst>
                                      </p:cBhvr>
                                      <p:tavLst>
                                        <p:tav tm="0">
                                          <p:val>
                                            <p:strVal val="0-#ppt_w/2"/>
                                          </p:val>
                                        </p:tav>
                                        <p:tav tm="100000">
                                          <p:val>
                                            <p:strVal val="#ppt_x"/>
                                          </p:val>
                                        </p:tav>
                                      </p:tavLst>
                                    </p:anim>
                                    <p:anim calcmode="lin" valueType="num">
                                      <p:cBhvr additive="base">
                                        <p:cTn id="13" dur="500" fill="hold"/>
                                        <p:tgtEl>
                                          <p:spTgt spid="717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2" grpId="0" animBg="1"/>
      <p:bldP spid="717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WordArt 2"/>
          <p:cNvSpPr>
            <a:spLocks noChangeArrowheads="1" noChangeShapeType="1" noTextEdit="1"/>
          </p:cNvSpPr>
          <p:nvPr/>
        </p:nvSpPr>
        <p:spPr bwMode="auto">
          <a:xfrm>
            <a:off x="381000" y="304800"/>
            <a:ext cx="3429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Answer...</a:t>
            </a:r>
          </a:p>
        </p:txBody>
      </p:sp>
      <p:sp>
        <p:nvSpPr>
          <p:cNvPr id="8195" name="Text Box 3"/>
          <p:cNvSpPr txBox="1">
            <a:spLocks noChangeArrowheads="1"/>
          </p:cNvSpPr>
          <p:nvPr/>
        </p:nvSpPr>
        <p:spPr bwMode="auto">
          <a:xfrm>
            <a:off x="304800" y="1447800"/>
            <a:ext cx="7924800" cy="5021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buFontTx/>
              <a:buChar char="•"/>
            </a:pPr>
            <a:r>
              <a:rPr lang="en-US" altLang="x-none" sz="2400">
                <a:latin typeface="Batang" charset="-127"/>
              </a:rPr>
              <a:t>Request that you get hit ONE GLASS </a:t>
            </a:r>
            <a:r>
              <a:rPr lang="en-US" altLang="x-none" sz="2400" u="sng">
                <a:latin typeface="Batang" charset="-127"/>
              </a:rPr>
              <a:t>at a TIME</a:t>
            </a:r>
            <a:r>
              <a:rPr lang="en-US" altLang="x-none" sz="2400">
                <a:latin typeface="Batang" charset="-127"/>
              </a:rPr>
              <a:t>!!  </a:t>
            </a:r>
          </a:p>
          <a:p>
            <a:pPr>
              <a:spcBef>
                <a:spcPct val="50000"/>
              </a:spcBef>
              <a:buFontTx/>
              <a:buChar char="•"/>
            </a:pPr>
            <a:r>
              <a:rPr lang="en-US" altLang="x-none" sz="2400">
                <a:latin typeface="Batang" charset="-127"/>
              </a:rPr>
              <a:t>You’ll be a bit wrinkled but you will survive</a:t>
            </a:r>
          </a:p>
          <a:p>
            <a:pPr>
              <a:spcBef>
                <a:spcPct val="50000"/>
              </a:spcBef>
              <a:buFontTx/>
              <a:buChar char="•"/>
            </a:pPr>
            <a:endParaRPr lang="en-US" altLang="x-none" sz="2400">
              <a:latin typeface="Batang" charset="-127"/>
            </a:endParaRPr>
          </a:p>
          <a:p>
            <a:pPr>
              <a:spcBef>
                <a:spcPct val="50000"/>
              </a:spcBef>
              <a:buFontTx/>
              <a:buChar char="•"/>
            </a:pPr>
            <a:r>
              <a:rPr lang="en-US" altLang="x-none" sz="2400">
                <a:latin typeface="Batang" charset="-127"/>
              </a:rPr>
              <a:t>This is an example of the difference between </a:t>
            </a:r>
            <a:r>
              <a:rPr lang="en-US" altLang="x-none" sz="2400" b="1">
                <a:latin typeface="Batang" charset="-127"/>
              </a:rPr>
              <a:t>Voltage</a:t>
            </a:r>
            <a:r>
              <a:rPr lang="en-US" altLang="x-none" sz="2400">
                <a:latin typeface="Batang" charset="-127"/>
              </a:rPr>
              <a:t> and </a:t>
            </a:r>
            <a:r>
              <a:rPr lang="en-US" altLang="x-none" sz="2400" b="1">
                <a:latin typeface="Batang" charset="-127"/>
              </a:rPr>
              <a:t>Amperage</a:t>
            </a:r>
            <a:r>
              <a:rPr lang="en-US" altLang="x-none" sz="2400">
                <a:latin typeface="Batang" charset="-127"/>
              </a:rPr>
              <a:t>.  10,000 Volts is only “Dangerous” because like all that water, it has the “potential” to do some serious damage… But that is ONLY if it is ALL unleashed at once!</a:t>
            </a:r>
          </a:p>
          <a:p>
            <a:pPr>
              <a:spcBef>
                <a:spcPct val="50000"/>
              </a:spcBef>
              <a:buFontTx/>
              <a:buChar char="•"/>
            </a:pPr>
            <a:r>
              <a:rPr lang="en-US" altLang="x-none" sz="2400">
                <a:latin typeface="Batang" charset="-127"/>
              </a:rPr>
              <a:t>Soooo… High Voltage with LOW Amperage can be safe but HIGH Amperage is ALWAYS dangerous  </a:t>
            </a:r>
          </a:p>
          <a:p>
            <a:pPr>
              <a:spcBef>
                <a:spcPct val="50000"/>
              </a:spcBef>
              <a:buFontTx/>
              <a:buChar char="•"/>
            </a:pPr>
            <a:r>
              <a:rPr lang="en-US" altLang="x-none" sz="2400">
                <a:latin typeface="Batang" charset="-127"/>
              </a:rPr>
              <a:t>Soooo… Amount Per Time is what is dangerous</a:t>
            </a:r>
          </a:p>
        </p:txBody>
      </p:sp>
      <p:pic>
        <p:nvPicPr>
          <p:cNvPr id="8196" name="Picture 4" descr="FD00816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48600" y="533400"/>
            <a:ext cx="1054100" cy="142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box(in)">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box(in)">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8195">
                                            <p:txEl>
                                              <p:pRg st="3" end="3"/>
                                            </p:txEl>
                                          </p:spTgt>
                                        </p:tgtEl>
                                        <p:attrNameLst>
                                          <p:attrName>style.visibility</p:attrName>
                                        </p:attrNameLst>
                                      </p:cBhvr>
                                      <p:to>
                                        <p:strVal val="visible"/>
                                      </p:to>
                                    </p:set>
                                    <p:animEffect transition="in" filter="box(in)">
                                      <p:cBhvr>
                                        <p:cTn id="17" dur="500"/>
                                        <p:tgtEl>
                                          <p:spTgt spid="8195">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8195">
                                            <p:txEl>
                                              <p:pRg st="4" end="4"/>
                                            </p:txEl>
                                          </p:spTgt>
                                        </p:tgtEl>
                                        <p:attrNameLst>
                                          <p:attrName>style.visibility</p:attrName>
                                        </p:attrNameLst>
                                      </p:cBhvr>
                                      <p:to>
                                        <p:strVal val="visible"/>
                                      </p:to>
                                    </p:set>
                                    <p:animEffect transition="in" filter="box(in)">
                                      <p:cBhvr>
                                        <p:cTn id="22" dur="500"/>
                                        <p:tgtEl>
                                          <p:spTgt spid="819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195">
                                            <p:txEl>
                                              <p:pRg st="5" end="5"/>
                                            </p:txEl>
                                          </p:spTgt>
                                        </p:tgtEl>
                                        <p:attrNameLst>
                                          <p:attrName>style.visibility</p:attrName>
                                        </p:attrNameLst>
                                      </p:cBhvr>
                                      <p:to>
                                        <p:strVal val="visible"/>
                                      </p:to>
                                    </p:set>
                                    <p:animEffect transition="in" filter="box(in)">
                                      <p:cBhvr>
                                        <p:cTn id="27" dur="500"/>
                                        <p:tgtEl>
                                          <p:spTgt spid="81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
          <p:cNvSpPr>
            <a:spLocks noChangeArrowheads="1" noChangeShapeType="1" noTextEdit="1"/>
          </p:cNvSpPr>
          <p:nvPr/>
        </p:nvSpPr>
        <p:spPr bwMode="auto">
          <a:xfrm>
            <a:off x="228600" y="304800"/>
            <a:ext cx="83820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1267" name="Picture 3"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8288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1269" name="Picture 5" descr="AN0212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40386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1270" name="Picture 6"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9718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1271" name="Picture 7"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676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2" name="Picture 8"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438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3" name="Picture 9"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200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4" name="Picture 10"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2133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5" name="Picture 11"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6" name="Picture 12"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4495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7" name="Picture 13"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733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8" name="Picture 14"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1279" name="Picture 15"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16002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1280" name="Line 16"/>
          <p:cNvSpPr>
            <a:spLocks noChangeShapeType="1"/>
          </p:cNvSpPr>
          <p:nvPr/>
        </p:nvSpPr>
        <p:spPr bwMode="auto">
          <a:xfrm flipV="1">
            <a:off x="6324600" y="12954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281" name="Text Box 17"/>
          <p:cNvSpPr txBox="1">
            <a:spLocks noChangeArrowheads="1"/>
          </p:cNvSpPr>
          <p:nvPr/>
        </p:nvSpPr>
        <p:spPr bwMode="auto">
          <a:xfrm>
            <a:off x="304800" y="53340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1282" name="Text Box 18"/>
          <p:cNvSpPr txBox="1">
            <a:spLocks noChangeArrowheads="1"/>
          </p:cNvSpPr>
          <p:nvPr/>
        </p:nvSpPr>
        <p:spPr bwMode="auto">
          <a:xfrm>
            <a:off x="2971800" y="4876800"/>
            <a:ext cx="1600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r>
              <a:rPr lang="en-US" altLang="x-none" sz="2000">
                <a:latin typeface="Times New Roman" charset="0"/>
              </a:rPr>
              <a:t> to Movement</a:t>
            </a:r>
          </a:p>
        </p:txBody>
      </p:sp>
      <p:sp>
        <p:nvSpPr>
          <p:cNvPr id="11283" name="Text Box 19"/>
          <p:cNvSpPr txBox="1">
            <a:spLocks noChangeArrowheads="1"/>
          </p:cNvSpPr>
          <p:nvPr/>
        </p:nvSpPr>
        <p:spPr bwMode="auto">
          <a:xfrm>
            <a:off x="7239000" y="3352800"/>
            <a:ext cx="1905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r>
              <a:rPr lang="en-US" altLang="x-none" sz="2000">
                <a:latin typeface="Times New Roman" charset="0"/>
              </a:rPr>
              <a:t> or “Reason  for electrons to Move”</a:t>
            </a:r>
          </a:p>
        </p:txBody>
      </p:sp>
      <p:pic>
        <p:nvPicPr>
          <p:cNvPr id="11284" name="Picture 20" descr="AN02497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24200" y="30480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1285" name="Picture 21"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5814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1286" name="Text Box 22"/>
          <p:cNvSpPr txBox="1">
            <a:spLocks noChangeArrowheads="1"/>
          </p:cNvSpPr>
          <p:nvPr/>
        </p:nvSpPr>
        <p:spPr bwMode="auto">
          <a:xfrm>
            <a:off x="5410200" y="5181600"/>
            <a:ext cx="25908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The number of Mice per Unit of time that make it to the cheese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2291" name="Picture 3"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AN0212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2294" name="Picture 6"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2295" name="Picture 7"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6" name="Picture 8"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7" name="Picture 9"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8" name="Picture 10"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299" name="Picture 11"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0" name="Picture 12"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1" name="Picture 13"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2" name="Picture 14"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2303" name="Picture 15"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2304"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2305"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2306" name="Text Box 18"/>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2307" name="Text Box 19"/>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pic>
        <p:nvPicPr>
          <p:cNvPr id="12308" name="Picture 20" descr="AN02497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8000" y="24384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2309" name="Picture 21"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2310" name="Text Box 22"/>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a:latin typeface="Times New Roman" charset="0"/>
              </a:rPr>
              <a:t>5 mice /Second</a:t>
            </a:r>
          </a:p>
        </p:txBody>
      </p:sp>
      <p:sp>
        <p:nvSpPr>
          <p:cNvPr id="12312" name="Text Box 24"/>
          <p:cNvSpPr txBox="1">
            <a:spLocks noChangeArrowheads="1"/>
          </p:cNvSpPr>
          <p:nvPr/>
        </p:nvSpPr>
        <p:spPr bwMode="auto">
          <a:xfrm>
            <a:off x="0" y="5867400"/>
            <a:ext cx="8763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What are TWO things that can be done to INCREASE the Amperage?</a:t>
            </a:r>
          </a:p>
        </p:txBody>
      </p:sp>
      <p:sp>
        <p:nvSpPr>
          <p:cNvPr id="12313" name="WordArt 25"/>
          <p:cNvSpPr>
            <a:spLocks noChangeArrowheads="1" noChangeShapeType="1" noTextEdit="1"/>
          </p:cNvSpPr>
          <p:nvPr/>
        </p:nvSpPr>
        <p:spPr bwMode="auto">
          <a:xfrm>
            <a:off x="304800" y="5334000"/>
            <a:ext cx="35814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Use ye' smarts...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3316" name="Picture 4" descr="AN02497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362200"/>
            <a:ext cx="1371600" cy="1098550"/>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AN0212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0" name="Picture 8"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1" name="Picture 9"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2" name="Picture 10"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3" name="Picture 11"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4" name="Picture 12"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5" name="Picture 13"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6" name="Picture 14"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838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3328"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3329"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3330" name="Text Box 18"/>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3331" name="Text Box 19"/>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sp>
        <p:nvSpPr>
          <p:cNvPr id="13334" name="Text Box 22"/>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b="1">
                <a:latin typeface="Times New Roman" charset="0"/>
              </a:rPr>
              <a:t>50</a:t>
            </a:r>
            <a:r>
              <a:rPr lang="en-US" altLang="x-none" sz="2000">
                <a:latin typeface="Times New Roman" charset="0"/>
              </a:rPr>
              <a:t> mice /Second</a:t>
            </a:r>
          </a:p>
        </p:txBody>
      </p:sp>
      <p:sp>
        <p:nvSpPr>
          <p:cNvPr id="13337" name="Text Box 25"/>
          <p:cNvSpPr txBox="1">
            <a:spLocks noChangeArrowheads="1"/>
          </p:cNvSpPr>
          <p:nvPr/>
        </p:nvSpPr>
        <p:spPr bwMode="auto">
          <a:xfrm>
            <a:off x="8382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u="sng">
                <a:latin typeface="Times New Roman" charset="0"/>
              </a:rPr>
              <a:t>DECREASING resistance</a:t>
            </a:r>
            <a:r>
              <a:rPr lang="en-US" altLang="x-none" sz="2800">
                <a:latin typeface="Times New Roman" charset="0"/>
              </a:rPr>
              <a:t> in a circuit will </a:t>
            </a:r>
            <a:r>
              <a:rPr lang="en-US" altLang="x-none" sz="2800" u="sng">
                <a:latin typeface="Times New Roman" charset="0"/>
              </a:rPr>
              <a:t>raise the amperage</a:t>
            </a:r>
            <a:r>
              <a:rPr lang="en-US" altLang="x-none" sz="2800">
                <a:latin typeface="Times New Roman" charset="0"/>
              </a:rPr>
              <a:t> in the same circuit proportionally  OR…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4339" name="Picture 3"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4341" name="Picture 5" descr="AN0212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4342" name="Picture 6"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4343" name="Picture 7"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4" name="Picture 8"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5" name="Picture 9"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6" name="Picture 10"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7" name="Picture 11"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8" name="Picture 12"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49" name="Picture 13"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50" name="Picture 14"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990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4351" name="Picture 15"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609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4352"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4353"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4354" name="Text Box 18"/>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4355" name="Text Box 19"/>
          <p:cNvSpPr txBox="1">
            <a:spLocks noChangeArrowheads="1"/>
          </p:cNvSpPr>
          <p:nvPr/>
        </p:nvSpPr>
        <p:spPr bwMode="auto">
          <a:xfrm>
            <a:off x="7239000" y="44196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pic>
        <p:nvPicPr>
          <p:cNvPr id="14356" name="Picture 20" descr="AN02497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23622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4357" name="Picture 21"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4358" name="Text Box 22"/>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b="1">
                <a:latin typeface="Times New Roman" charset="0"/>
              </a:rPr>
              <a:t>50</a:t>
            </a:r>
            <a:r>
              <a:rPr lang="en-US" altLang="x-none" sz="2000">
                <a:latin typeface="Times New Roman" charset="0"/>
              </a:rPr>
              <a:t> mice / Second</a:t>
            </a:r>
          </a:p>
        </p:txBody>
      </p:sp>
      <p:sp>
        <p:nvSpPr>
          <p:cNvPr id="14361" name="Text Box 25"/>
          <p:cNvSpPr txBox="1">
            <a:spLocks noChangeArrowheads="1"/>
          </p:cNvSpPr>
          <p:nvPr/>
        </p:nvSpPr>
        <p:spPr bwMode="auto">
          <a:xfrm>
            <a:off x="8382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a:latin typeface="Times New Roman" charset="0"/>
              </a:rPr>
              <a:t>Leaving the resistance alone but </a:t>
            </a:r>
            <a:r>
              <a:rPr lang="en-US" altLang="x-none" sz="2800" u="sng">
                <a:latin typeface="Times New Roman" charset="0"/>
              </a:rPr>
              <a:t>INCREASING the voltage</a:t>
            </a:r>
            <a:r>
              <a:rPr lang="en-US" altLang="x-none" sz="2800">
                <a:latin typeface="Times New Roman" charset="0"/>
              </a:rPr>
              <a:t> will also </a:t>
            </a:r>
            <a:r>
              <a:rPr lang="en-US" altLang="x-none" sz="2800" u="sng">
                <a:latin typeface="Times New Roman" charset="0"/>
              </a:rPr>
              <a:t>raise the amperage</a:t>
            </a:r>
            <a:r>
              <a:rPr lang="en-US" altLang="x-none" sz="2800">
                <a:latin typeface="Times New Roman" charset="0"/>
              </a:rPr>
              <a:t> proportionally </a:t>
            </a:r>
          </a:p>
        </p:txBody>
      </p:sp>
      <p:pic>
        <p:nvPicPr>
          <p:cNvPr id="14362" name="Picture 26"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0" y="1752600"/>
            <a:ext cx="1946275" cy="1444625"/>
          </a:xfrm>
          <a:prstGeom prst="rect">
            <a:avLst/>
          </a:prstGeom>
          <a:noFill/>
          <a:extLst>
            <a:ext uri="{909E8E84-426E-40DD-AFC4-6F175D3DCCD1}">
              <a14:hiddenFill xmlns:a14="http://schemas.microsoft.com/office/drawing/2010/main">
                <a:solidFill>
                  <a:srgbClr val="FFFFFF"/>
                </a:solidFill>
              </a14:hiddenFill>
            </a:ext>
          </a:extLst>
        </p:spPr>
      </p:pic>
      <p:pic>
        <p:nvPicPr>
          <p:cNvPr id="14363" name="Picture 27"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7725" y="2590800"/>
            <a:ext cx="1946275" cy="1444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5363" name="Picture 3"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5365" name="Picture 5" descr="AN02122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5366" name="Picture 6"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5367" name="Picture 7"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68" name="Picture 8"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69" name="Picture 9"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0" name="Picture 10"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1" name="Picture 11"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2" name="Picture 12"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3" name="Picture 13"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4" name="Picture 14" descr="AN01125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5375" name="Picture 15" descr="FD01074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5376"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5377"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5378" name="Text Box 18"/>
          <p:cNvSpPr txBox="1">
            <a:spLocks noChangeArrowheads="1"/>
          </p:cNvSpPr>
          <p:nvPr/>
        </p:nvSpPr>
        <p:spPr bwMode="auto">
          <a:xfrm>
            <a:off x="2971800" y="42672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5379" name="Text Box 19"/>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pic>
        <p:nvPicPr>
          <p:cNvPr id="15380" name="Picture 20" descr="AN02497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95600" y="25908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5381" name="Picture 21"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5382" name="Text Box 22"/>
          <p:cNvSpPr txBox="1">
            <a:spLocks noChangeArrowheads="1"/>
          </p:cNvSpPr>
          <p:nvPr/>
        </p:nvSpPr>
        <p:spPr bwMode="auto">
          <a:xfrm>
            <a:off x="5486400" y="4343400"/>
            <a:ext cx="25908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a:latin typeface="Times New Roman" charset="0"/>
              </a:rPr>
              <a:t>5 mice /Second</a:t>
            </a:r>
          </a:p>
        </p:txBody>
      </p:sp>
      <p:sp>
        <p:nvSpPr>
          <p:cNvPr id="15383" name="Text Box 23"/>
          <p:cNvSpPr txBox="1">
            <a:spLocks noChangeArrowheads="1"/>
          </p:cNvSpPr>
          <p:nvPr/>
        </p:nvSpPr>
        <p:spPr bwMode="auto">
          <a:xfrm>
            <a:off x="381000" y="5791200"/>
            <a:ext cx="87630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What are TWO things that can be done to </a:t>
            </a:r>
            <a:r>
              <a:rPr lang="en-US" altLang="x-none" sz="2400" u="sng">
                <a:latin typeface="Times New Roman" charset="0"/>
              </a:rPr>
              <a:t>DECREASE</a:t>
            </a:r>
            <a:r>
              <a:rPr lang="en-US" altLang="x-none" sz="2400">
                <a:latin typeface="Times New Roman" charset="0"/>
              </a:rPr>
              <a:t> the Amperage?</a:t>
            </a:r>
          </a:p>
        </p:txBody>
      </p:sp>
      <p:sp>
        <p:nvSpPr>
          <p:cNvPr id="15384" name="WordArt 24"/>
          <p:cNvSpPr>
            <a:spLocks noChangeArrowheads="1" noChangeShapeType="1" noTextEdit="1"/>
          </p:cNvSpPr>
          <p:nvPr/>
        </p:nvSpPr>
        <p:spPr bwMode="auto">
          <a:xfrm>
            <a:off x="304800" y="5257800"/>
            <a:ext cx="3581400" cy="457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Use ye' smarts...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6387" name="Picture 3"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838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9812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389" name="Picture 5" descr="AN02122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6391" name="Picture 7"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2" name="Picture 8"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3" name="Picture 9"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4" name="Picture 10"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5" name="Picture 11"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6" name="Picture 12"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7" name="Picture 13"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8" name="Picture 14" descr="AN01125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6399" name="Picture 15" descr="FD01074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34200" y="990600"/>
            <a:ext cx="1946275" cy="1444625"/>
          </a:xfrm>
          <a:prstGeom prst="rect">
            <a:avLst/>
          </a:prstGeom>
          <a:noFill/>
          <a:extLst>
            <a:ext uri="{909E8E84-426E-40DD-AFC4-6F175D3DCCD1}">
              <a14:hiddenFill xmlns:a14="http://schemas.microsoft.com/office/drawing/2010/main">
                <a:solidFill>
                  <a:srgbClr val="FFFFFF"/>
                </a:solidFill>
              </a14:hiddenFill>
            </a:ext>
          </a:extLst>
        </p:spPr>
      </p:pic>
      <p:sp>
        <p:nvSpPr>
          <p:cNvPr id="16400"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6401"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6402" name="Text Box 18"/>
          <p:cNvSpPr txBox="1">
            <a:spLocks noChangeArrowheads="1"/>
          </p:cNvSpPr>
          <p:nvPr/>
        </p:nvSpPr>
        <p:spPr bwMode="auto">
          <a:xfrm>
            <a:off x="4191000" y="4800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6403" name="Text Box 19"/>
          <p:cNvSpPr txBox="1">
            <a:spLocks noChangeArrowheads="1"/>
          </p:cNvSpPr>
          <p:nvPr/>
        </p:nvSpPr>
        <p:spPr bwMode="auto">
          <a:xfrm>
            <a:off x="7239000" y="2743200"/>
            <a:ext cx="1905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pic>
        <p:nvPicPr>
          <p:cNvPr id="16404" name="Picture 20"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95600" y="8382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6405" name="Picture 21"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057400"/>
            <a:ext cx="1495425" cy="1285875"/>
          </a:xfrm>
          <a:prstGeom prst="rect">
            <a:avLst/>
          </a:prstGeom>
          <a:noFill/>
          <a:extLst>
            <a:ext uri="{909E8E84-426E-40DD-AFC4-6F175D3DCCD1}">
              <a14:hiddenFill xmlns:a14="http://schemas.microsoft.com/office/drawing/2010/main">
                <a:solidFill>
                  <a:srgbClr val="FFFFFF"/>
                </a:solidFill>
              </a14:hiddenFill>
            </a:ext>
          </a:extLst>
        </p:spPr>
      </p:pic>
      <p:sp>
        <p:nvSpPr>
          <p:cNvPr id="16406" name="Text Box 22"/>
          <p:cNvSpPr txBox="1">
            <a:spLocks noChangeArrowheads="1"/>
          </p:cNvSpPr>
          <p:nvPr/>
        </p:nvSpPr>
        <p:spPr bwMode="auto">
          <a:xfrm>
            <a:off x="6096000" y="4191000"/>
            <a:ext cx="1905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a:latin typeface="Times New Roman" charset="0"/>
              </a:rPr>
              <a:t>1 mice /Second</a:t>
            </a:r>
          </a:p>
        </p:txBody>
      </p:sp>
      <p:pic>
        <p:nvPicPr>
          <p:cNvPr id="16409" name="Picture 25"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895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0" name="Picture 26"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1800" y="3657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2" name="Picture 28" descr="AN02353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2766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6413" name="Picture 29"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276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4" name="Picture 30"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1148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5" name="Picture 31"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2514600"/>
            <a:ext cx="1219200" cy="976313"/>
          </a:xfrm>
          <a:prstGeom prst="rect">
            <a:avLst/>
          </a:prstGeom>
          <a:noFill/>
          <a:extLst>
            <a:ext uri="{909E8E84-426E-40DD-AFC4-6F175D3DCCD1}">
              <a14:hiddenFill xmlns:a14="http://schemas.microsoft.com/office/drawing/2010/main">
                <a:solidFill>
                  <a:srgbClr val="FFFFFF"/>
                </a:solidFill>
              </a14:hiddenFill>
            </a:ext>
          </a:extLst>
        </p:spPr>
      </p:pic>
      <p:pic>
        <p:nvPicPr>
          <p:cNvPr id="16416" name="Picture 32" descr="AN02497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1676400"/>
            <a:ext cx="1219200" cy="976313"/>
          </a:xfrm>
          <a:prstGeom prst="rect">
            <a:avLst/>
          </a:prstGeom>
          <a:noFill/>
          <a:extLst>
            <a:ext uri="{909E8E84-426E-40DD-AFC4-6F175D3DCCD1}">
              <a14:hiddenFill xmlns:a14="http://schemas.microsoft.com/office/drawing/2010/main">
                <a:solidFill>
                  <a:srgbClr val="FFFFFF"/>
                </a:solidFill>
              </a14:hiddenFill>
            </a:ext>
          </a:extLst>
        </p:spPr>
      </p:pic>
      <p:sp>
        <p:nvSpPr>
          <p:cNvPr id="16417" name="Text Box 33"/>
          <p:cNvSpPr txBox="1">
            <a:spLocks noChangeArrowheads="1"/>
          </p:cNvSpPr>
          <p:nvPr/>
        </p:nvSpPr>
        <p:spPr bwMode="auto">
          <a:xfrm>
            <a:off x="762000" y="5181600"/>
            <a:ext cx="784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u="sng">
                <a:latin typeface="Times New Roman" charset="0"/>
              </a:rPr>
              <a:t>INCREASING resistance</a:t>
            </a:r>
            <a:r>
              <a:rPr lang="en-US" altLang="x-none" sz="2800">
                <a:latin typeface="Times New Roman" charset="0"/>
              </a:rPr>
              <a:t> in a circuit will </a:t>
            </a:r>
            <a:r>
              <a:rPr lang="en-US" altLang="x-none" sz="2800" u="sng">
                <a:latin typeface="Times New Roman" charset="0"/>
              </a:rPr>
              <a:t>decrease the amperage</a:t>
            </a:r>
            <a:r>
              <a:rPr lang="en-US" altLang="x-none" sz="2800">
                <a:latin typeface="Times New Roman" charset="0"/>
              </a:rPr>
              <a:t> in the same circuit proportionally  OR…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WordArt 2"/>
          <p:cNvSpPr>
            <a:spLocks noChangeArrowheads="1" noChangeShapeType="1" noTextEdit="1"/>
          </p:cNvSpPr>
          <p:nvPr/>
        </p:nvSpPr>
        <p:spPr bwMode="auto">
          <a:xfrm>
            <a:off x="304800" y="228600"/>
            <a:ext cx="6096000" cy="381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Ohm's Law Analogies</a:t>
            </a:r>
          </a:p>
        </p:txBody>
      </p:sp>
      <p:pic>
        <p:nvPicPr>
          <p:cNvPr id="17413" name="Picture 5" descr="AN02122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429000"/>
            <a:ext cx="817563" cy="819150"/>
          </a:xfrm>
          <a:prstGeom prst="rect">
            <a:avLst/>
          </a:prstGeom>
          <a:noFill/>
          <a:extLst>
            <a:ext uri="{909E8E84-426E-40DD-AFC4-6F175D3DCCD1}">
              <a14:hiddenFill xmlns:a14="http://schemas.microsoft.com/office/drawing/2010/main">
                <a:solidFill>
                  <a:srgbClr val="FFFFFF"/>
                </a:solidFill>
              </a14:hiddenFill>
            </a:ext>
          </a:extLst>
        </p:spPr>
      </p:pic>
      <p:pic>
        <p:nvPicPr>
          <p:cNvPr id="17414" name="Picture 6"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2362200"/>
            <a:ext cx="9906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6" name="Picture 8"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828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7" name="Picture 9"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08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8" name="Picture 10"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15240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19" name="Picture 11"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2766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0" name="Picture 12"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886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1" name="Picture 13"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31242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2" name="Picture 14" descr="AN011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914400"/>
            <a:ext cx="914400" cy="736600"/>
          </a:xfrm>
          <a:prstGeom prst="rect">
            <a:avLst/>
          </a:prstGeom>
          <a:noFill/>
          <a:extLst>
            <a:ext uri="{909E8E84-426E-40DD-AFC4-6F175D3DCCD1}">
              <a14:hiddenFill xmlns:a14="http://schemas.microsoft.com/office/drawing/2010/main">
                <a:solidFill>
                  <a:srgbClr val="FFFFFF"/>
                </a:solidFill>
              </a14:hiddenFill>
            </a:ext>
          </a:extLst>
        </p:spPr>
      </p:pic>
      <p:pic>
        <p:nvPicPr>
          <p:cNvPr id="17423" name="Picture 15" descr="FD01074_"/>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5200" y="2362200"/>
            <a:ext cx="457200" cy="339725"/>
          </a:xfrm>
          <a:prstGeom prst="rect">
            <a:avLst/>
          </a:prstGeom>
          <a:noFill/>
          <a:extLst>
            <a:ext uri="{909E8E84-426E-40DD-AFC4-6F175D3DCCD1}">
              <a14:hiddenFill xmlns:a14="http://schemas.microsoft.com/office/drawing/2010/main">
                <a:solidFill>
                  <a:srgbClr val="FFFFFF"/>
                </a:solidFill>
              </a14:hiddenFill>
            </a:ext>
          </a:extLst>
        </p:spPr>
      </p:pic>
      <p:sp>
        <p:nvSpPr>
          <p:cNvPr id="17424" name="Line 16"/>
          <p:cNvSpPr>
            <a:spLocks noChangeShapeType="1"/>
          </p:cNvSpPr>
          <p:nvPr/>
        </p:nvSpPr>
        <p:spPr bwMode="auto">
          <a:xfrm flipV="1">
            <a:off x="6324600" y="685800"/>
            <a:ext cx="0" cy="2743200"/>
          </a:xfrm>
          <a:prstGeom prst="line">
            <a:avLst/>
          </a:prstGeom>
          <a:noFill/>
          <a:ln w="57150">
            <a:solidFill>
              <a:srgbClr val="6600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7425" name="Text Box 17"/>
          <p:cNvSpPr txBox="1">
            <a:spLocks noChangeArrowheads="1"/>
          </p:cNvSpPr>
          <p:nvPr/>
        </p:nvSpPr>
        <p:spPr bwMode="auto">
          <a:xfrm>
            <a:off x="304800" y="4724400"/>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a:latin typeface="Times New Roman" charset="0"/>
              </a:rPr>
              <a:t>Electrons</a:t>
            </a:r>
          </a:p>
        </p:txBody>
      </p:sp>
      <p:sp>
        <p:nvSpPr>
          <p:cNvPr id="17426" name="Text Box 18"/>
          <p:cNvSpPr txBox="1">
            <a:spLocks noChangeArrowheads="1"/>
          </p:cNvSpPr>
          <p:nvPr/>
        </p:nvSpPr>
        <p:spPr bwMode="auto">
          <a:xfrm>
            <a:off x="4191000" y="4800600"/>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Resistance</a:t>
            </a:r>
            <a:endParaRPr lang="en-US" altLang="x-none" sz="2000">
              <a:latin typeface="Times New Roman" charset="0"/>
            </a:endParaRPr>
          </a:p>
        </p:txBody>
      </p:sp>
      <p:sp>
        <p:nvSpPr>
          <p:cNvPr id="17427" name="Text Box 19"/>
          <p:cNvSpPr txBox="1">
            <a:spLocks noChangeArrowheads="1"/>
          </p:cNvSpPr>
          <p:nvPr/>
        </p:nvSpPr>
        <p:spPr bwMode="auto">
          <a:xfrm>
            <a:off x="7010400" y="2819400"/>
            <a:ext cx="1066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Voltage</a:t>
            </a:r>
            <a:endParaRPr lang="en-US" altLang="x-none" sz="2000">
              <a:latin typeface="Times New Roman" charset="0"/>
            </a:endParaRPr>
          </a:p>
        </p:txBody>
      </p:sp>
      <p:sp>
        <p:nvSpPr>
          <p:cNvPr id="17430" name="Text Box 22"/>
          <p:cNvSpPr txBox="1">
            <a:spLocks noChangeArrowheads="1"/>
          </p:cNvSpPr>
          <p:nvPr/>
        </p:nvSpPr>
        <p:spPr bwMode="auto">
          <a:xfrm>
            <a:off x="6096000" y="4191000"/>
            <a:ext cx="19050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000" u="sng">
                <a:latin typeface="Times New Roman" charset="0"/>
              </a:rPr>
              <a:t>Amperage</a:t>
            </a:r>
            <a:r>
              <a:rPr lang="en-US" altLang="x-none" sz="2000">
                <a:latin typeface="Times New Roman" charset="0"/>
              </a:rPr>
              <a:t> = </a:t>
            </a:r>
          </a:p>
          <a:p>
            <a:pPr>
              <a:spcBef>
                <a:spcPct val="50000"/>
              </a:spcBef>
            </a:pPr>
            <a:r>
              <a:rPr lang="en-US" altLang="x-none" sz="2000">
                <a:latin typeface="Times New Roman" charset="0"/>
              </a:rPr>
              <a:t>1 mice /Second</a:t>
            </a:r>
          </a:p>
        </p:txBody>
      </p:sp>
      <p:sp>
        <p:nvSpPr>
          <p:cNvPr id="17438" name="Text Box 30"/>
          <p:cNvSpPr txBox="1">
            <a:spLocks noChangeArrowheads="1"/>
          </p:cNvSpPr>
          <p:nvPr/>
        </p:nvSpPr>
        <p:spPr bwMode="auto">
          <a:xfrm>
            <a:off x="609600" y="5486400"/>
            <a:ext cx="78486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u="sng">
                <a:latin typeface="Times New Roman" charset="0"/>
              </a:rPr>
              <a:t>DECREASING voltage</a:t>
            </a:r>
            <a:r>
              <a:rPr lang="en-US" altLang="x-none" sz="2800">
                <a:latin typeface="Times New Roman" charset="0"/>
              </a:rPr>
              <a:t> in a circuit will </a:t>
            </a:r>
            <a:r>
              <a:rPr lang="en-US" altLang="x-none" sz="2800" u="sng">
                <a:latin typeface="Times New Roman" charset="0"/>
              </a:rPr>
              <a:t>decrease the amperage</a:t>
            </a:r>
            <a:r>
              <a:rPr lang="en-US" altLang="x-none" sz="2800">
                <a:latin typeface="Times New Roman" charset="0"/>
              </a:rPr>
              <a:t> in the same circuit proportionally</a:t>
            </a:r>
          </a:p>
        </p:txBody>
      </p:sp>
      <p:pic>
        <p:nvPicPr>
          <p:cNvPr id="17439" name="Picture 31" descr="AN02353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76600" y="1219200"/>
            <a:ext cx="1495425" cy="1285875"/>
          </a:xfrm>
          <a:prstGeom prst="rect">
            <a:avLst/>
          </a:prstGeom>
          <a:noFill/>
          <a:extLst>
            <a:ext uri="{909E8E84-426E-40DD-AFC4-6F175D3DCCD1}">
              <a14:hiddenFill xmlns:a14="http://schemas.microsoft.com/office/drawing/2010/main">
                <a:solidFill>
                  <a:srgbClr val="FFFFFF"/>
                </a:solidFill>
              </a14:hiddenFill>
            </a:ext>
          </a:extLst>
        </p:spPr>
      </p:pic>
      <p:pic>
        <p:nvPicPr>
          <p:cNvPr id="17441" name="Picture 33" descr="AN02497_"/>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19400" y="2514600"/>
            <a:ext cx="15240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7442" name="Picture 34" descr="AN02353_"/>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2971800"/>
            <a:ext cx="1495425" cy="12858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x-none"/>
              <a:t>Electronics--Basics</a:t>
            </a:r>
          </a:p>
        </p:txBody>
      </p:sp>
      <p:sp>
        <p:nvSpPr>
          <p:cNvPr id="135171" name="Rectangle 3"/>
          <p:cNvSpPr>
            <a:spLocks noGrp="1" noChangeArrowheads="1"/>
          </p:cNvSpPr>
          <p:nvPr>
            <p:ph type="body" idx="1"/>
          </p:nvPr>
        </p:nvSpPr>
        <p:spPr>
          <a:xfrm>
            <a:off x="304800" y="1676400"/>
            <a:ext cx="8534400" cy="4114800"/>
          </a:xfrm>
        </p:spPr>
        <p:txBody>
          <a:bodyPr/>
          <a:lstStyle/>
          <a:p>
            <a:pPr marL="812800" indent="-812800">
              <a:buFontTx/>
              <a:buAutoNum type="romanUcPeriod"/>
            </a:pPr>
            <a:r>
              <a:rPr lang="en-US" altLang="x-none" sz="2800" b="1" dirty="0"/>
              <a:t>Electricity = movement of electrons</a:t>
            </a:r>
            <a:r>
              <a:rPr lang="en-US" altLang="x-none" sz="2800" b="1" dirty="0" smtClean="0"/>
              <a:t>.</a:t>
            </a:r>
            <a:endParaRPr lang="en-US" altLang="x-none" sz="2800" b="1" dirty="0">
              <a:solidFill>
                <a:srgbClr val="FF0000"/>
              </a:solidFill>
            </a:endParaRPr>
          </a:p>
          <a:p>
            <a:pPr marL="812800" indent="-812800">
              <a:buFont typeface="Wingdings" charset="2"/>
              <a:buNone/>
            </a:pPr>
            <a:r>
              <a:rPr lang="en-US" altLang="x-none" sz="2900" b="1" dirty="0"/>
              <a:t>	</a:t>
            </a:r>
            <a:endParaRPr lang="en-US" altLang="x-none" sz="1500" b="1" dirty="0"/>
          </a:p>
          <a:p>
            <a:pPr marL="812800" indent="-812800">
              <a:buFont typeface="Wingdings" charset="2"/>
              <a:buNone/>
            </a:pPr>
            <a:endParaRPr lang="en-US" altLang="x-none" sz="1500" b="1" dirty="0"/>
          </a:p>
        </p:txBody>
      </p:sp>
    </p:spTree>
    <p:extLst>
      <p:ext uri="{BB962C8B-B14F-4D97-AF65-F5344CB8AC3E}">
        <p14:creationId xmlns:p14="http://schemas.microsoft.com/office/powerpoint/2010/main" val="4398464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WordArt 2"/>
          <p:cNvSpPr>
            <a:spLocks noChangeArrowheads="1" noChangeShapeType="1" noTextEdit="1"/>
          </p:cNvSpPr>
          <p:nvPr/>
        </p:nvSpPr>
        <p:spPr bwMode="auto">
          <a:xfrm>
            <a:off x="381000" y="304800"/>
            <a:ext cx="8305800" cy="8382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Happens When...</a:t>
            </a:r>
          </a:p>
        </p:txBody>
      </p:sp>
      <p:sp>
        <p:nvSpPr>
          <p:cNvPr id="18436" name="AutoShape 4"/>
          <p:cNvSpPr>
            <a:spLocks noChangeArrowheads="1"/>
          </p:cNvSpPr>
          <p:nvPr/>
        </p:nvSpPr>
        <p:spPr bwMode="auto">
          <a:xfrm>
            <a:off x="914400" y="16002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437" name="AutoShape 5"/>
          <p:cNvSpPr>
            <a:spLocks noChangeArrowheads="1"/>
          </p:cNvSpPr>
          <p:nvPr/>
        </p:nvSpPr>
        <p:spPr bwMode="auto">
          <a:xfrm>
            <a:off x="5562600" y="15240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8438" name="Text Box 6"/>
          <p:cNvSpPr txBox="1">
            <a:spLocks noChangeArrowheads="1"/>
          </p:cNvSpPr>
          <p:nvPr/>
        </p:nvSpPr>
        <p:spPr bwMode="auto">
          <a:xfrm>
            <a:off x="0" y="5181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Resistance</a:t>
            </a:r>
          </a:p>
        </p:txBody>
      </p:sp>
      <p:sp>
        <p:nvSpPr>
          <p:cNvPr id="18440" name="Text Box 8"/>
          <p:cNvSpPr txBox="1">
            <a:spLocks noChangeArrowheads="1"/>
          </p:cNvSpPr>
          <p:nvPr/>
        </p:nvSpPr>
        <p:spPr bwMode="auto">
          <a:xfrm>
            <a:off x="19050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Amperage ??</a:t>
            </a:r>
          </a:p>
        </p:txBody>
      </p:sp>
      <p:sp>
        <p:nvSpPr>
          <p:cNvPr id="18441" name="Text Box 9"/>
          <p:cNvSpPr txBox="1">
            <a:spLocks noChangeArrowheads="1"/>
          </p:cNvSpPr>
          <p:nvPr/>
        </p:nvSpPr>
        <p:spPr bwMode="auto">
          <a:xfrm>
            <a:off x="5181600" y="51816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Voltage</a:t>
            </a:r>
          </a:p>
        </p:txBody>
      </p:sp>
      <p:sp>
        <p:nvSpPr>
          <p:cNvPr id="18442" name="Text Box 10"/>
          <p:cNvSpPr txBox="1">
            <a:spLocks noChangeArrowheads="1"/>
          </p:cNvSpPr>
          <p:nvPr/>
        </p:nvSpPr>
        <p:spPr bwMode="auto">
          <a:xfrm>
            <a:off x="65532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Amperage ??</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WordArt 2"/>
          <p:cNvSpPr>
            <a:spLocks noChangeArrowheads="1" noChangeShapeType="1" noTextEdit="1"/>
          </p:cNvSpPr>
          <p:nvPr/>
        </p:nvSpPr>
        <p:spPr bwMode="auto">
          <a:xfrm>
            <a:off x="381000" y="304800"/>
            <a:ext cx="48768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What Ohm Proved</a:t>
            </a:r>
          </a:p>
        </p:txBody>
      </p:sp>
      <p:sp>
        <p:nvSpPr>
          <p:cNvPr id="19459" name="AutoShape 3"/>
          <p:cNvSpPr>
            <a:spLocks noChangeArrowheads="1"/>
          </p:cNvSpPr>
          <p:nvPr/>
        </p:nvSpPr>
        <p:spPr bwMode="auto">
          <a:xfrm>
            <a:off x="914400" y="16002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0" name="AutoShape 4"/>
          <p:cNvSpPr>
            <a:spLocks noChangeArrowheads="1"/>
          </p:cNvSpPr>
          <p:nvPr/>
        </p:nvSpPr>
        <p:spPr bwMode="auto">
          <a:xfrm>
            <a:off x="5562600" y="1524000"/>
            <a:ext cx="685800" cy="3505200"/>
          </a:xfrm>
          <a:prstGeom prst="upArrow">
            <a:avLst>
              <a:gd name="adj1" fmla="val 50000"/>
              <a:gd name="adj2" fmla="val 127778"/>
            </a:avLst>
          </a:prstGeom>
          <a:solidFill>
            <a:schemeClr val="accent2"/>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1" name="Text Box 5"/>
          <p:cNvSpPr txBox="1">
            <a:spLocks noChangeArrowheads="1"/>
          </p:cNvSpPr>
          <p:nvPr/>
        </p:nvSpPr>
        <p:spPr bwMode="auto">
          <a:xfrm>
            <a:off x="304800" y="5181600"/>
            <a:ext cx="152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Resistance</a:t>
            </a:r>
          </a:p>
        </p:txBody>
      </p:sp>
      <p:sp>
        <p:nvSpPr>
          <p:cNvPr id="19462" name="Text Box 6"/>
          <p:cNvSpPr txBox="1">
            <a:spLocks noChangeArrowheads="1"/>
          </p:cNvSpPr>
          <p:nvPr/>
        </p:nvSpPr>
        <p:spPr bwMode="auto">
          <a:xfrm>
            <a:off x="19050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Amperage </a:t>
            </a:r>
          </a:p>
        </p:txBody>
      </p:sp>
      <p:sp>
        <p:nvSpPr>
          <p:cNvPr id="19463" name="Text Box 7"/>
          <p:cNvSpPr txBox="1">
            <a:spLocks noChangeArrowheads="1"/>
          </p:cNvSpPr>
          <p:nvPr/>
        </p:nvSpPr>
        <p:spPr bwMode="auto">
          <a:xfrm>
            <a:off x="5181600" y="51816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Voltage</a:t>
            </a:r>
          </a:p>
        </p:txBody>
      </p:sp>
      <p:sp>
        <p:nvSpPr>
          <p:cNvPr id="19464" name="Text Box 8"/>
          <p:cNvSpPr txBox="1">
            <a:spLocks noChangeArrowheads="1"/>
          </p:cNvSpPr>
          <p:nvPr/>
        </p:nvSpPr>
        <p:spPr bwMode="auto">
          <a:xfrm>
            <a:off x="6553200" y="51816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Amperage </a:t>
            </a:r>
          </a:p>
        </p:txBody>
      </p:sp>
      <p:sp>
        <p:nvSpPr>
          <p:cNvPr id="19465" name="AutoShape 9"/>
          <p:cNvSpPr>
            <a:spLocks noChangeArrowheads="1"/>
          </p:cNvSpPr>
          <p:nvPr/>
        </p:nvSpPr>
        <p:spPr bwMode="auto">
          <a:xfrm>
            <a:off x="2438400" y="1828800"/>
            <a:ext cx="533400" cy="3276600"/>
          </a:xfrm>
          <a:prstGeom prst="downArrow">
            <a:avLst>
              <a:gd name="adj1" fmla="val 50000"/>
              <a:gd name="adj2" fmla="val 153571"/>
            </a:avLst>
          </a:prstGeom>
          <a:solidFill>
            <a:schemeClr val="accent1"/>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6" name="AutoShape 10"/>
          <p:cNvSpPr>
            <a:spLocks noChangeArrowheads="1"/>
          </p:cNvSpPr>
          <p:nvPr/>
        </p:nvSpPr>
        <p:spPr bwMode="auto">
          <a:xfrm>
            <a:off x="7162800" y="1524000"/>
            <a:ext cx="685800" cy="3505200"/>
          </a:xfrm>
          <a:prstGeom prst="upArrow">
            <a:avLst>
              <a:gd name="adj1" fmla="val 50000"/>
              <a:gd name="adj2" fmla="val 127778"/>
            </a:avLst>
          </a:prstGeom>
          <a:solidFill>
            <a:schemeClr val="accent1"/>
          </a:solidFill>
          <a:ln w="9525">
            <a:solidFill>
              <a:srgbClr val="6600FF"/>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67" name="Text Box 11"/>
          <p:cNvSpPr txBox="1">
            <a:spLocks noChangeArrowheads="1"/>
          </p:cNvSpPr>
          <p:nvPr/>
        </p:nvSpPr>
        <p:spPr bwMode="auto">
          <a:xfrm>
            <a:off x="381000" y="5867400"/>
            <a:ext cx="3276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Inversely Proportional</a:t>
            </a:r>
          </a:p>
        </p:txBody>
      </p:sp>
      <p:sp>
        <p:nvSpPr>
          <p:cNvPr id="19468" name="Text Box 12"/>
          <p:cNvSpPr txBox="1">
            <a:spLocks noChangeArrowheads="1"/>
          </p:cNvSpPr>
          <p:nvPr/>
        </p:nvSpPr>
        <p:spPr bwMode="auto">
          <a:xfrm>
            <a:off x="5334000" y="5867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Directly Proportional</a:t>
            </a:r>
          </a:p>
        </p:txBody>
      </p:sp>
      <p:sp>
        <p:nvSpPr>
          <p:cNvPr id="19469" name="Rectangle 13"/>
          <p:cNvSpPr>
            <a:spLocks noChangeArrowheads="1"/>
          </p:cNvSpPr>
          <p:nvPr/>
        </p:nvSpPr>
        <p:spPr bwMode="auto">
          <a:xfrm>
            <a:off x="304800" y="5715000"/>
            <a:ext cx="32004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9470" name="Rectangle 14"/>
          <p:cNvSpPr>
            <a:spLocks noChangeArrowheads="1"/>
          </p:cNvSpPr>
          <p:nvPr/>
        </p:nvSpPr>
        <p:spPr bwMode="auto">
          <a:xfrm>
            <a:off x="5029200" y="5715000"/>
            <a:ext cx="32004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ransition>
    <p:fade thruBlk="1"/>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574675" y="304801"/>
            <a:ext cx="8001000" cy="609600"/>
          </a:xfrm>
        </p:spPr>
        <p:txBody>
          <a:bodyPr/>
          <a:lstStyle/>
          <a:p>
            <a:r>
              <a:rPr lang="en-US" altLang="x-none"/>
              <a:t>Electronics--Basics</a:t>
            </a:r>
          </a:p>
        </p:txBody>
      </p:sp>
      <p:sp>
        <p:nvSpPr>
          <p:cNvPr id="143363" name="Rectangle 3"/>
          <p:cNvSpPr>
            <a:spLocks noGrp="1" noChangeArrowheads="1"/>
          </p:cNvSpPr>
          <p:nvPr>
            <p:ph type="body" idx="1"/>
          </p:nvPr>
        </p:nvSpPr>
        <p:spPr>
          <a:xfrm>
            <a:off x="422275" y="1447800"/>
            <a:ext cx="8305800" cy="4876799"/>
          </a:xfrm>
        </p:spPr>
        <p:txBody>
          <a:bodyPr/>
          <a:lstStyle/>
          <a:p>
            <a:pPr marL="812800" indent="-812800">
              <a:lnSpc>
                <a:spcPct val="90000"/>
              </a:lnSpc>
              <a:buFont typeface="Wingdings" charset="2"/>
              <a:buNone/>
            </a:pPr>
            <a:endParaRPr lang="en-US" altLang="x-none" sz="1400" dirty="0"/>
          </a:p>
          <a:p>
            <a:pPr marL="812800" indent="-812800">
              <a:lnSpc>
                <a:spcPct val="90000"/>
              </a:lnSpc>
              <a:buFontTx/>
              <a:buAutoNum type="romanUcPeriod"/>
            </a:pPr>
            <a:r>
              <a:rPr lang="en-US" altLang="x-none" sz="2000" b="1" dirty="0"/>
              <a:t>Electricity = movement of electrons.</a:t>
            </a:r>
          </a:p>
          <a:p>
            <a:pPr marL="812800" indent="-812800">
              <a:lnSpc>
                <a:spcPct val="90000"/>
              </a:lnSpc>
              <a:buFontTx/>
              <a:buAutoNum type="romanUcPeriod"/>
            </a:pPr>
            <a:r>
              <a:rPr lang="en-US" altLang="x-none" sz="2000" b="1" dirty="0"/>
              <a:t>Conductors have </a:t>
            </a:r>
            <a:r>
              <a:rPr lang="en-US" altLang="x-none" sz="2000" dirty="0"/>
              <a:t>3 or Less Electrons in the Valence Shell: gold, silver and copper are good conductors</a:t>
            </a:r>
          </a:p>
          <a:p>
            <a:pPr marL="812800" indent="-812800">
              <a:lnSpc>
                <a:spcPct val="90000"/>
              </a:lnSpc>
              <a:buFontTx/>
              <a:buAutoNum type="romanUcPeriod"/>
            </a:pPr>
            <a:r>
              <a:rPr lang="en-US" altLang="x-none" sz="2000" b="1" dirty="0"/>
              <a:t>Insulators</a:t>
            </a:r>
            <a:r>
              <a:rPr lang="en-US" altLang="x-none" sz="2000" dirty="0"/>
              <a:t> have 5 or More Electrons in the Valence Shell: wood and rubber are good insulators</a:t>
            </a:r>
          </a:p>
          <a:p>
            <a:pPr marL="812800" indent="-812800">
              <a:lnSpc>
                <a:spcPct val="90000"/>
              </a:lnSpc>
              <a:buFontTx/>
              <a:buAutoNum type="romanUcPeriod"/>
            </a:pPr>
            <a:r>
              <a:rPr lang="en-US" altLang="x-none" sz="2000" b="1" dirty="0"/>
              <a:t>Semi-Conductors</a:t>
            </a:r>
            <a:r>
              <a:rPr lang="en-US" altLang="x-none" sz="2000" dirty="0"/>
              <a:t> have 4 Electrons in the Valence Shell and you can change their properties</a:t>
            </a:r>
          </a:p>
          <a:p>
            <a:pPr marL="812800" indent="-812800">
              <a:lnSpc>
                <a:spcPct val="90000"/>
              </a:lnSpc>
              <a:buFontTx/>
              <a:buAutoNum type="romanUcPeriod"/>
            </a:pPr>
            <a:r>
              <a:rPr lang="en-US" altLang="x-none" sz="2000" dirty="0"/>
              <a:t>Voltage is the amount of push to make electrons move. Measured in volts.</a:t>
            </a:r>
          </a:p>
          <a:p>
            <a:pPr marL="812800" indent="-812800">
              <a:lnSpc>
                <a:spcPct val="90000"/>
              </a:lnSpc>
              <a:buFontTx/>
              <a:buAutoNum type="romanUcPeriod"/>
            </a:pPr>
            <a:r>
              <a:rPr lang="en-US" altLang="x-none" sz="2000" dirty="0"/>
              <a:t>Amps measure current. </a:t>
            </a:r>
          </a:p>
          <a:p>
            <a:pPr marL="812800" indent="-812800">
              <a:lnSpc>
                <a:spcPct val="90000"/>
              </a:lnSpc>
              <a:buFontTx/>
              <a:buAutoNum type="romanUcPeriod"/>
            </a:pPr>
            <a:r>
              <a:rPr lang="en-US" altLang="x-none" sz="2000" dirty="0"/>
              <a:t>Ohms measure </a:t>
            </a:r>
            <a:r>
              <a:rPr lang="en-US" altLang="x-none" sz="2000" dirty="0" smtClean="0"/>
              <a:t>resistance</a:t>
            </a:r>
          </a:p>
          <a:p>
            <a:pPr marL="812800" indent="-812800">
              <a:lnSpc>
                <a:spcPct val="90000"/>
              </a:lnSpc>
              <a:buFontTx/>
              <a:buAutoNum type="romanUcPeriod"/>
            </a:pPr>
            <a:r>
              <a:rPr lang="en-US" altLang="x-none" sz="2000" b="1" dirty="0" smtClean="0"/>
              <a:t>Ohm’s </a:t>
            </a:r>
            <a:r>
              <a:rPr lang="en-US" altLang="x-none" sz="2000" b="1" dirty="0"/>
              <a:t>Law</a:t>
            </a:r>
          </a:p>
          <a:p>
            <a:pPr marL="1168400" lvl="1" indent="-696913">
              <a:lnSpc>
                <a:spcPct val="90000"/>
              </a:lnSpc>
              <a:buFontTx/>
              <a:buAutoNum type="alphaUcPeriod"/>
            </a:pPr>
            <a:r>
              <a:rPr lang="en-US" altLang="x-none" sz="2000" dirty="0">
                <a:solidFill>
                  <a:srgbClr val="FF0000"/>
                </a:solidFill>
              </a:rPr>
              <a:t>Increase resistance to decrease current proportionally</a:t>
            </a:r>
          </a:p>
          <a:p>
            <a:pPr marL="1168400" lvl="1" indent="-696913">
              <a:lnSpc>
                <a:spcPct val="90000"/>
              </a:lnSpc>
              <a:buFontTx/>
              <a:buAutoNum type="alphaUcPeriod"/>
            </a:pPr>
            <a:r>
              <a:rPr lang="en-US" altLang="x-none" sz="2000" dirty="0">
                <a:solidFill>
                  <a:srgbClr val="FF0000"/>
                </a:solidFill>
              </a:rPr>
              <a:t>Increase voltage to increase current proportionally</a:t>
            </a:r>
          </a:p>
          <a:p>
            <a:pPr marL="1168400" lvl="1" indent="-696913">
              <a:lnSpc>
                <a:spcPct val="90000"/>
              </a:lnSpc>
              <a:buFont typeface="Wingdings" charset="2"/>
              <a:buAutoNum type="alphaUcPeriod" startAt="2"/>
            </a:pPr>
            <a:endParaRPr lang="en-US" altLang="x-none" sz="1050" dirty="0">
              <a:solidFill>
                <a:srgbClr val="FF0000"/>
              </a:solidFill>
            </a:endParaRPr>
          </a:p>
          <a:p>
            <a:pPr marL="812800" indent="-812800">
              <a:lnSpc>
                <a:spcPct val="90000"/>
              </a:lnSpc>
              <a:buFont typeface="Wingdings" charset="2"/>
              <a:buNone/>
            </a:pPr>
            <a:endParaRPr lang="en-US" altLang="x-none" sz="1600" b="1" dirty="0"/>
          </a:p>
          <a:p>
            <a:pPr marL="812800" indent="-812800">
              <a:lnSpc>
                <a:spcPct val="90000"/>
              </a:lnSpc>
              <a:buFont typeface="Wingdings" charset="2"/>
              <a:buNone/>
            </a:pPr>
            <a:endParaRPr lang="en-US" altLang="x-none" sz="1400" b="1" dirty="0"/>
          </a:p>
          <a:p>
            <a:pPr marL="812800" indent="-812800">
              <a:lnSpc>
                <a:spcPct val="90000"/>
              </a:lnSpc>
              <a:buFont typeface="Wingdings" charset="2"/>
              <a:buNone/>
            </a:pPr>
            <a:endParaRPr lang="en-US" altLang="x-none" sz="1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0594" name="Picture 2"/>
          <p:cNvPicPr>
            <a:picLocks noChangeAspect="1" noChangeArrowheads="1"/>
          </p:cNvPicPr>
          <p:nvPr/>
        </p:nvPicPr>
        <p:blipFill>
          <a:blip r:embed="rId3">
            <a:extLst>
              <a:ext uri="{28A0092B-C50C-407E-A947-70E740481C1C}">
                <a14:useLocalDpi xmlns:a14="http://schemas.microsoft.com/office/drawing/2010/main" val="0"/>
              </a:ext>
            </a:extLst>
          </a:blip>
          <a:srcRect t="7254" r="1930" b="5423"/>
          <a:stretch>
            <a:fillRect/>
          </a:stretch>
        </p:blipFill>
        <p:spPr bwMode="auto">
          <a:xfrm>
            <a:off x="1143000" y="1981200"/>
            <a:ext cx="7099300" cy="401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10595" name="Rectangle 3"/>
          <p:cNvSpPr>
            <a:spLocks noGrp="1" noChangeArrowheads="1"/>
          </p:cNvSpPr>
          <p:nvPr>
            <p:ph type="title"/>
          </p:nvPr>
        </p:nvSpPr>
        <p:spPr>
          <a:xfrm>
            <a:off x="1143000" y="1066800"/>
            <a:ext cx="6248400" cy="762000"/>
          </a:xfrm>
        </p:spPr>
        <p:txBody>
          <a:bodyPr/>
          <a:lstStyle/>
          <a:p>
            <a:r>
              <a:rPr lang="en-US" altLang="x-none"/>
              <a:t>The Structure of Atoms</a:t>
            </a:r>
          </a:p>
        </p:txBody>
      </p:sp>
      <p:sp>
        <p:nvSpPr>
          <p:cNvPr id="110596" name="Text Box 4"/>
          <p:cNvSpPr txBox="1">
            <a:spLocks noChangeArrowheads="1"/>
          </p:cNvSpPr>
          <p:nvPr/>
        </p:nvSpPr>
        <p:spPr bwMode="auto">
          <a:xfrm>
            <a:off x="838200" y="6096000"/>
            <a:ext cx="73152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spAutoFit/>
          </a:bodyPr>
          <a:lstStyle/>
          <a:p>
            <a:pPr algn="ctr">
              <a:spcBef>
                <a:spcPct val="50000"/>
              </a:spcBef>
            </a:pPr>
            <a:r>
              <a:rPr lang="en-US" altLang="x-none" sz="2400" b="1">
                <a:solidFill>
                  <a:schemeClr val="accent1"/>
                </a:solidFill>
              </a:rPr>
              <a:t>Electricity is all about the electrons moving</a:t>
            </a:r>
          </a:p>
        </p:txBody>
      </p:sp>
      <p:pic>
        <p:nvPicPr>
          <p:cNvPr id="1105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0" y="2362200"/>
            <a:ext cx="381000" cy="400050"/>
          </a:xfrm>
          <a:prstGeom prst="rect">
            <a:avLst/>
          </a:prstGeom>
          <a:noFill/>
          <a:extLst>
            <a:ext uri="{909E8E84-426E-40DD-AFC4-6F175D3DCCD1}">
              <a14:hiddenFill xmlns:a14="http://schemas.microsoft.com/office/drawing/2010/main">
                <a:solidFill>
                  <a:srgbClr val="FFFFFF"/>
                </a:solidFill>
              </a14:hiddenFill>
            </a:ext>
          </a:extLst>
        </p:spPr>
      </p:pic>
      <p:pic>
        <p:nvPicPr>
          <p:cNvPr id="11059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5181600"/>
            <a:ext cx="381000" cy="400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0" presetClass="path" presetSubtype="0" accel="50000" decel="50000" fill="hold" nodeType="afterEffect">
                                  <p:stCondLst>
                                    <p:cond delay="0"/>
                                  </p:stCondLst>
                                  <p:childTnLst>
                                    <p:animMotion origin="layout" path="M 3.33333E-6 -3.33333E-6 C -0.01927 -0.02569 -0.03854 -0.05138 -0.07292 -0.06111 C -0.10729 -0.07083 -0.16771 -0.0787 -0.20625 -0.05833 C -0.24479 -0.03796 -0.2816 0.01528 -0.30417 0.06112 C -0.32674 0.10695 -0.33542 0.19075 -0.34167 0.21667 " pathEditMode="relative" ptsTypes="aaaaA">
                                      <p:cBhvr>
                                        <p:cTn id="6" dur="2000" fill="hold"/>
                                        <p:tgtEl>
                                          <p:spTgt spid="110597"/>
                                        </p:tgtEl>
                                        <p:attrNameLst>
                                          <p:attrName>ppt_x</p:attrName>
                                          <p:attrName>ppt_y</p:attrName>
                                        </p:attrNameLst>
                                      </p:cBhvr>
                                    </p:animMotion>
                                  </p:childTnLst>
                                </p:cTn>
                              </p:par>
                              <p:par>
                                <p:cTn id="7" presetID="0" presetClass="path" presetSubtype="0" accel="50000" decel="50000" fill="hold" nodeType="withEffect">
                                  <p:stCondLst>
                                    <p:cond delay="0"/>
                                  </p:stCondLst>
                                  <p:childTnLst>
                                    <p:animMotion origin="layout" path="M -0.00955 -0.08264 C -0.00295 -0.04375 0.00417 -0.00463 0.02848 0.02176 C 0.05295 0.04931 0.09966 0.08449 0.13924 0.0794 C 0.17778 0.07246 0.22743 0.02709 0.2625 -0.0169 C 0.2974 -0.06018 0.33473 -0.15463 0.34914 -0.18264 " pathEditMode="relative" rAng="12143102" ptsTypes="aaaaA">
                                      <p:cBhvr>
                                        <p:cTn id="8" dur="2000" fill="hold"/>
                                        <p:tgtEl>
                                          <p:spTgt spid="110598"/>
                                        </p:tgtEl>
                                        <p:attrNameLst>
                                          <p:attrName>ppt_x</p:attrName>
                                          <p:attrName>ppt_y</p:attrName>
                                        </p:attrNameLst>
                                      </p:cBhvr>
                                      <p:rCtr x="16528" y="-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WordArt 2"/>
          <p:cNvSpPr>
            <a:spLocks noChangeArrowheads="1" noChangeShapeType="1" noTextEdit="1"/>
          </p:cNvSpPr>
          <p:nvPr/>
        </p:nvSpPr>
        <p:spPr bwMode="auto">
          <a:xfrm>
            <a:off x="381000" y="381000"/>
            <a:ext cx="6096000" cy="762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Valence Electrons</a:t>
            </a:r>
          </a:p>
        </p:txBody>
      </p:sp>
      <p:pic>
        <p:nvPicPr>
          <p:cNvPr id="60420" name="Picture 4"/>
          <p:cNvPicPr>
            <a:picLocks noChangeAspect="1" noChangeArrowheads="1"/>
          </p:cNvPicPr>
          <p:nvPr/>
        </p:nvPicPr>
        <p:blipFill>
          <a:blip r:embed="rId3">
            <a:lum bright="36000"/>
            <a:extLst>
              <a:ext uri="{28A0092B-C50C-407E-A947-70E740481C1C}">
                <a14:useLocalDpi xmlns:a14="http://schemas.microsoft.com/office/drawing/2010/main" val="0"/>
              </a:ext>
            </a:extLst>
          </a:blip>
          <a:srcRect/>
          <a:stretch>
            <a:fillRect/>
          </a:stretch>
        </p:blipFill>
        <p:spPr bwMode="auto">
          <a:xfrm>
            <a:off x="228600" y="2362200"/>
            <a:ext cx="3962400" cy="394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0422" name="Text Box 6"/>
          <p:cNvSpPr txBox="1">
            <a:spLocks noChangeArrowheads="1"/>
          </p:cNvSpPr>
          <p:nvPr/>
        </p:nvSpPr>
        <p:spPr bwMode="auto">
          <a:xfrm>
            <a:off x="4572000" y="5257800"/>
            <a:ext cx="40386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a:latin typeface="Times New Roman" charset="0"/>
              </a:rPr>
              <a:t>Too tightly bound to easily move. They won’t just float away on their own.</a:t>
            </a:r>
          </a:p>
        </p:txBody>
      </p:sp>
      <p:sp>
        <p:nvSpPr>
          <p:cNvPr id="60423" name="Text Box 7"/>
          <p:cNvSpPr txBox="1">
            <a:spLocks noChangeArrowheads="1"/>
          </p:cNvSpPr>
          <p:nvPr/>
        </p:nvSpPr>
        <p:spPr bwMode="auto">
          <a:xfrm>
            <a:off x="4876800" y="2362200"/>
            <a:ext cx="3886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800">
                <a:latin typeface="Times New Roman" charset="0"/>
              </a:rPr>
              <a:t>Valence electrons are more loosely bound to the atom and easier to move</a:t>
            </a:r>
          </a:p>
        </p:txBody>
      </p:sp>
      <p:sp>
        <p:nvSpPr>
          <p:cNvPr id="60424" name="Text Box 8"/>
          <p:cNvSpPr txBox="1">
            <a:spLocks noChangeArrowheads="1"/>
          </p:cNvSpPr>
          <p:nvPr/>
        </p:nvSpPr>
        <p:spPr bwMode="auto">
          <a:xfrm>
            <a:off x="381000" y="1447800"/>
            <a:ext cx="8382000" cy="1004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Electronics focuses on the electrons in the Valence Shell</a:t>
            </a:r>
          </a:p>
          <a:p>
            <a:pPr>
              <a:spcBef>
                <a:spcPct val="50000"/>
              </a:spcBef>
            </a:pPr>
            <a:r>
              <a:rPr lang="en-US" altLang="x-none" sz="2400">
                <a:latin typeface="Times New Roman" charset="0"/>
              </a:rPr>
              <a:t>The one on the outside</a:t>
            </a:r>
          </a:p>
        </p:txBody>
      </p:sp>
      <p:sp>
        <p:nvSpPr>
          <p:cNvPr id="60425" name="Line 9"/>
          <p:cNvSpPr>
            <a:spLocks noChangeShapeType="1"/>
          </p:cNvSpPr>
          <p:nvPr/>
        </p:nvSpPr>
        <p:spPr bwMode="auto">
          <a:xfrm>
            <a:off x="3276600" y="2209800"/>
            <a:ext cx="609600" cy="1524000"/>
          </a:xfrm>
          <a:prstGeom prst="line">
            <a:avLst/>
          </a:prstGeom>
          <a:noFill/>
          <a:ln w="28575">
            <a:solidFill>
              <a:srgbClr val="CC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endParaRPr lang="en-US"/>
          </a:p>
        </p:txBody>
      </p:sp>
      <p:sp>
        <p:nvSpPr>
          <p:cNvPr id="60426" name="Line 10"/>
          <p:cNvSpPr>
            <a:spLocks noChangeShapeType="1"/>
          </p:cNvSpPr>
          <p:nvPr/>
        </p:nvSpPr>
        <p:spPr bwMode="auto">
          <a:xfrm flipH="1" flipV="1">
            <a:off x="2971800" y="4419600"/>
            <a:ext cx="1600200" cy="1066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WordArt 2"/>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Conductors</a:t>
            </a:r>
          </a:p>
        </p:txBody>
      </p:sp>
      <p:sp>
        <p:nvSpPr>
          <p:cNvPr id="40963" name="Text Box 3"/>
          <p:cNvSpPr txBox="1">
            <a:spLocks noChangeArrowheads="1"/>
          </p:cNvSpPr>
          <p:nvPr/>
        </p:nvSpPr>
        <p:spPr bwMode="auto">
          <a:xfrm>
            <a:off x="381000" y="12954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3 or Less Electrons in the Valence Shell</a:t>
            </a:r>
          </a:p>
        </p:txBody>
      </p:sp>
      <p:grpSp>
        <p:nvGrpSpPr>
          <p:cNvPr id="40973" name="Group 13"/>
          <p:cNvGrpSpPr>
            <a:grpSpLocks/>
          </p:cNvGrpSpPr>
          <p:nvPr/>
        </p:nvGrpSpPr>
        <p:grpSpPr bwMode="auto">
          <a:xfrm>
            <a:off x="381000" y="3810000"/>
            <a:ext cx="2133600" cy="2743200"/>
            <a:chOff x="240" y="2400"/>
            <a:chExt cx="1344" cy="1728"/>
          </a:xfrm>
        </p:grpSpPr>
        <p:pic>
          <p:nvPicPr>
            <p:cNvPr id="40965" name="Picture 5"/>
            <p:cNvPicPr>
              <a:picLocks noChangeAspect="1" noChangeArrowheads="1"/>
            </p:cNvPicPr>
            <p:nvPr/>
          </p:nvPicPr>
          <p:blipFill>
            <a:blip r:embed="rId3">
              <a:lum bright="18000"/>
              <a:extLst>
                <a:ext uri="{28A0092B-C50C-407E-A947-70E740481C1C}">
                  <a14:useLocalDpi xmlns:a14="http://schemas.microsoft.com/office/drawing/2010/main" val="0"/>
                </a:ext>
              </a:extLst>
            </a:blip>
            <a:srcRect/>
            <a:stretch>
              <a:fillRect/>
            </a:stretch>
          </p:blipFill>
          <p:spPr bwMode="auto">
            <a:xfrm>
              <a:off x="240" y="2400"/>
              <a:ext cx="1344" cy="1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0968" name="Text Box 8"/>
            <p:cNvSpPr txBox="1">
              <a:spLocks noChangeArrowheads="1"/>
            </p:cNvSpPr>
            <p:nvPr/>
          </p:nvSpPr>
          <p:spPr bwMode="auto">
            <a:xfrm>
              <a:off x="480" y="3840"/>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Copper</a:t>
              </a:r>
            </a:p>
          </p:txBody>
        </p:sp>
      </p:grpSp>
      <p:grpSp>
        <p:nvGrpSpPr>
          <p:cNvPr id="40974" name="Group 14"/>
          <p:cNvGrpSpPr>
            <a:grpSpLocks/>
          </p:cNvGrpSpPr>
          <p:nvPr/>
        </p:nvGrpSpPr>
        <p:grpSpPr bwMode="auto">
          <a:xfrm>
            <a:off x="3505200" y="3962400"/>
            <a:ext cx="1981200" cy="2514600"/>
            <a:chOff x="2208" y="2496"/>
            <a:chExt cx="1248" cy="1584"/>
          </a:xfrm>
        </p:grpSpPr>
        <p:pic>
          <p:nvPicPr>
            <p:cNvPr id="40966" name="Picture 6"/>
            <p:cNvPicPr>
              <a:picLocks noChangeAspect="1" noChangeArrowheads="1"/>
            </p:cNvPicPr>
            <p:nvPr/>
          </p:nvPicPr>
          <p:blipFill>
            <a:blip r:embed="rId4">
              <a:lum bright="24000"/>
              <a:extLst>
                <a:ext uri="{28A0092B-C50C-407E-A947-70E740481C1C}">
                  <a14:useLocalDpi xmlns:a14="http://schemas.microsoft.com/office/drawing/2010/main" val="0"/>
                </a:ext>
              </a:extLst>
            </a:blip>
            <a:srcRect/>
            <a:stretch>
              <a:fillRect/>
            </a:stretch>
          </p:blipFill>
          <p:spPr bwMode="auto">
            <a:xfrm>
              <a:off x="2208" y="2496"/>
              <a:ext cx="1248" cy="1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0970" name="Text Box 10"/>
            <p:cNvSpPr txBox="1">
              <a:spLocks noChangeArrowheads="1"/>
            </p:cNvSpPr>
            <p:nvPr/>
          </p:nvSpPr>
          <p:spPr bwMode="auto">
            <a:xfrm>
              <a:off x="2496"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Silver</a:t>
              </a:r>
            </a:p>
          </p:txBody>
        </p:sp>
      </p:grpSp>
      <p:grpSp>
        <p:nvGrpSpPr>
          <p:cNvPr id="40975" name="Group 15"/>
          <p:cNvGrpSpPr>
            <a:grpSpLocks/>
          </p:cNvGrpSpPr>
          <p:nvPr/>
        </p:nvGrpSpPr>
        <p:grpSpPr bwMode="auto">
          <a:xfrm>
            <a:off x="6477000" y="3962400"/>
            <a:ext cx="1981200" cy="2514600"/>
            <a:chOff x="4080" y="2496"/>
            <a:chExt cx="1248" cy="1584"/>
          </a:xfrm>
        </p:grpSpPr>
        <p:pic>
          <p:nvPicPr>
            <p:cNvPr id="40967" name="Picture 7"/>
            <p:cNvPicPr>
              <a:picLocks noChangeAspect="1" noChangeArrowheads="1"/>
            </p:cNvPicPr>
            <p:nvPr/>
          </p:nvPicPr>
          <p:blipFill>
            <a:blip r:embed="rId5">
              <a:lum bright="36000"/>
              <a:extLst>
                <a:ext uri="{28A0092B-C50C-407E-A947-70E740481C1C}">
                  <a14:useLocalDpi xmlns:a14="http://schemas.microsoft.com/office/drawing/2010/main" val="0"/>
                </a:ext>
              </a:extLst>
            </a:blip>
            <a:srcRect/>
            <a:stretch>
              <a:fillRect/>
            </a:stretch>
          </p:blipFill>
          <p:spPr bwMode="auto">
            <a:xfrm>
              <a:off x="4080" y="2496"/>
              <a:ext cx="1248" cy="12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0971" name="Text Box 11"/>
            <p:cNvSpPr txBox="1">
              <a:spLocks noChangeArrowheads="1"/>
            </p:cNvSpPr>
            <p:nvPr/>
          </p:nvSpPr>
          <p:spPr bwMode="auto">
            <a:xfrm>
              <a:off x="4464" y="3792"/>
              <a:ext cx="6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Gold</a:t>
              </a:r>
            </a:p>
          </p:txBody>
        </p:sp>
      </p:grpSp>
      <p:sp>
        <p:nvSpPr>
          <p:cNvPr id="40972" name="Text Box 12"/>
          <p:cNvSpPr txBox="1">
            <a:spLocks noChangeArrowheads="1"/>
          </p:cNvSpPr>
          <p:nvPr/>
        </p:nvSpPr>
        <p:spPr bwMode="auto">
          <a:xfrm>
            <a:off x="304800" y="2209800"/>
            <a:ext cx="838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What makes a good wire??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0975"/>
                                        </p:tgtEl>
                                        <p:attrNameLst>
                                          <p:attrName>style.visibility</p:attrName>
                                        </p:attrNameLst>
                                      </p:cBhvr>
                                      <p:to>
                                        <p:strVal val="visible"/>
                                      </p:to>
                                    </p:set>
                                    <p:anim calcmode="lin" valueType="num">
                                      <p:cBhvr additive="base">
                                        <p:cTn id="7" dur="500" fill="hold"/>
                                        <p:tgtEl>
                                          <p:spTgt spid="40975"/>
                                        </p:tgtEl>
                                        <p:attrNameLst>
                                          <p:attrName>ppt_x</p:attrName>
                                        </p:attrNameLst>
                                      </p:cBhvr>
                                      <p:tavLst>
                                        <p:tav tm="0">
                                          <p:val>
                                            <p:strVal val="0-#ppt_w/2"/>
                                          </p:val>
                                        </p:tav>
                                        <p:tav tm="100000">
                                          <p:val>
                                            <p:strVal val="#ppt_x"/>
                                          </p:val>
                                        </p:tav>
                                      </p:tavLst>
                                    </p:anim>
                                    <p:anim calcmode="lin" valueType="num">
                                      <p:cBhvr additive="base">
                                        <p:cTn id="8" dur="500" fill="hold"/>
                                        <p:tgtEl>
                                          <p:spTgt spid="40975"/>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8" fill="hold" nodeType="afterEffect">
                                  <p:stCondLst>
                                    <p:cond delay="2000"/>
                                  </p:stCondLst>
                                  <p:childTnLst>
                                    <p:set>
                                      <p:cBhvr>
                                        <p:cTn id="11" dur="1" fill="hold">
                                          <p:stCondLst>
                                            <p:cond delay="0"/>
                                          </p:stCondLst>
                                        </p:cTn>
                                        <p:tgtEl>
                                          <p:spTgt spid="40974"/>
                                        </p:tgtEl>
                                        <p:attrNameLst>
                                          <p:attrName>style.visibility</p:attrName>
                                        </p:attrNameLst>
                                      </p:cBhvr>
                                      <p:to>
                                        <p:strVal val="visible"/>
                                      </p:to>
                                    </p:set>
                                    <p:anim calcmode="lin" valueType="num">
                                      <p:cBhvr additive="base">
                                        <p:cTn id="12" dur="500" fill="hold"/>
                                        <p:tgtEl>
                                          <p:spTgt spid="40974"/>
                                        </p:tgtEl>
                                        <p:attrNameLst>
                                          <p:attrName>ppt_x</p:attrName>
                                        </p:attrNameLst>
                                      </p:cBhvr>
                                      <p:tavLst>
                                        <p:tav tm="0">
                                          <p:val>
                                            <p:strVal val="0-#ppt_w/2"/>
                                          </p:val>
                                        </p:tav>
                                        <p:tav tm="100000">
                                          <p:val>
                                            <p:strVal val="#ppt_x"/>
                                          </p:val>
                                        </p:tav>
                                      </p:tavLst>
                                    </p:anim>
                                    <p:anim calcmode="lin" valueType="num">
                                      <p:cBhvr additive="base">
                                        <p:cTn id="13" dur="500" fill="hold"/>
                                        <p:tgtEl>
                                          <p:spTgt spid="40974"/>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3000"/>
                            </p:stCondLst>
                            <p:childTnLst>
                              <p:par>
                                <p:cTn id="15" presetID="2" presetClass="entr" presetSubtype="8" fill="hold" nodeType="afterEffect">
                                  <p:stCondLst>
                                    <p:cond delay="2000"/>
                                  </p:stCondLst>
                                  <p:childTnLst>
                                    <p:set>
                                      <p:cBhvr>
                                        <p:cTn id="16" dur="1" fill="hold">
                                          <p:stCondLst>
                                            <p:cond delay="0"/>
                                          </p:stCondLst>
                                        </p:cTn>
                                        <p:tgtEl>
                                          <p:spTgt spid="40973"/>
                                        </p:tgtEl>
                                        <p:attrNameLst>
                                          <p:attrName>style.visibility</p:attrName>
                                        </p:attrNameLst>
                                      </p:cBhvr>
                                      <p:to>
                                        <p:strVal val="visible"/>
                                      </p:to>
                                    </p:set>
                                    <p:anim calcmode="lin" valueType="num">
                                      <p:cBhvr additive="base">
                                        <p:cTn id="17" dur="500" fill="hold"/>
                                        <p:tgtEl>
                                          <p:spTgt spid="40973"/>
                                        </p:tgtEl>
                                        <p:attrNameLst>
                                          <p:attrName>ppt_x</p:attrName>
                                        </p:attrNameLst>
                                      </p:cBhvr>
                                      <p:tavLst>
                                        <p:tav tm="0">
                                          <p:val>
                                            <p:strVal val="0-#ppt_w/2"/>
                                          </p:val>
                                        </p:tav>
                                        <p:tav tm="100000">
                                          <p:val>
                                            <p:strVal val="#ppt_x"/>
                                          </p:val>
                                        </p:tav>
                                      </p:tavLst>
                                    </p:anim>
                                    <p:anim calcmode="lin" valueType="num">
                                      <p:cBhvr additive="base">
                                        <p:cTn id="18" dur="500" fill="hold"/>
                                        <p:tgtEl>
                                          <p:spTgt spid="4097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p:txBody>
          <a:bodyPr/>
          <a:lstStyle/>
          <a:p>
            <a:r>
              <a:rPr lang="en-US" altLang="x-none"/>
              <a:t>Electronics--Basics</a:t>
            </a:r>
          </a:p>
        </p:txBody>
      </p:sp>
      <p:sp>
        <p:nvSpPr>
          <p:cNvPr id="135171" name="Rectangle 3"/>
          <p:cNvSpPr>
            <a:spLocks noGrp="1" noChangeArrowheads="1"/>
          </p:cNvSpPr>
          <p:nvPr>
            <p:ph type="body" idx="1"/>
          </p:nvPr>
        </p:nvSpPr>
        <p:spPr>
          <a:xfrm>
            <a:off x="304800" y="1676400"/>
            <a:ext cx="8534400" cy="4114800"/>
          </a:xfrm>
        </p:spPr>
        <p:txBody>
          <a:bodyPr/>
          <a:lstStyle/>
          <a:p>
            <a:pPr marL="812800" indent="-812800">
              <a:buFontTx/>
              <a:buAutoNum type="romanUcPeriod"/>
            </a:pPr>
            <a:r>
              <a:rPr lang="en-US" altLang="x-none" sz="2800" b="1"/>
              <a:t>Electricity = movement of electrons.</a:t>
            </a:r>
          </a:p>
          <a:p>
            <a:pPr marL="812800" indent="-812800">
              <a:buFontTx/>
              <a:buAutoNum type="romanUcPeriod"/>
            </a:pPr>
            <a:r>
              <a:rPr lang="en-US" altLang="x-none" sz="2800" b="1">
                <a:solidFill>
                  <a:srgbClr val="FF0000"/>
                </a:solidFill>
              </a:rPr>
              <a:t>Conductors have </a:t>
            </a:r>
            <a:r>
              <a:rPr lang="en-US" altLang="x-none">
                <a:solidFill>
                  <a:srgbClr val="FF0000"/>
                </a:solidFill>
              </a:rPr>
              <a:t>3 or Less Electrons in the Valence Shell: gold, silver and copper are good conductors</a:t>
            </a:r>
          </a:p>
          <a:p>
            <a:pPr marL="812800" indent="-812800">
              <a:buFontTx/>
              <a:buAutoNum type="romanUcPeriod"/>
            </a:pPr>
            <a:endParaRPr lang="en-US" altLang="x-none" sz="2800" b="1">
              <a:solidFill>
                <a:srgbClr val="FF0000"/>
              </a:solidFill>
            </a:endParaRPr>
          </a:p>
          <a:p>
            <a:pPr marL="812800" indent="-812800">
              <a:buFont typeface="Wingdings" charset="2"/>
              <a:buNone/>
            </a:pPr>
            <a:r>
              <a:rPr lang="en-US" altLang="x-none" sz="2900" b="1"/>
              <a:t>	</a:t>
            </a:r>
            <a:endParaRPr lang="en-US" altLang="x-none" sz="1500" b="1"/>
          </a:p>
          <a:p>
            <a:pPr marL="812800" indent="-812800">
              <a:buFont typeface="Wingdings" charset="2"/>
              <a:buNone/>
            </a:pPr>
            <a:endParaRPr lang="en-US" altLang="x-none" sz="15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WordArt 2"/>
          <p:cNvSpPr>
            <a:spLocks noChangeArrowheads="1" noChangeShapeType="1" noTextEdit="1"/>
          </p:cNvSpPr>
          <p:nvPr/>
        </p:nvSpPr>
        <p:spPr bwMode="auto">
          <a:xfrm>
            <a:off x="381000" y="381000"/>
            <a:ext cx="5638800" cy="685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sz="2400" kern="10">
                <a:ln w="9525">
                  <a:solidFill>
                    <a:srgbClr val="000000"/>
                  </a:solidFill>
                  <a:round/>
                  <a:headEnd/>
                  <a:tailEnd/>
                </a:ln>
                <a:solidFill>
                  <a:schemeClr val="accent1"/>
                </a:solidFill>
                <a:latin typeface="Arial Black" charset="0"/>
                <a:ea typeface="Arial Black" charset="0"/>
                <a:cs typeface="Arial Black" charset="0"/>
              </a:rPr>
              <a:t>Insulators</a:t>
            </a:r>
          </a:p>
        </p:txBody>
      </p:sp>
      <p:sp>
        <p:nvSpPr>
          <p:cNvPr id="41987" name="Text Box 3"/>
          <p:cNvSpPr txBox="1">
            <a:spLocks noChangeArrowheads="1"/>
          </p:cNvSpPr>
          <p:nvPr/>
        </p:nvSpPr>
        <p:spPr bwMode="auto">
          <a:xfrm>
            <a:off x="381000" y="1676400"/>
            <a:ext cx="8229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5 or More Electrons in the Valence Shell</a:t>
            </a:r>
          </a:p>
          <a:p>
            <a:pPr>
              <a:spcBef>
                <a:spcPct val="50000"/>
              </a:spcBef>
            </a:pPr>
            <a:endParaRPr lang="en-US" altLang="x-none" sz="2400">
              <a:latin typeface="Times New Roman" charset="0"/>
            </a:endParaRPr>
          </a:p>
          <a:p>
            <a:pPr>
              <a:spcBef>
                <a:spcPct val="50000"/>
              </a:spcBef>
            </a:pPr>
            <a:r>
              <a:rPr lang="en-US" altLang="x-none" sz="2400">
                <a:latin typeface="Times New Roman" charset="0"/>
              </a:rPr>
              <a:t>Wood, Rubber and even PURE H</a:t>
            </a:r>
            <a:r>
              <a:rPr lang="en-US" altLang="x-none" sz="1600">
                <a:latin typeface="Times New Roman" charset="0"/>
              </a:rPr>
              <a:t>2</a:t>
            </a:r>
            <a:r>
              <a:rPr lang="en-US" altLang="x-none" sz="2400">
                <a:latin typeface="Times New Roman" charset="0"/>
              </a:rPr>
              <a:t>0 all have an atomic structure where there are more than five electrons “free” to move </a:t>
            </a:r>
          </a:p>
        </p:txBody>
      </p:sp>
      <p:grpSp>
        <p:nvGrpSpPr>
          <p:cNvPr id="41994" name="Group 10"/>
          <p:cNvGrpSpPr>
            <a:grpSpLocks/>
          </p:cNvGrpSpPr>
          <p:nvPr/>
        </p:nvGrpSpPr>
        <p:grpSpPr bwMode="auto">
          <a:xfrm>
            <a:off x="762000" y="4038600"/>
            <a:ext cx="7543800" cy="2438400"/>
            <a:chOff x="480" y="2544"/>
            <a:chExt cx="4752" cy="1536"/>
          </a:xfrm>
        </p:grpSpPr>
        <p:pic>
          <p:nvPicPr>
            <p:cNvPr id="419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 y="2544"/>
              <a:ext cx="1170" cy="11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990" name="Text Box 6"/>
            <p:cNvSpPr txBox="1">
              <a:spLocks noChangeArrowheads="1"/>
            </p:cNvSpPr>
            <p:nvPr/>
          </p:nvSpPr>
          <p:spPr bwMode="auto">
            <a:xfrm>
              <a:off x="672"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Oxygen</a:t>
              </a:r>
            </a:p>
          </p:txBody>
        </p:sp>
        <p:pic>
          <p:nvPicPr>
            <p:cNvPr id="4199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 y="2592"/>
              <a:ext cx="1200" cy="1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41992" name="Text Box 8"/>
            <p:cNvSpPr txBox="1">
              <a:spLocks noChangeArrowheads="1"/>
            </p:cNvSpPr>
            <p:nvPr/>
          </p:nvSpPr>
          <p:spPr bwMode="auto">
            <a:xfrm>
              <a:off x="2400" y="2736"/>
              <a:ext cx="1536" cy="1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a:latin typeface="Times New Roman" charset="0"/>
                </a:rPr>
                <a:t>Yes..There are Neon signs but…they only work at VERY high VOLTAGES</a:t>
              </a:r>
            </a:p>
          </p:txBody>
        </p:sp>
        <p:sp>
          <p:nvSpPr>
            <p:cNvPr id="41993" name="Text Box 9"/>
            <p:cNvSpPr txBox="1">
              <a:spLocks noChangeArrowheads="1"/>
            </p:cNvSpPr>
            <p:nvPr/>
          </p:nvSpPr>
          <p:spPr bwMode="auto">
            <a:xfrm>
              <a:off x="4272" y="3792"/>
              <a:ext cx="8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altLang="x-none" sz="2400" b="1">
                  <a:latin typeface="Times New Roman" charset="0"/>
                </a:rPr>
                <a:t>Neon</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1994"/>
                                        </p:tgtEl>
                                        <p:attrNameLst>
                                          <p:attrName>style.visibility</p:attrName>
                                        </p:attrNameLst>
                                      </p:cBhvr>
                                      <p:to>
                                        <p:strVal val="visible"/>
                                      </p:to>
                                    </p:set>
                                    <p:anim calcmode="lin" valueType="num">
                                      <p:cBhvr additive="base">
                                        <p:cTn id="7" dur="500" fill="hold"/>
                                        <p:tgtEl>
                                          <p:spTgt spid="41994"/>
                                        </p:tgtEl>
                                        <p:attrNameLst>
                                          <p:attrName>ppt_x</p:attrName>
                                        </p:attrNameLst>
                                      </p:cBhvr>
                                      <p:tavLst>
                                        <p:tav tm="0">
                                          <p:val>
                                            <p:strVal val="0-#ppt_w/2"/>
                                          </p:val>
                                        </p:tav>
                                        <p:tav tm="100000">
                                          <p:val>
                                            <p:strVal val="#ppt_x"/>
                                          </p:val>
                                        </p:tav>
                                      </p:tavLst>
                                    </p:anim>
                                    <p:anim calcmode="lin" valueType="num">
                                      <p:cBhvr additive="base">
                                        <p:cTn id="8" dur="500" fill="hold"/>
                                        <p:tgtEl>
                                          <p:spTgt spid="4199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altLang="x-none"/>
              <a:t>Electronics--Basics</a:t>
            </a:r>
          </a:p>
        </p:txBody>
      </p:sp>
      <p:sp>
        <p:nvSpPr>
          <p:cNvPr id="137219" name="Rectangle 3"/>
          <p:cNvSpPr>
            <a:spLocks noGrp="1" noChangeArrowheads="1"/>
          </p:cNvSpPr>
          <p:nvPr>
            <p:ph type="body" idx="1"/>
          </p:nvPr>
        </p:nvSpPr>
        <p:spPr>
          <a:xfrm>
            <a:off x="304800" y="1676400"/>
            <a:ext cx="8534400" cy="4114800"/>
          </a:xfrm>
        </p:spPr>
        <p:txBody>
          <a:bodyPr/>
          <a:lstStyle/>
          <a:p>
            <a:pPr marL="812800" indent="-812800">
              <a:lnSpc>
                <a:spcPct val="90000"/>
              </a:lnSpc>
              <a:buFontTx/>
              <a:buAutoNum type="romanUcPeriod"/>
            </a:pPr>
            <a:r>
              <a:rPr lang="en-US" altLang="x-none" sz="2300" b="1"/>
              <a:t>Electricity = movement of electrons.</a:t>
            </a:r>
          </a:p>
          <a:p>
            <a:pPr marL="812800" indent="-812800">
              <a:lnSpc>
                <a:spcPct val="90000"/>
              </a:lnSpc>
              <a:buFontTx/>
              <a:buAutoNum type="romanUcPeriod"/>
            </a:pPr>
            <a:r>
              <a:rPr lang="en-US" altLang="x-none" sz="2300" b="1"/>
              <a:t>Conductors have </a:t>
            </a:r>
            <a:r>
              <a:rPr lang="en-US" altLang="x-none" sz="2600"/>
              <a:t>3 or Less Electrons in the Valence Shell: gold, silver and copper are good conductors</a:t>
            </a:r>
          </a:p>
          <a:p>
            <a:pPr marL="812800" indent="-812800">
              <a:lnSpc>
                <a:spcPct val="90000"/>
              </a:lnSpc>
              <a:buFontTx/>
              <a:buAutoNum type="romanUcPeriod"/>
            </a:pPr>
            <a:r>
              <a:rPr lang="en-US" altLang="x-none" sz="2600">
                <a:solidFill>
                  <a:srgbClr val="FF0000"/>
                </a:solidFill>
              </a:rPr>
              <a:t>Insulators have 5 or More Electrons in the Valence Shell: wood and rubber are good insulators</a:t>
            </a:r>
          </a:p>
          <a:p>
            <a:pPr marL="812800" indent="-812800">
              <a:lnSpc>
                <a:spcPct val="90000"/>
              </a:lnSpc>
              <a:buFontTx/>
              <a:buAutoNum type="romanUcPeriod"/>
            </a:pPr>
            <a:endParaRPr lang="en-US" altLang="x-none" sz="2600">
              <a:solidFill>
                <a:srgbClr val="FF0000"/>
              </a:solidFill>
            </a:endParaRPr>
          </a:p>
          <a:p>
            <a:pPr marL="812800" indent="-812800">
              <a:lnSpc>
                <a:spcPct val="90000"/>
              </a:lnSpc>
              <a:buFontTx/>
              <a:buAutoNum type="romanUcPeriod"/>
            </a:pPr>
            <a:endParaRPr lang="en-US" altLang="x-none" sz="2300" b="1">
              <a:solidFill>
                <a:srgbClr val="FF0000"/>
              </a:solidFill>
            </a:endParaRPr>
          </a:p>
          <a:p>
            <a:pPr marL="812800" indent="-812800">
              <a:lnSpc>
                <a:spcPct val="90000"/>
              </a:lnSpc>
              <a:buFont typeface="Wingdings" charset="2"/>
              <a:buNone/>
            </a:pPr>
            <a:r>
              <a:rPr lang="en-US" altLang="x-none" sz="2500" b="1"/>
              <a:t>	</a:t>
            </a:r>
            <a:endParaRPr lang="en-US" altLang="x-none" sz="1300" b="1"/>
          </a:p>
          <a:p>
            <a:pPr marL="812800" indent="-812800">
              <a:lnSpc>
                <a:spcPct val="90000"/>
              </a:lnSpc>
              <a:buFont typeface="Wingdings" charset="2"/>
              <a:buNone/>
            </a:pPr>
            <a:endParaRPr lang="en-US" altLang="x-none" sz="13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1800" b="0" i="0" u="none" strike="noStrike" cap="none" normalizeH="0" baseline="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x-none" sz="1800" b="0" i="0" u="none" strike="noStrike" cap="none" normalizeH="0" baseline="0">
            <a:ln>
              <a:noFill/>
            </a:ln>
            <a:solidFill>
              <a:schemeClr val="tx1"/>
            </a:solidFill>
            <a:effectLst/>
            <a:latin typeface="Arial"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1183</TotalTime>
  <Words>1511</Words>
  <Application>Microsoft Macintosh PowerPoint</Application>
  <PresentationFormat>On-screen Show (4:3)</PresentationFormat>
  <Paragraphs>239</Paragraphs>
  <Slides>32</Slides>
  <Notes>32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32</vt:i4>
      </vt:variant>
    </vt:vector>
  </HeadingPairs>
  <TitlesOfParts>
    <vt:vector size="40" baseType="lpstr">
      <vt:lpstr>Arial Black</vt:lpstr>
      <vt:lpstr>Batang</vt:lpstr>
      <vt:lpstr>Times New Roman</vt:lpstr>
      <vt:lpstr>Verdana</vt:lpstr>
      <vt:lpstr>Wingdings</vt:lpstr>
      <vt:lpstr>Arial</vt:lpstr>
      <vt:lpstr>Default Design</vt:lpstr>
      <vt:lpstr>Profile</vt:lpstr>
      <vt:lpstr>PowerPoint Presentation</vt:lpstr>
      <vt:lpstr>PowerPoint Presentation</vt:lpstr>
      <vt:lpstr>Electronics--Basics</vt:lpstr>
      <vt:lpstr>The Structure of Atoms</vt:lpstr>
      <vt:lpstr>PowerPoint Presentation</vt:lpstr>
      <vt:lpstr>PowerPoint Presentation</vt:lpstr>
      <vt:lpstr>Electronics--Basics</vt:lpstr>
      <vt:lpstr>PowerPoint Presentation</vt:lpstr>
      <vt:lpstr>Electronics--Basics</vt:lpstr>
      <vt:lpstr>PowerPoint Presentation</vt:lpstr>
      <vt:lpstr>Electronics--Basics</vt:lpstr>
      <vt:lpstr>PowerPoint Presentation</vt:lpstr>
      <vt:lpstr>PowerPoint Presentation</vt:lpstr>
      <vt:lpstr>PowerPoint Presentation</vt:lpstr>
      <vt:lpstr>PowerPoint Presentation</vt:lpstr>
      <vt:lpstr>PowerPoint Presentation</vt:lpstr>
      <vt:lpstr>Electronics--Basics</vt:lpstr>
      <vt:lpstr>PowerPoint Presentation</vt:lpstr>
      <vt:lpstr>PowerPoint Presentation</vt:lpstr>
      <vt:lpstr>Electronics--Basics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Electronics--Basics</vt:lpstr>
    </vt:vector>
  </TitlesOfParts>
  <Company>The Science Academy</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Schroll</dc:creator>
  <cp:lastModifiedBy>O'Grady-Cunniff, Dianne (CCPS)</cp:lastModifiedBy>
  <cp:revision>133</cp:revision>
  <dcterms:created xsi:type="dcterms:W3CDTF">2002-08-07T19:54:32Z</dcterms:created>
  <dcterms:modified xsi:type="dcterms:W3CDTF">2016-12-05T01:07:34Z</dcterms:modified>
</cp:coreProperties>
</file>