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9"/>
  </p:notesMasterIdLst>
  <p:handoutMasterIdLst>
    <p:handoutMasterId r:id="rId20"/>
  </p:handoutMasterIdLst>
  <p:sldIdLst>
    <p:sldId id="256" r:id="rId2"/>
    <p:sldId id="257" r:id="rId3"/>
    <p:sldId id="261" r:id="rId4"/>
    <p:sldId id="267" r:id="rId5"/>
    <p:sldId id="270" r:id="rId6"/>
    <p:sldId id="262" r:id="rId7"/>
    <p:sldId id="279" r:id="rId8"/>
    <p:sldId id="275" r:id="rId9"/>
    <p:sldId id="281" r:id="rId10"/>
    <p:sldId id="283" r:id="rId11"/>
    <p:sldId id="263" r:id="rId12"/>
    <p:sldId id="264" r:id="rId13"/>
    <p:sldId id="265" r:id="rId14"/>
    <p:sldId id="304" r:id="rId15"/>
    <p:sldId id="312" r:id="rId16"/>
    <p:sldId id="313" r:id="rId17"/>
    <p:sldId id="31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892"/>
    <p:restoredTop sz="93475" autoAdjust="0"/>
  </p:normalViewPr>
  <p:slideViewPr>
    <p:cSldViewPr>
      <p:cViewPr>
        <p:scale>
          <a:sx n="80" d="100"/>
          <a:sy n="80" d="100"/>
        </p:scale>
        <p:origin x="144" y="10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73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7010400" cy="464205"/>
          </a:xfrm>
          <a:prstGeom prst="rect">
            <a:avLst/>
          </a:prstGeom>
          <a:noFill/>
          <a:ln w="9525">
            <a:noFill/>
            <a:miter lim="800000"/>
            <a:headEnd/>
            <a:tailEnd/>
          </a:ln>
        </p:spPr>
        <p:txBody>
          <a:bodyPr vert="horz" wrap="square" lIns="93155" tIns="46578" rIns="93155" bIns="46578" numCol="1" anchor="t" anchorCtr="0" compatLnSpc="1">
            <a:prstTxWarp prst="textNoShape">
              <a:avLst/>
            </a:prstTxWarp>
          </a:bodyPr>
          <a:lstStyle>
            <a:lvl1pPr algn="ctr" defTabSz="911881">
              <a:defRPr sz="1300" cap="none"/>
            </a:lvl1pPr>
          </a:lstStyle>
          <a:p>
            <a:pPr>
              <a:defRPr/>
            </a:pPr>
            <a:endParaRPr lang="en-US" i="1" dirty="0" smtClean="0"/>
          </a:p>
          <a:p>
            <a:pPr>
              <a:defRPr/>
            </a:pPr>
            <a:r>
              <a:rPr lang="en-US" i="1" dirty="0" smtClean="0"/>
              <a:t>INTRODUCTION TO OSHA </a:t>
            </a:r>
            <a:r>
              <a:rPr lang="en-US" dirty="0" smtClean="0"/>
              <a:t>Lesson</a:t>
            </a:r>
            <a:endParaRPr lang="en-US" cap="small" dirty="0"/>
          </a:p>
        </p:txBody>
      </p:sp>
      <p:sp>
        <p:nvSpPr>
          <p:cNvPr id="4" name="Footer Placeholder 3"/>
          <p:cNvSpPr>
            <a:spLocks noGrp="1"/>
          </p:cNvSpPr>
          <p:nvPr>
            <p:ph type="ftr" sz="quarter" idx="2"/>
          </p:nvPr>
        </p:nvSpPr>
        <p:spPr bwMode="auto">
          <a:xfrm>
            <a:off x="0" y="8830659"/>
            <a:ext cx="3038145" cy="464205"/>
          </a:xfrm>
          <a:prstGeom prst="rect">
            <a:avLst/>
          </a:prstGeom>
          <a:noFill/>
          <a:ln w="9525">
            <a:noFill/>
            <a:miter lim="800000"/>
            <a:headEnd/>
            <a:tailEnd/>
          </a:ln>
        </p:spPr>
        <p:txBody>
          <a:bodyPr vert="horz" wrap="square" lIns="93155" tIns="46578" rIns="93155" bIns="46578" numCol="1" anchor="b" anchorCtr="0" compatLnSpc="1">
            <a:prstTxWarp prst="textNoShape">
              <a:avLst/>
            </a:prstTxWarp>
          </a:bodyPr>
          <a:lstStyle>
            <a:lvl1pPr defTabSz="910464">
              <a:defRPr sz="1000" smtClean="0"/>
            </a:lvl1pPr>
          </a:lstStyle>
          <a:p>
            <a:pPr>
              <a:defRPr/>
            </a:pPr>
            <a:r>
              <a:rPr lang="en-US" smtClean="0"/>
              <a:t>Revised 04.2014</a:t>
            </a:r>
            <a:endParaRPr lang="en-US"/>
          </a:p>
        </p:txBody>
      </p:sp>
      <p:sp>
        <p:nvSpPr>
          <p:cNvPr id="5" name="Slide Number Placeholder 4"/>
          <p:cNvSpPr>
            <a:spLocks noGrp="1"/>
          </p:cNvSpPr>
          <p:nvPr>
            <p:ph type="sldNum" sz="quarter" idx="3"/>
          </p:nvPr>
        </p:nvSpPr>
        <p:spPr bwMode="auto">
          <a:xfrm>
            <a:off x="3970734" y="8830659"/>
            <a:ext cx="3038145" cy="464205"/>
          </a:xfrm>
          <a:prstGeom prst="rect">
            <a:avLst/>
          </a:prstGeom>
          <a:noFill/>
          <a:ln w="9525">
            <a:noFill/>
            <a:miter lim="800000"/>
            <a:headEnd/>
            <a:tailEnd/>
          </a:ln>
        </p:spPr>
        <p:txBody>
          <a:bodyPr vert="horz" wrap="square" lIns="93155" tIns="46578" rIns="93155" bIns="46578" numCol="1" anchor="b" anchorCtr="0" compatLnSpc="1">
            <a:prstTxWarp prst="textNoShape">
              <a:avLst/>
            </a:prstTxWarp>
          </a:bodyPr>
          <a:lstStyle>
            <a:lvl1pPr algn="r" defTabSz="911881">
              <a:defRPr sz="1000"/>
            </a:lvl1pPr>
          </a:lstStyle>
          <a:p>
            <a:pPr>
              <a:defRPr/>
            </a:pPr>
            <a:fld id="{E2647F5C-5FB4-4D90-8A7D-A994C597390C}" type="slidenum">
              <a:rPr lang="en-US"/>
              <a:pPr>
                <a:defRPr/>
              </a:pPr>
              <a:t>‹#›</a:t>
            </a:fld>
            <a:endParaRPr lang="en-US"/>
          </a:p>
        </p:txBody>
      </p:sp>
    </p:spTree>
    <p:extLst>
      <p:ext uri="{BB962C8B-B14F-4D97-AF65-F5344CB8AC3E}">
        <p14:creationId xmlns:p14="http://schemas.microsoft.com/office/powerpoint/2010/main" val="3508043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7010400" cy="464205"/>
          </a:xfrm>
          <a:prstGeom prst="rect">
            <a:avLst/>
          </a:prstGeom>
          <a:noFill/>
          <a:ln w="9525">
            <a:noFill/>
            <a:miter lim="800000"/>
            <a:headEnd/>
            <a:tailEnd/>
          </a:ln>
        </p:spPr>
        <p:txBody>
          <a:bodyPr vert="horz" wrap="square" lIns="93155" tIns="46578" rIns="93155" bIns="46578" numCol="1" anchor="t" anchorCtr="0" compatLnSpc="1">
            <a:prstTxWarp prst="textNoShape">
              <a:avLst/>
            </a:prstTxWarp>
          </a:bodyPr>
          <a:lstStyle>
            <a:lvl1pPr algn="ctr" defTabSz="910464">
              <a:defRPr sz="1300" smtClean="0">
                <a:cs typeface="Arial" charset="0"/>
              </a:defRPr>
            </a:lvl1pPr>
          </a:lstStyle>
          <a:p>
            <a:pPr>
              <a:defRPr/>
            </a:pPr>
            <a:endParaRPr lang="en-US" i="1" dirty="0" smtClean="0"/>
          </a:p>
          <a:p>
            <a:pPr>
              <a:defRPr/>
            </a:pPr>
            <a:r>
              <a:rPr lang="en-US" i="1" dirty="0" smtClean="0"/>
              <a:t>INTRODUCTION TO OSHA </a:t>
            </a:r>
            <a:r>
              <a:rPr lang="en-US" dirty="0" smtClean="0"/>
              <a:t>Lesson</a:t>
            </a:r>
            <a:endParaRPr lang="en-US" dirty="0"/>
          </a:p>
        </p:txBody>
      </p:sp>
      <p:sp>
        <p:nvSpPr>
          <p:cNvPr id="4" name="Slide Image Placeholder 3"/>
          <p:cNvSpPr>
            <a:spLocks noGrp="1" noRot="1" noChangeAspect="1"/>
          </p:cNvSpPr>
          <p:nvPr>
            <p:ph type="sldImg" idx="2"/>
          </p:nvPr>
        </p:nvSpPr>
        <p:spPr>
          <a:xfrm>
            <a:off x="1182688" y="698500"/>
            <a:ext cx="4646612" cy="3486150"/>
          </a:xfrm>
          <a:prstGeom prst="rect">
            <a:avLst/>
          </a:prstGeom>
          <a:noFill/>
          <a:ln w="12700">
            <a:solidFill>
              <a:prstClr val="black"/>
            </a:solidFill>
          </a:ln>
        </p:spPr>
        <p:txBody>
          <a:bodyPr vert="horz" lIns="89978" tIns="44989" rIns="89978" bIns="44989" rtlCol="0" anchor="ctr"/>
          <a:lstStyle/>
          <a:p>
            <a:pPr lvl="0"/>
            <a:endParaRPr lang="en-US" noProof="0" dirty="0" smtClean="0"/>
          </a:p>
        </p:txBody>
      </p:sp>
      <p:sp>
        <p:nvSpPr>
          <p:cNvPr id="5" name="Notes Placeholder 4"/>
          <p:cNvSpPr>
            <a:spLocks noGrp="1"/>
          </p:cNvSpPr>
          <p:nvPr>
            <p:ph type="body" sz="quarter" idx="3"/>
          </p:nvPr>
        </p:nvSpPr>
        <p:spPr bwMode="auto">
          <a:xfrm>
            <a:off x="701345" y="4414561"/>
            <a:ext cx="5607711" cy="4183995"/>
          </a:xfrm>
          <a:prstGeom prst="rect">
            <a:avLst/>
          </a:prstGeom>
          <a:noFill/>
          <a:ln w="9525">
            <a:noFill/>
            <a:miter lim="800000"/>
            <a:headEnd/>
            <a:tailEnd/>
          </a:ln>
        </p:spPr>
        <p:txBody>
          <a:bodyPr vert="horz" wrap="square" lIns="93155" tIns="46578" rIns="93155" bIns="46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30659"/>
            <a:ext cx="3038145" cy="464205"/>
          </a:xfrm>
          <a:prstGeom prst="rect">
            <a:avLst/>
          </a:prstGeom>
          <a:noFill/>
          <a:ln w="9525">
            <a:noFill/>
            <a:miter lim="800000"/>
            <a:headEnd/>
            <a:tailEnd/>
          </a:ln>
        </p:spPr>
        <p:txBody>
          <a:bodyPr vert="horz" wrap="square" lIns="93155" tIns="46578" rIns="93155" bIns="46578" numCol="1" anchor="b" anchorCtr="0" compatLnSpc="1">
            <a:prstTxWarp prst="textNoShape">
              <a:avLst/>
            </a:prstTxWarp>
          </a:bodyPr>
          <a:lstStyle>
            <a:lvl1pPr defTabSz="910464">
              <a:defRPr sz="1000" smtClean="0">
                <a:cs typeface="Arial" charset="0"/>
              </a:defRPr>
            </a:lvl1pPr>
          </a:lstStyle>
          <a:p>
            <a:pPr>
              <a:defRPr/>
            </a:pPr>
            <a:r>
              <a:rPr lang="en-US" smtClean="0"/>
              <a:t>Revised 04.2014</a:t>
            </a:r>
            <a:endParaRPr lang="en-US"/>
          </a:p>
        </p:txBody>
      </p:sp>
      <p:sp>
        <p:nvSpPr>
          <p:cNvPr id="7" name="Slide Number Placeholder 6"/>
          <p:cNvSpPr>
            <a:spLocks noGrp="1"/>
          </p:cNvSpPr>
          <p:nvPr>
            <p:ph type="sldNum" sz="quarter" idx="5"/>
          </p:nvPr>
        </p:nvSpPr>
        <p:spPr bwMode="auto">
          <a:xfrm>
            <a:off x="3970734" y="8830659"/>
            <a:ext cx="3038145" cy="464205"/>
          </a:xfrm>
          <a:prstGeom prst="rect">
            <a:avLst/>
          </a:prstGeom>
          <a:noFill/>
          <a:ln w="9525">
            <a:noFill/>
            <a:miter lim="800000"/>
            <a:headEnd/>
            <a:tailEnd/>
          </a:ln>
        </p:spPr>
        <p:txBody>
          <a:bodyPr vert="horz" wrap="square" lIns="93155" tIns="46578" rIns="93155" bIns="46578" numCol="1" anchor="b" anchorCtr="0" compatLnSpc="1">
            <a:prstTxWarp prst="textNoShape">
              <a:avLst/>
            </a:prstTxWarp>
          </a:bodyPr>
          <a:lstStyle>
            <a:lvl1pPr algn="r" defTabSz="911881">
              <a:defRPr sz="1000">
                <a:latin typeface="Calibri" pitchFamily="34" charset="0"/>
              </a:defRPr>
            </a:lvl1pPr>
          </a:lstStyle>
          <a:p>
            <a:pPr>
              <a:defRPr/>
            </a:pPr>
            <a:fld id="{50F0577E-0E82-4DD2-BC48-47E10F67D4D2}" type="slidenum">
              <a:rPr lang="en-US"/>
              <a:pPr>
                <a:defRPr/>
              </a:pPr>
              <a:t>‹#›</a:t>
            </a:fld>
            <a:endParaRPr lang="en-US"/>
          </a:p>
        </p:txBody>
      </p:sp>
    </p:spTree>
    <p:extLst>
      <p:ext uri="{BB962C8B-B14F-4D97-AF65-F5344CB8AC3E}">
        <p14:creationId xmlns:p14="http://schemas.microsoft.com/office/powerpoint/2010/main" val="18447773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464" eaLnBrk="0" hangingPunct="0">
              <a:defRPr>
                <a:solidFill>
                  <a:schemeClr val="tx1"/>
                </a:solidFill>
                <a:latin typeface="Arial" charset="0"/>
                <a:ea typeface="ＭＳ Ｐゴシック" pitchFamily="-105" charset="-128"/>
              </a:defRPr>
            </a:lvl1pPr>
            <a:lvl2pPr marL="716130" indent="-275434" defTabSz="910464" eaLnBrk="0" hangingPunct="0">
              <a:defRPr>
                <a:solidFill>
                  <a:schemeClr val="tx1"/>
                </a:solidFill>
                <a:latin typeface="Arial" charset="0"/>
                <a:ea typeface="ＭＳ Ｐゴシック" pitchFamily="-105" charset="-128"/>
              </a:defRPr>
            </a:lvl2pPr>
            <a:lvl3pPr marL="1101738" indent="-220348" defTabSz="910464" eaLnBrk="0" hangingPunct="0">
              <a:defRPr>
                <a:solidFill>
                  <a:schemeClr val="tx1"/>
                </a:solidFill>
                <a:latin typeface="Arial" charset="0"/>
                <a:ea typeface="ＭＳ Ｐゴシック" pitchFamily="-105" charset="-128"/>
              </a:defRPr>
            </a:lvl3pPr>
            <a:lvl4pPr marL="1542433" indent="-220348" defTabSz="910464" eaLnBrk="0" hangingPunct="0">
              <a:defRPr>
                <a:solidFill>
                  <a:schemeClr val="tx1"/>
                </a:solidFill>
                <a:latin typeface="Arial" charset="0"/>
                <a:ea typeface="ＭＳ Ｐゴシック" pitchFamily="-105" charset="-128"/>
              </a:defRPr>
            </a:lvl4pPr>
            <a:lvl5pPr marL="1983128" indent="-220348" defTabSz="910464" eaLnBrk="0" hangingPunct="0">
              <a:defRPr>
                <a:solidFill>
                  <a:schemeClr val="tx1"/>
                </a:solidFill>
                <a:latin typeface="Arial" charset="0"/>
                <a:ea typeface="ＭＳ Ｐゴシック" pitchFamily="-105" charset="-128"/>
              </a:defRPr>
            </a:lvl5pPr>
            <a:lvl6pPr marL="2423823" indent="-220348" defTabSz="910464" eaLnBrk="0" fontAlgn="base" hangingPunct="0">
              <a:spcBef>
                <a:spcPct val="0"/>
              </a:spcBef>
              <a:spcAft>
                <a:spcPct val="0"/>
              </a:spcAft>
              <a:defRPr>
                <a:solidFill>
                  <a:schemeClr val="tx1"/>
                </a:solidFill>
                <a:latin typeface="Arial" charset="0"/>
                <a:ea typeface="ＭＳ Ｐゴシック" pitchFamily="-105" charset="-128"/>
              </a:defRPr>
            </a:lvl6pPr>
            <a:lvl7pPr marL="2864518" indent="-220348" defTabSz="910464" eaLnBrk="0" fontAlgn="base" hangingPunct="0">
              <a:spcBef>
                <a:spcPct val="0"/>
              </a:spcBef>
              <a:spcAft>
                <a:spcPct val="0"/>
              </a:spcAft>
              <a:defRPr>
                <a:solidFill>
                  <a:schemeClr val="tx1"/>
                </a:solidFill>
                <a:latin typeface="Arial" charset="0"/>
                <a:ea typeface="ＭＳ Ｐゴシック" pitchFamily="-105" charset="-128"/>
              </a:defRPr>
            </a:lvl7pPr>
            <a:lvl8pPr marL="3305213" indent="-220348" defTabSz="910464" eaLnBrk="0" fontAlgn="base" hangingPunct="0">
              <a:spcBef>
                <a:spcPct val="0"/>
              </a:spcBef>
              <a:spcAft>
                <a:spcPct val="0"/>
              </a:spcAft>
              <a:defRPr>
                <a:solidFill>
                  <a:schemeClr val="tx1"/>
                </a:solidFill>
                <a:latin typeface="Arial" charset="0"/>
                <a:ea typeface="ＭＳ Ｐゴシック" pitchFamily="-105" charset="-128"/>
              </a:defRPr>
            </a:lvl8pPr>
            <a:lvl9pPr marL="3745908" indent="-220348" defTabSz="910464"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smtClean="0"/>
              <a:t>INTRODUCTION TO OSHA Lesson</a:t>
            </a:r>
            <a:endParaRPr lang="en-US"/>
          </a:p>
        </p:txBody>
      </p:sp>
      <p:sp>
        <p:nvSpPr>
          <p:cNvPr id="53251"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464" eaLnBrk="0" hangingPunct="0">
              <a:defRPr>
                <a:solidFill>
                  <a:schemeClr val="tx1"/>
                </a:solidFill>
                <a:latin typeface="Arial" charset="0"/>
                <a:ea typeface="ＭＳ Ｐゴシック" pitchFamily="-105" charset="-128"/>
              </a:defRPr>
            </a:lvl1pPr>
            <a:lvl2pPr marL="716130" indent="-275434" defTabSz="910464" eaLnBrk="0" hangingPunct="0">
              <a:defRPr>
                <a:solidFill>
                  <a:schemeClr val="tx1"/>
                </a:solidFill>
                <a:latin typeface="Arial" charset="0"/>
                <a:ea typeface="ＭＳ Ｐゴシック" pitchFamily="-105" charset="-128"/>
              </a:defRPr>
            </a:lvl2pPr>
            <a:lvl3pPr marL="1101738" indent="-220348" defTabSz="910464" eaLnBrk="0" hangingPunct="0">
              <a:defRPr>
                <a:solidFill>
                  <a:schemeClr val="tx1"/>
                </a:solidFill>
                <a:latin typeface="Arial" charset="0"/>
                <a:ea typeface="ＭＳ Ｐゴシック" pitchFamily="-105" charset="-128"/>
              </a:defRPr>
            </a:lvl3pPr>
            <a:lvl4pPr marL="1542433" indent="-220348" defTabSz="910464" eaLnBrk="0" hangingPunct="0">
              <a:defRPr>
                <a:solidFill>
                  <a:schemeClr val="tx1"/>
                </a:solidFill>
                <a:latin typeface="Arial" charset="0"/>
                <a:ea typeface="ＭＳ Ｐゴシック" pitchFamily="-105" charset="-128"/>
              </a:defRPr>
            </a:lvl4pPr>
            <a:lvl5pPr marL="1983128" indent="-220348" defTabSz="910464" eaLnBrk="0" hangingPunct="0">
              <a:defRPr>
                <a:solidFill>
                  <a:schemeClr val="tx1"/>
                </a:solidFill>
                <a:latin typeface="Arial" charset="0"/>
                <a:ea typeface="ＭＳ Ｐゴシック" pitchFamily="-105" charset="-128"/>
              </a:defRPr>
            </a:lvl5pPr>
            <a:lvl6pPr marL="2423823" indent="-220348" defTabSz="910464" eaLnBrk="0" fontAlgn="base" hangingPunct="0">
              <a:spcBef>
                <a:spcPct val="0"/>
              </a:spcBef>
              <a:spcAft>
                <a:spcPct val="0"/>
              </a:spcAft>
              <a:defRPr>
                <a:solidFill>
                  <a:schemeClr val="tx1"/>
                </a:solidFill>
                <a:latin typeface="Arial" charset="0"/>
                <a:ea typeface="ＭＳ Ｐゴシック" pitchFamily="-105" charset="-128"/>
              </a:defRPr>
            </a:lvl6pPr>
            <a:lvl7pPr marL="2864518" indent="-220348" defTabSz="910464" eaLnBrk="0" fontAlgn="base" hangingPunct="0">
              <a:spcBef>
                <a:spcPct val="0"/>
              </a:spcBef>
              <a:spcAft>
                <a:spcPct val="0"/>
              </a:spcAft>
              <a:defRPr>
                <a:solidFill>
                  <a:schemeClr val="tx1"/>
                </a:solidFill>
                <a:latin typeface="Arial" charset="0"/>
                <a:ea typeface="ＭＳ Ｐゴシック" pitchFamily="-105" charset="-128"/>
              </a:defRPr>
            </a:lvl7pPr>
            <a:lvl8pPr marL="3305213" indent="-220348" defTabSz="910464" eaLnBrk="0" fontAlgn="base" hangingPunct="0">
              <a:spcBef>
                <a:spcPct val="0"/>
              </a:spcBef>
              <a:spcAft>
                <a:spcPct val="0"/>
              </a:spcAft>
              <a:defRPr>
                <a:solidFill>
                  <a:schemeClr val="tx1"/>
                </a:solidFill>
                <a:latin typeface="Arial" charset="0"/>
                <a:ea typeface="ＭＳ Ｐゴシック" pitchFamily="-105" charset="-128"/>
              </a:defRPr>
            </a:lvl8pPr>
            <a:lvl9pPr marL="3745908" indent="-220348" defTabSz="910464"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smtClean="0"/>
              <a:t>Revised 04.2014</a:t>
            </a:r>
            <a:endParaRPr lang="en-US"/>
          </a:p>
        </p:txBody>
      </p:sp>
      <p:sp>
        <p:nvSpPr>
          <p:cNvPr id="5325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464" eaLnBrk="0" hangingPunct="0">
              <a:defRPr>
                <a:solidFill>
                  <a:schemeClr val="tx1"/>
                </a:solidFill>
                <a:latin typeface="Arial" charset="0"/>
                <a:ea typeface="ＭＳ Ｐゴシック" pitchFamily="-105" charset="-128"/>
              </a:defRPr>
            </a:lvl1pPr>
            <a:lvl2pPr marL="716130" indent="-275434" defTabSz="910464" eaLnBrk="0" hangingPunct="0">
              <a:defRPr>
                <a:solidFill>
                  <a:schemeClr val="tx1"/>
                </a:solidFill>
                <a:latin typeface="Arial" charset="0"/>
                <a:ea typeface="ＭＳ Ｐゴシック" pitchFamily="-105" charset="-128"/>
              </a:defRPr>
            </a:lvl2pPr>
            <a:lvl3pPr marL="1101738" indent="-220348" defTabSz="910464" eaLnBrk="0" hangingPunct="0">
              <a:defRPr>
                <a:solidFill>
                  <a:schemeClr val="tx1"/>
                </a:solidFill>
                <a:latin typeface="Arial" charset="0"/>
                <a:ea typeface="ＭＳ Ｐゴシック" pitchFamily="-105" charset="-128"/>
              </a:defRPr>
            </a:lvl3pPr>
            <a:lvl4pPr marL="1542433" indent="-220348" defTabSz="910464" eaLnBrk="0" hangingPunct="0">
              <a:defRPr>
                <a:solidFill>
                  <a:schemeClr val="tx1"/>
                </a:solidFill>
                <a:latin typeface="Arial" charset="0"/>
                <a:ea typeface="ＭＳ Ｐゴシック" pitchFamily="-105" charset="-128"/>
              </a:defRPr>
            </a:lvl4pPr>
            <a:lvl5pPr marL="1983128" indent="-220348" defTabSz="910464" eaLnBrk="0" hangingPunct="0">
              <a:defRPr>
                <a:solidFill>
                  <a:schemeClr val="tx1"/>
                </a:solidFill>
                <a:latin typeface="Arial" charset="0"/>
                <a:ea typeface="ＭＳ Ｐゴシック" pitchFamily="-105" charset="-128"/>
              </a:defRPr>
            </a:lvl5pPr>
            <a:lvl6pPr marL="2423823" indent="-220348" defTabSz="910464" eaLnBrk="0" fontAlgn="base" hangingPunct="0">
              <a:spcBef>
                <a:spcPct val="0"/>
              </a:spcBef>
              <a:spcAft>
                <a:spcPct val="0"/>
              </a:spcAft>
              <a:defRPr>
                <a:solidFill>
                  <a:schemeClr val="tx1"/>
                </a:solidFill>
                <a:latin typeface="Arial" charset="0"/>
                <a:ea typeface="ＭＳ Ｐゴシック" pitchFamily="-105" charset="-128"/>
              </a:defRPr>
            </a:lvl6pPr>
            <a:lvl7pPr marL="2864518" indent="-220348" defTabSz="910464" eaLnBrk="0" fontAlgn="base" hangingPunct="0">
              <a:spcBef>
                <a:spcPct val="0"/>
              </a:spcBef>
              <a:spcAft>
                <a:spcPct val="0"/>
              </a:spcAft>
              <a:defRPr>
                <a:solidFill>
                  <a:schemeClr val="tx1"/>
                </a:solidFill>
                <a:latin typeface="Arial" charset="0"/>
                <a:ea typeface="ＭＳ Ｐゴシック" pitchFamily="-105" charset="-128"/>
              </a:defRPr>
            </a:lvl7pPr>
            <a:lvl8pPr marL="3305213" indent="-220348" defTabSz="910464" eaLnBrk="0" fontAlgn="base" hangingPunct="0">
              <a:spcBef>
                <a:spcPct val="0"/>
              </a:spcBef>
              <a:spcAft>
                <a:spcPct val="0"/>
              </a:spcAft>
              <a:defRPr>
                <a:solidFill>
                  <a:schemeClr val="tx1"/>
                </a:solidFill>
                <a:latin typeface="Arial" charset="0"/>
                <a:ea typeface="ＭＳ Ｐゴシック" pitchFamily="-105" charset="-128"/>
              </a:defRPr>
            </a:lvl8pPr>
            <a:lvl9pPr marL="3745908" indent="-220348" defTabSz="910464"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fld id="{3D26CD42-6A1A-4E79-A1BA-372FA60DF609}" type="slidenum">
              <a:rPr lang="en-US" smtClean="0">
                <a:latin typeface="Calibri" pitchFamily="34" charset="0"/>
              </a:rPr>
              <a:pPr eaLnBrk="1" hangingPunct="1"/>
              <a:t>1</a:t>
            </a:fld>
            <a:endParaRPr lang="en-US" smtClean="0">
              <a:latin typeface="Calibri" pitchFamily="34" charset="0"/>
            </a:endParaRPr>
          </a:p>
        </p:txBody>
      </p:sp>
      <p:sp>
        <p:nvSpPr>
          <p:cNvPr id="5325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4"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10</a:t>
            </a:fld>
            <a:endParaRPr lang="en-US"/>
          </a:p>
        </p:txBody>
      </p:sp>
    </p:spTree>
    <p:extLst>
      <p:ext uri="{BB962C8B-B14F-4D97-AF65-F5344CB8AC3E}">
        <p14:creationId xmlns:p14="http://schemas.microsoft.com/office/powerpoint/2010/main" val="2998548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11</a:t>
            </a:fld>
            <a:endParaRPr lang="en-US"/>
          </a:p>
        </p:txBody>
      </p:sp>
    </p:spTree>
    <p:extLst>
      <p:ext uri="{BB962C8B-B14F-4D97-AF65-F5344CB8AC3E}">
        <p14:creationId xmlns:p14="http://schemas.microsoft.com/office/powerpoint/2010/main" val="3624741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12</a:t>
            </a:fld>
            <a:endParaRPr lang="en-US"/>
          </a:p>
        </p:txBody>
      </p:sp>
    </p:spTree>
    <p:extLst>
      <p:ext uri="{BB962C8B-B14F-4D97-AF65-F5344CB8AC3E}">
        <p14:creationId xmlns:p14="http://schemas.microsoft.com/office/powerpoint/2010/main" val="1002906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13</a:t>
            </a:fld>
            <a:endParaRPr lang="en-US"/>
          </a:p>
        </p:txBody>
      </p:sp>
    </p:spTree>
    <p:extLst>
      <p:ext uri="{BB962C8B-B14F-4D97-AF65-F5344CB8AC3E}">
        <p14:creationId xmlns:p14="http://schemas.microsoft.com/office/powerpoint/2010/main" val="730993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14</a:t>
            </a:fld>
            <a:endParaRPr lang="en-US"/>
          </a:p>
        </p:txBody>
      </p:sp>
    </p:spTree>
    <p:extLst>
      <p:ext uri="{BB962C8B-B14F-4D97-AF65-F5344CB8AC3E}">
        <p14:creationId xmlns:p14="http://schemas.microsoft.com/office/powerpoint/2010/main" val="2084753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15</a:t>
            </a:fld>
            <a:endParaRPr lang="en-US"/>
          </a:p>
        </p:txBody>
      </p:sp>
    </p:spTree>
    <p:extLst>
      <p:ext uri="{BB962C8B-B14F-4D97-AF65-F5344CB8AC3E}">
        <p14:creationId xmlns:p14="http://schemas.microsoft.com/office/powerpoint/2010/main" val="1672545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16</a:t>
            </a:fld>
            <a:endParaRPr lang="en-US"/>
          </a:p>
        </p:txBody>
      </p:sp>
    </p:spTree>
    <p:extLst>
      <p:ext uri="{BB962C8B-B14F-4D97-AF65-F5344CB8AC3E}">
        <p14:creationId xmlns:p14="http://schemas.microsoft.com/office/powerpoint/2010/main" val="752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17</a:t>
            </a:fld>
            <a:endParaRPr lang="en-US"/>
          </a:p>
        </p:txBody>
      </p:sp>
    </p:spTree>
    <p:extLst>
      <p:ext uri="{BB962C8B-B14F-4D97-AF65-F5344CB8AC3E}">
        <p14:creationId xmlns:p14="http://schemas.microsoft.com/office/powerpoint/2010/main" val="39795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2</a:t>
            </a:fld>
            <a:endParaRPr lang="en-US"/>
          </a:p>
        </p:txBody>
      </p:sp>
    </p:spTree>
    <p:extLst>
      <p:ext uri="{BB962C8B-B14F-4D97-AF65-F5344CB8AC3E}">
        <p14:creationId xmlns:p14="http://schemas.microsoft.com/office/powerpoint/2010/main" val="4166861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3</a:t>
            </a:fld>
            <a:endParaRPr lang="en-US"/>
          </a:p>
        </p:txBody>
      </p:sp>
    </p:spTree>
    <p:extLst>
      <p:ext uri="{BB962C8B-B14F-4D97-AF65-F5344CB8AC3E}">
        <p14:creationId xmlns:p14="http://schemas.microsoft.com/office/powerpoint/2010/main" val="1126822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4</a:t>
            </a:fld>
            <a:endParaRPr lang="en-US"/>
          </a:p>
        </p:txBody>
      </p:sp>
    </p:spTree>
    <p:extLst>
      <p:ext uri="{BB962C8B-B14F-4D97-AF65-F5344CB8AC3E}">
        <p14:creationId xmlns:p14="http://schemas.microsoft.com/office/powerpoint/2010/main" val="2494363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5</a:t>
            </a:fld>
            <a:endParaRPr lang="en-US"/>
          </a:p>
        </p:txBody>
      </p:sp>
    </p:spTree>
    <p:extLst>
      <p:ext uri="{BB962C8B-B14F-4D97-AF65-F5344CB8AC3E}">
        <p14:creationId xmlns:p14="http://schemas.microsoft.com/office/powerpoint/2010/main" val="41268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6</a:t>
            </a:fld>
            <a:endParaRPr lang="en-US"/>
          </a:p>
        </p:txBody>
      </p:sp>
    </p:spTree>
    <p:extLst>
      <p:ext uri="{BB962C8B-B14F-4D97-AF65-F5344CB8AC3E}">
        <p14:creationId xmlns:p14="http://schemas.microsoft.com/office/powerpoint/2010/main" val="2999342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7</a:t>
            </a:fld>
            <a:endParaRPr lang="en-US"/>
          </a:p>
        </p:txBody>
      </p:sp>
    </p:spTree>
    <p:extLst>
      <p:ext uri="{BB962C8B-B14F-4D97-AF65-F5344CB8AC3E}">
        <p14:creationId xmlns:p14="http://schemas.microsoft.com/office/powerpoint/2010/main" val="1257818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8</a:t>
            </a:fld>
            <a:endParaRPr lang="en-US"/>
          </a:p>
        </p:txBody>
      </p:sp>
    </p:spTree>
    <p:extLst>
      <p:ext uri="{BB962C8B-B14F-4D97-AF65-F5344CB8AC3E}">
        <p14:creationId xmlns:p14="http://schemas.microsoft.com/office/powerpoint/2010/main" val="203498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INTRODUCTION TO OSHA Lesson</a:t>
            </a:r>
            <a:endParaRPr lang="en-US"/>
          </a:p>
        </p:txBody>
      </p:sp>
      <p:sp>
        <p:nvSpPr>
          <p:cNvPr id="5" name="Footer Placeholder 4"/>
          <p:cNvSpPr>
            <a:spLocks noGrp="1"/>
          </p:cNvSpPr>
          <p:nvPr>
            <p:ph type="ftr" sz="quarter" idx="11"/>
          </p:nvPr>
        </p:nvSpPr>
        <p:spPr/>
        <p:txBody>
          <a:bodyPr/>
          <a:lstStyle/>
          <a:p>
            <a:pPr>
              <a:defRPr/>
            </a:pPr>
            <a:r>
              <a:rPr lang="en-US" smtClean="0"/>
              <a:t>Revised 04.2014</a:t>
            </a:r>
            <a:endParaRPr lang="en-US"/>
          </a:p>
        </p:txBody>
      </p:sp>
      <p:sp>
        <p:nvSpPr>
          <p:cNvPr id="6" name="Slide Number Placeholder 5"/>
          <p:cNvSpPr>
            <a:spLocks noGrp="1"/>
          </p:cNvSpPr>
          <p:nvPr>
            <p:ph type="sldNum" sz="quarter" idx="12"/>
          </p:nvPr>
        </p:nvSpPr>
        <p:spPr/>
        <p:txBody>
          <a:bodyPr/>
          <a:lstStyle/>
          <a:p>
            <a:pPr>
              <a:defRPr/>
            </a:pPr>
            <a:fld id="{50F0577E-0E82-4DD2-BC48-47E10F67D4D2}" type="slidenum">
              <a:rPr lang="en-US" smtClean="0"/>
              <a:pPr>
                <a:defRPr/>
              </a:pPr>
              <a:t>9</a:t>
            </a:fld>
            <a:endParaRPr lang="en-US"/>
          </a:p>
        </p:txBody>
      </p:sp>
    </p:spTree>
    <p:extLst>
      <p:ext uri="{BB962C8B-B14F-4D97-AF65-F5344CB8AC3E}">
        <p14:creationId xmlns:p14="http://schemas.microsoft.com/office/powerpoint/2010/main" val="2513190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6097" y="4953000"/>
            <a:ext cx="9156192" cy="1917189"/>
            <a:chOff x="-6687" y="4832896"/>
            <a:chExt cx="9156783" cy="2038400"/>
          </a:xfrm>
        </p:grpSpPr>
        <p:sp>
          <p:nvSpPr>
            <p:cNvPr id="5" name="Freeform 4"/>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6" name="Freeform 18"/>
            <p:cNvSpPr>
              <a:spLocks/>
            </p:cNvSpPr>
            <p:nvPr/>
          </p:nvSpPr>
          <p:spPr bwMode="auto">
            <a:xfrm>
              <a:off x="35926" y="5135025"/>
              <a:ext cx="9108075"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grpSp>
          <p:nvGrpSpPr>
            <p:cNvPr id="7" name="Freeform 19"/>
            <p:cNvGrpSpPr>
              <a:grpSpLocks/>
            </p:cNvGrpSpPr>
            <p:nvPr userDrawn="1"/>
          </p:nvGrpSpPr>
          <p:grpSpPr bwMode="auto">
            <a:xfrm>
              <a:off x="-6687" y="4875022"/>
              <a:ext cx="9156783" cy="1996274"/>
              <a:chOff x="-6096" y="4992624"/>
              <a:chExt cx="9156192" cy="1877568"/>
            </a:xfrm>
          </p:grpSpPr>
          <p:pic>
            <p:nvPicPr>
              <p:cNvPr id="9" name="Freeform 19"/>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096" y="4992624"/>
                <a:ext cx="9156192" cy="187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p:cNvSpPr txBox="1">
                <a:spLocks noChangeArrowheads="1"/>
              </p:cNvSpPr>
              <p:nvPr/>
            </p:nvSpPr>
            <p:spPr bwMode="auto">
              <a:xfrm>
                <a:off x="1" y="5000626"/>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algn="ctr" eaLnBrk="1" hangingPunct="1"/>
                <a:endParaRPr lang="en-US">
                  <a:solidFill>
                    <a:srgbClr val="FFFFFF"/>
                  </a:solidFill>
                  <a:latin typeface="Lucida Sans Unicode" pitchFamily="34" charset="0"/>
                </a:endParaRPr>
              </a:p>
            </p:txBody>
          </p:sp>
        </p:grpSp>
        <p:cxnSp>
          <p:nvCxnSpPr>
            <p:cNvPr id="8" name="Straight Connector 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6563" name="Text Placeholder 29"/>
          <p:cNvSpPr>
            <a:spLocks noGrp="1"/>
          </p:cNvSpPr>
          <p:nvPr>
            <p:ph type="subTitle" idx="1"/>
          </p:nvPr>
        </p:nvSpPr>
        <p:spPr>
          <a:xfrm>
            <a:off x="1371600" y="3886200"/>
            <a:ext cx="6400800" cy="1752600"/>
          </a:xfrm>
        </p:spPr>
        <p:txBody>
          <a:bodyPr/>
          <a:lstStyle>
            <a:lvl1pPr marL="109538" indent="0" algn="ctr">
              <a:buFont typeface="Wingdings 3" pitchFamily="18" charset="2"/>
              <a:buNone/>
              <a:defRPr smtClean="0"/>
            </a:lvl1pPr>
          </a:lstStyle>
          <a:p>
            <a:r>
              <a:rPr lang="en-US" smtClean="0"/>
              <a:t>Click to edit Master subtitle style</a:t>
            </a:r>
          </a:p>
        </p:txBody>
      </p:sp>
      <p:sp>
        <p:nvSpPr>
          <p:cNvPr id="66567" name="Rectangle 7"/>
          <p:cNvSpPr>
            <a:spLocks noGrp="1" noChangeArrowheads="1"/>
          </p:cNvSpPr>
          <p:nvPr>
            <p:ph type="ctrTitle"/>
          </p:nvPr>
        </p:nvSpPr>
        <p:spPr>
          <a:xfrm>
            <a:off x="685800" y="2130425"/>
            <a:ext cx="7772400" cy="1470025"/>
          </a:xfrm>
        </p:spPr>
        <p:txBody>
          <a:bodyPr/>
          <a:lstStyle>
            <a:lvl1pPr>
              <a:defRPr smtClean="0"/>
            </a:lvl1pPr>
          </a:lstStyle>
          <a:p>
            <a:r>
              <a:rPr lang="en-US" smtClean="0"/>
              <a:t>Click to edit Master title style</a:t>
            </a:r>
          </a:p>
        </p:txBody>
      </p:sp>
      <p:sp>
        <p:nvSpPr>
          <p:cNvPr id="13" name="Date Placeholder 29"/>
          <p:cNvSpPr>
            <a:spLocks noGrp="1"/>
          </p:cNvSpPr>
          <p:nvPr>
            <p:ph type="dt" sz="half" idx="10"/>
          </p:nvPr>
        </p:nvSpPr>
        <p:spPr>
          <a:xfrm>
            <a:off x="457200" y="6245225"/>
            <a:ext cx="2133600" cy="476250"/>
          </a:xfrm>
          <a:prstGeom prst="rect">
            <a:avLst/>
          </a:prstGeom>
        </p:spPr>
        <p:txBody>
          <a:bodyPr/>
          <a:lstStyle>
            <a:lvl1pPr>
              <a:defRPr sz="1000">
                <a:solidFill>
                  <a:srgbClr val="FFFFFF"/>
                </a:solidFill>
                <a:latin typeface="+mn-lt"/>
              </a:defRPr>
            </a:lvl1pPr>
          </a:lstStyle>
          <a:p>
            <a:pPr>
              <a:defRPr/>
            </a:pPr>
            <a:endParaRPr lang="en-US" dirty="0"/>
          </a:p>
        </p:txBody>
      </p:sp>
      <p:sp>
        <p:nvSpPr>
          <p:cNvPr id="14" name="Footer Placeholder 18"/>
          <p:cNvSpPr>
            <a:spLocks noGrp="1"/>
          </p:cNvSpPr>
          <p:nvPr>
            <p:ph type="ftr" sz="quarter" idx="11"/>
          </p:nvPr>
        </p:nvSpPr>
        <p:spPr>
          <a:xfrm>
            <a:off x="3124200" y="6245225"/>
            <a:ext cx="2895600" cy="476250"/>
          </a:xfrm>
        </p:spPr>
        <p:txBody>
          <a:bodyPr/>
          <a:lstStyle>
            <a:lvl1pPr algn="r" fontAlgn="auto">
              <a:spcBef>
                <a:spcPts val="0"/>
              </a:spcBef>
              <a:spcAft>
                <a:spcPts val="0"/>
              </a:spcAft>
              <a:defRPr sz="1000">
                <a:solidFill>
                  <a:schemeClr val="accent1">
                    <a:tint val="20000"/>
                  </a:schemeClr>
                </a:solidFill>
                <a:latin typeface="+mn-lt"/>
                <a:ea typeface="+mn-ea"/>
              </a:defRPr>
            </a:lvl1pPr>
          </a:lstStyle>
          <a:p>
            <a:pPr>
              <a:defRPr/>
            </a:pPr>
            <a:endParaRPr lang="en-US"/>
          </a:p>
        </p:txBody>
      </p:sp>
      <p:sp>
        <p:nvSpPr>
          <p:cNvPr id="15" name="Slide Number Placeholder 26"/>
          <p:cNvSpPr>
            <a:spLocks noGrp="1"/>
          </p:cNvSpPr>
          <p:nvPr>
            <p:ph type="sldNum" sz="quarter" idx="12"/>
          </p:nvPr>
        </p:nvSpPr>
        <p:spPr>
          <a:xfrm>
            <a:off x="6553200" y="6245225"/>
            <a:ext cx="2133600" cy="476250"/>
          </a:xfrm>
        </p:spPr>
        <p:txBody>
          <a:bodyPr/>
          <a:lstStyle>
            <a:lvl1pPr algn="r">
              <a:defRPr sz="1000">
                <a:solidFill>
                  <a:srgbClr val="FFFFFF"/>
                </a:solidFill>
                <a:latin typeface="+mn-lt"/>
              </a:defRPr>
            </a:lvl1pPr>
          </a:lstStyle>
          <a:p>
            <a:pPr>
              <a:defRPr/>
            </a:pPr>
            <a:fld id="{1A9711A0-652A-4BC2-A966-3EFA153CCB58}" type="slidenum">
              <a:rPr lang="en-US"/>
              <a:pPr>
                <a:defRPr/>
              </a:pPr>
              <a:t>‹#›</a:t>
            </a:fld>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4953000" y="712376"/>
            <a:ext cx="3452672" cy="635291"/>
          </a:xfrm>
          <a:prstGeom prst="rect">
            <a:avLst/>
          </a:prstGeom>
        </p:spPr>
      </p:pic>
    </p:spTree>
    <p:extLst>
      <p:ext uri="{BB962C8B-B14F-4D97-AF65-F5344CB8AC3E}">
        <p14:creationId xmlns:p14="http://schemas.microsoft.com/office/powerpoint/2010/main" val="303377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210208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32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732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202329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207229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84609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130605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26"/>
          <p:cNvSpPr>
            <a:spLocks noGrp="1"/>
          </p:cNvSpPr>
          <p:nvPr>
            <p:ph type="sldNum" sz="quarter" idx="10"/>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314151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331553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86108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47887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defRPr>
            </a:lvl1pPr>
          </a:lstStyle>
          <a:p>
            <a:pPr>
              <a:defRPr/>
            </a:pPr>
            <a:fld id="{65930BFD-9E80-48F7-BE64-7FD442570201}" type="slidenum">
              <a:rPr lang="en-US"/>
              <a:pPr>
                <a:defRPr/>
              </a:pPr>
              <a:t>‹#›</a:t>
            </a:fld>
            <a:endParaRPr lang="en-US" dirty="0"/>
          </a:p>
        </p:txBody>
      </p:sp>
    </p:spTree>
    <p:extLst>
      <p:ext uri="{BB962C8B-B14F-4D97-AF65-F5344CB8AC3E}">
        <p14:creationId xmlns:p14="http://schemas.microsoft.com/office/powerpoint/2010/main" val="30494779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Footer Placeholder 18"/>
          <p:cNvSpPr>
            <a:spLocks noGrp="1"/>
          </p:cNvSpPr>
          <p:nvPr>
            <p:ph type="ftr" sz="quarter" idx="3"/>
          </p:nvPr>
        </p:nvSpPr>
        <p:spPr>
          <a:xfrm>
            <a:off x="4379913" y="6408738"/>
            <a:ext cx="2351087" cy="365125"/>
          </a:xfrm>
          <a:prstGeom prst="rect">
            <a:avLst/>
          </a:prstGeom>
        </p:spPr>
        <p:txBody>
          <a:bodyPr vert="horz" anchor="b"/>
          <a:lstStyle>
            <a:lvl1pPr algn="r" fontAlgn="auto">
              <a:spcBef>
                <a:spcPts val="0"/>
              </a:spcBef>
              <a:spcAft>
                <a:spcPts val="0"/>
              </a:spcAft>
              <a:defRPr sz="1000">
                <a:solidFill>
                  <a:schemeClr val="accent1">
                    <a:tint val="20000"/>
                  </a:schemeClr>
                </a:solidFill>
                <a:latin typeface="+mn-lt"/>
                <a:ea typeface="+mn-ea"/>
              </a:defRPr>
            </a:lvl1pPr>
          </a:lstStyle>
          <a:p>
            <a:pPr>
              <a:defRPr/>
            </a:pPr>
            <a:endParaRPr lang="en-US"/>
          </a:p>
        </p:txBody>
      </p:sp>
      <p:sp>
        <p:nvSpPr>
          <p:cNvPr id="26" name="Slide Number Placeholder 26"/>
          <p:cNvSpPr>
            <a:spLocks noGrp="1"/>
          </p:cNvSpPr>
          <p:nvPr>
            <p:ph type="sldNum" sz="quarter" idx="4"/>
          </p:nvPr>
        </p:nvSpPr>
        <p:spPr>
          <a:xfrm>
            <a:off x="8320088"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chemeClr val="tx1"/>
                </a:solidFill>
                <a:latin typeface="+mn-lt"/>
              </a:defRPr>
            </a:lvl1pPr>
          </a:lstStyle>
          <a:p>
            <a:pPr>
              <a:defRPr/>
            </a:pPr>
            <a:fld id="{65930BFD-9E80-48F7-BE64-7FD442570201}" type="slidenum">
              <a:rPr lang="en-US" smtClean="0"/>
              <a:pPr>
                <a:defRPr/>
              </a:pPr>
              <a:t>‹#›</a:t>
            </a:fld>
            <a:endParaRPr lang="en-US" dirty="0"/>
          </a:p>
        </p:txBody>
      </p:sp>
      <p:sp>
        <p:nvSpPr>
          <p:cNvPr id="1031" name="Rectangle 7"/>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cxnSp>
        <p:nvCxnSpPr>
          <p:cNvPr id="16" name="Straight Connector 15"/>
          <p:cNvCxnSpPr>
            <a:cxnSpLocks noChangeShapeType="1"/>
          </p:cNvCxnSpPr>
          <p:nvPr/>
        </p:nvCxnSpPr>
        <p:spPr bwMode="auto">
          <a:xfrm>
            <a:off x="533400" y="1268413"/>
            <a:ext cx="8077200" cy="1587"/>
          </a:xfrm>
          <a:prstGeom prst="line">
            <a:avLst/>
          </a:prstGeom>
          <a:noFill/>
          <a:ln w="55000" cmpd="thickThin">
            <a:solidFill>
              <a:schemeClr val="accent1"/>
            </a:solidFill>
            <a:round/>
            <a:headEnd/>
            <a:tailEnd/>
          </a:ln>
          <a:effectLst>
            <a:outerShdw blurRad="63500" dist="38100" dir="5400000" rotWithShape="0">
              <a:srgbClr val="000000">
                <a:alpha val="34999"/>
              </a:srgbClr>
            </a:outerShdw>
          </a:effectLst>
        </p:spPr>
      </p:cxnSp>
      <p:grpSp>
        <p:nvGrpSpPr>
          <p:cNvPr id="4" name="Group 3"/>
          <p:cNvGrpSpPr/>
          <p:nvPr userDrawn="1"/>
        </p:nvGrpSpPr>
        <p:grpSpPr>
          <a:xfrm>
            <a:off x="-9525" y="5788025"/>
            <a:ext cx="5449888" cy="1084263"/>
            <a:chOff x="-9525" y="5788025"/>
            <a:chExt cx="5449888" cy="1084263"/>
          </a:xfrm>
        </p:grpSpPr>
        <p:sp>
          <p:nvSpPr>
            <p:cNvPr id="13" name="Freeform 12"/>
            <p:cNvSpPr>
              <a:spLocks/>
            </p:cNvSpPr>
            <p:nvPr userDrawn="1"/>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1036"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350" y="5791200"/>
              <a:ext cx="3402013" cy="108108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userDrawn="1"/>
          </p:nvCxnSpPr>
          <p:spPr bwMode="auto">
            <a:xfrm>
              <a:off x="-9525" y="5788025"/>
              <a:ext cx="3405188" cy="108426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240252" y="6346657"/>
            <a:ext cx="1143000" cy="330194"/>
          </a:xfrm>
          <a:prstGeom prst="rect">
            <a:avLst/>
          </a:prstGeom>
        </p:spPr>
      </p:pic>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2pPr>
      <a:lvl3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3pPr>
      <a:lvl4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4pPr>
      <a:lvl5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5pPr>
      <a:lvl6pPr marL="457200" algn="l" rtl="0" fontAlgn="base">
        <a:spcBef>
          <a:spcPct val="0"/>
        </a:spcBef>
        <a:spcAft>
          <a:spcPct val="0"/>
        </a:spcAft>
        <a:defRPr sz="3600" b="1">
          <a:solidFill>
            <a:schemeClr val="tx2"/>
          </a:solidFill>
          <a:latin typeface="Lucida Sans Unicode" pitchFamily="34" charset="0"/>
          <a:ea typeface="ＭＳ Ｐゴシック" pitchFamily="-105" charset="-128"/>
        </a:defRPr>
      </a:lvl6pPr>
      <a:lvl7pPr marL="914400" algn="l" rtl="0" fontAlgn="base">
        <a:spcBef>
          <a:spcPct val="0"/>
        </a:spcBef>
        <a:spcAft>
          <a:spcPct val="0"/>
        </a:spcAft>
        <a:defRPr sz="3600" b="1">
          <a:solidFill>
            <a:schemeClr val="tx2"/>
          </a:solidFill>
          <a:latin typeface="Lucida Sans Unicode" pitchFamily="34" charset="0"/>
          <a:ea typeface="ＭＳ Ｐゴシック" pitchFamily="-105" charset="-128"/>
        </a:defRPr>
      </a:lvl7pPr>
      <a:lvl8pPr marL="1371600" algn="l" rtl="0" fontAlgn="base">
        <a:spcBef>
          <a:spcPct val="0"/>
        </a:spcBef>
        <a:spcAft>
          <a:spcPct val="0"/>
        </a:spcAft>
        <a:defRPr sz="3600" b="1">
          <a:solidFill>
            <a:schemeClr val="tx2"/>
          </a:solidFill>
          <a:latin typeface="Lucida Sans Unicode" pitchFamily="34" charset="0"/>
          <a:ea typeface="ＭＳ Ｐゴシック" pitchFamily="-105" charset="-128"/>
        </a:defRPr>
      </a:lvl8pPr>
      <a:lvl9pPr marL="1828800" algn="l" rtl="0" fontAlgn="base">
        <a:spcBef>
          <a:spcPct val="0"/>
        </a:spcBef>
        <a:spcAft>
          <a:spcPct val="0"/>
        </a:spcAft>
        <a:defRPr sz="3600" b="1">
          <a:solidFill>
            <a:schemeClr val="tx2"/>
          </a:solidFill>
          <a:latin typeface="Lucida Sans Unicode" pitchFamily="34" charset="0"/>
          <a:ea typeface="ＭＳ Ｐゴシック" pitchFamily="-105"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a:solidFill>
            <a:schemeClr val="tx1"/>
          </a:solidFill>
          <a:latin typeface="+mn-lt"/>
          <a:ea typeface="+mn-ea"/>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a:solidFill>
            <a:schemeClr val="tx1"/>
          </a:solidFill>
          <a:latin typeface="+mn-lt"/>
          <a:ea typeface="+mn-ea"/>
        </a:defRPr>
      </a:lvl3pPr>
      <a:lvl4pPr marL="1143000" indent="-228600" algn="l" rtl="0" eaLnBrk="0" fontAlgn="base" hangingPunct="0">
        <a:spcBef>
          <a:spcPts val="350"/>
        </a:spcBef>
        <a:spcAft>
          <a:spcPct val="0"/>
        </a:spcAft>
        <a:buClr>
          <a:schemeClr val="accent2"/>
        </a:buClr>
        <a:buFont typeface="Wingdings 2" pitchFamily="18" charset="2"/>
        <a:buChar char=""/>
        <a:defRPr sz="1900">
          <a:solidFill>
            <a:schemeClr val="tx1"/>
          </a:solidFill>
          <a:latin typeface="+mn-lt"/>
          <a:ea typeface="+mn-ea"/>
        </a:defRPr>
      </a:lvl4pPr>
      <a:lvl5pPr marL="13716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ea typeface="+mn-ea"/>
        </a:defRPr>
      </a:lvl5pPr>
      <a:lvl6pPr marL="18288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6pPr>
      <a:lvl7pPr marL="22860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7pPr>
      <a:lvl8pPr marL="27432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8pPr>
      <a:lvl9pPr marL="32004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jpeg"/><Relationship Id="rId5" Type="http://schemas.openxmlformats.org/officeDocument/2006/relationships/image" Target="../media/image20.wmf"/><Relationship Id="rId6" Type="http://schemas.openxmlformats.org/officeDocument/2006/relationships/image" Target="../media/image21.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e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1513" y="2130425"/>
            <a:ext cx="7772400" cy="1470025"/>
          </a:xfrm>
        </p:spPr>
        <p:txBody>
          <a:bodyPr>
            <a:normAutofit/>
          </a:bodyPr>
          <a:lstStyle/>
          <a:p>
            <a:pPr algn="r" eaLnBrk="1" hangingPunct="1">
              <a:defRPr/>
            </a:pPr>
            <a:r>
              <a:rPr lang="en-US" dirty="0">
                <a:effectLst>
                  <a:outerShdw blurRad="38100" dist="38100" dir="2700000" algn="tl">
                    <a:srgbClr val="000000">
                      <a:alpha val="43137"/>
                    </a:srgbClr>
                  </a:outerShdw>
                </a:effectLst>
              </a:rPr>
              <a:t>Introduction to</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OSHA</a:t>
            </a:r>
          </a:p>
        </p:txBody>
      </p:sp>
      <p:sp>
        <p:nvSpPr>
          <p:cNvPr id="3076" name="TextBox 3"/>
          <p:cNvSpPr txBox="1">
            <a:spLocks noChangeArrowheads="1"/>
          </p:cNvSpPr>
          <p:nvPr/>
        </p:nvSpPr>
        <p:spPr bwMode="auto">
          <a:xfrm>
            <a:off x="747713" y="5791200"/>
            <a:ext cx="33743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sz="1400" b="1" dirty="0"/>
              <a:t>Directorate of Training and Education</a:t>
            </a:r>
          </a:p>
          <a:p>
            <a:pPr eaLnBrk="1" hangingPunct="1"/>
            <a:r>
              <a:rPr lang="en-US" sz="1400" b="1" dirty="0"/>
              <a:t>OSHA Training Institute</a:t>
            </a:r>
          </a:p>
        </p:txBody>
      </p:sp>
      <p:pic>
        <p:nvPicPr>
          <p:cNvPr id="3077"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 y="490538"/>
            <a:ext cx="3575050" cy="5224462"/>
          </a:xfrm>
          <a:prstGeom prst="rect">
            <a:avLst/>
          </a:prstGeom>
          <a:noFill/>
          <a:ln w="15875">
            <a:solidFill>
              <a:srgbClr val="333333"/>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4294967295"/>
          </p:nvPr>
        </p:nvSpPr>
        <p:spPr>
          <a:xfrm>
            <a:off x="457200" y="1481138"/>
            <a:ext cx="6858000" cy="4525962"/>
          </a:xfrm>
        </p:spPr>
        <p:txBody>
          <a:bodyPr/>
          <a:lstStyle/>
          <a:p>
            <a:pPr eaLnBrk="1" hangingPunct="1"/>
            <a:r>
              <a:rPr lang="en-US" dirty="0" smtClean="0"/>
              <a:t>Workers may file a confidential complaint with OSHA if they believe a violation of a safety or health standard, or an imminent danger situation, exists in the workplace </a:t>
            </a:r>
          </a:p>
          <a:p>
            <a:pPr eaLnBrk="1" hangingPunct="1"/>
            <a:r>
              <a:rPr lang="en-US" dirty="0" smtClean="0"/>
              <a:t>Workers may request that their name not be revealed to the employer</a:t>
            </a:r>
          </a:p>
          <a:p>
            <a:pPr eaLnBrk="1" hangingPunct="1"/>
            <a:r>
              <a:rPr lang="en-US" dirty="0" smtClean="0"/>
              <a:t>If a worker files a complaint, they have the right to find out OSHA’s action on the complaint and request a review if an inspection is not made</a:t>
            </a:r>
          </a:p>
        </p:txBody>
      </p:sp>
      <p:pic>
        <p:nvPicPr>
          <p:cNvPr id="21507"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33363" y="268288"/>
            <a:ext cx="8459787" cy="1158875"/>
          </a:xfrm>
        </p:spPr>
      </p:pic>
      <p:sp>
        <p:nvSpPr>
          <p:cNvPr id="21509" name="TextBox 4"/>
          <p:cNvSpPr txBox="1">
            <a:spLocks noChangeArrowheads="1"/>
          </p:cNvSpPr>
          <p:nvPr/>
        </p:nvSpPr>
        <p:spPr bwMode="auto">
          <a:xfrm>
            <a:off x="457200"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i="1"/>
              <a:t>Your Right to…</a:t>
            </a:r>
          </a:p>
        </p:txBody>
      </p:sp>
      <p:sp>
        <p:nvSpPr>
          <p:cNvPr id="2" name="Rounded Rectangle 1"/>
          <p:cNvSpPr/>
          <p:nvPr/>
        </p:nvSpPr>
        <p:spPr>
          <a:xfrm>
            <a:off x="7239000" y="1600200"/>
            <a:ext cx="1524000" cy="4419600"/>
          </a:xfrm>
          <a:prstGeom prst="roundRect">
            <a:avLst/>
          </a:prstGeom>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i="1" dirty="0" smtClean="0"/>
              <a:t>Note:</a:t>
            </a:r>
          </a:p>
          <a:p>
            <a:pPr algn="ctr"/>
            <a:r>
              <a:rPr lang="en-US" b="1" dirty="0" smtClean="0"/>
              <a:t>Often </a:t>
            </a:r>
            <a:r>
              <a:rPr lang="en-US" b="1" dirty="0"/>
              <a:t>the best and fastest way to get a hazard corrected is to notify your supervisor or </a:t>
            </a:r>
            <a:r>
              <a:rPr lang="en-US" b="1" dirty="0" smtClean="0"/>
              <a:t>employer.</a:t>
            </a:r>
          </a:p>
        </p:txBody>
      </p:sp>
      <p:sp>
        <p:nvSpPr>
          <p:cNvPr id="3" name="Slide Number Placeholder 2"/>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10</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Title 2"/>
          <p:cNvPicPr>
            <a:picLocks noGrp="1" noChangeArrowheads="1"/>
          </p:cNvPicPr>
          <p:nvPr>
            <p:ph type="title"/>
          </p:nvPr>
        </p:nvPicPr>
        <p:blipFill>
          <a:blip r:embed="rId3" cstate="email">
            <a:extLst>
              <a:ext uri="{28A0092B-C50C-407E-A947-70E740481C1C}">
                <a14:useLocalDpi xmlns:a14="http://schemas.microsoft.com/office/drawing/2010/main"/>
              </a:ext>
            </a:extLst>
          </a:blip>
          <a:stretch>
            <a:fillRect/>
          </a:stretch>
        </p:blipFill>
        <p:spPr>
          <a:xfrm>
            <a:off x="304800" y="274638"/>
            <a:ext cx="8276771" cy="1143000"/>
          </a:xfrm>
        </p:spPr>
      </p:pic>
      <p:sp>
        <p:nvSpPr>
          <p:cNvPr id="25602" name="Content Placeholder 1"/>
          <p:cNvSpPr>
            <a:spLocks noGrp="1"/>
          </p:cNvSpPr>
          <p:nvPr>
            <p:ph idx="1"/>
          </p:nvPr>
        </p:nvSpPr>
        <p:spPr/>
        <p:txBody>
          <a:bodyPr/>
          <a:lstStyle/>
          <a:p>
            <a:pPr eaLnBrk="1" hangingPunct="1"/>
            <a:r>
              <a:rPr lang="en-US" sz="2400" dirty="0" smtClean="0"/>
              <a:t>Provide a workplace free from recognized hazards and comply with OSHA standards</a:t>
            </a:r>
            <a:endParaRPr lang="en-US" sz="2400" b="1" dirty="0" smtClean="0"/>
          </a:p>
          <a:p>
            <a:pPr eaLnBrk="1" hangingPunct="1"/>
            <a:r>
              <a:rPr lang="en-US" sz="2400" dirty="0" smtClean="0"/>
              <a:t>Provide training required by OSHA standards</a:t>
            </a:r>
          </a:p>
          <a:p>
            <a:pPr eaLnBrk="1" hangingPunct="1"/>
            <a:r>
              <a:rPr lang="en-US" sz="2400" dirty="0" smtClean="0"/>
              <a:t>Keep records of injuries and illnesses</a:t>
            </a:r>
          </a:p>
          <a:p>
            <a:pPr eaLnBrk="1" hangingPunct="1"/>
            <a:r>
              <a:rPr lang="en-US" sz="2400" dirty="0"/>
              <a:t>Provide medical exams when required by OSHA standards and provide workers access to their exposure and medical records</a:t>
            </a:r>
            <a:endParaRPr lang="en-US" sz="2400" b="1" dirty="0"/>
          </a:p>
          <a:p>
            <a:pPr eaLnBrk="1" hangingPunct="1"/>
            <a:r>
              <a:rPr lang="en-US" sz="2400" dirty="0"/>
              <a:t>Not discriminate against workers who exercise their rights under the Act (Section 11(c))</a:t>
            </a:r>
            <a:endParaRPr lang="en-US" sz="2400" b="1" dirty="0"/>
          </a:p>
          <a:p>
            <a:pPr eaLnBrk="1" hangingPunct="1"/>
            <a:r>
              <a:rPr lang="en-US" sz="2400" dirty="0"/>
              <a:t>Post OSHA citations and hazard correction notices</a:t>
            </a:r>
            <a:endParaRPr lang="en-US" sz="2400" b="1" dirty="0"/>
          </a:p>
          <a:p>
            <a:pPr eaLnBrk="1" hangingPunct="1"/>
            <a:r>
              <a:rPr lang="en-US" sz="2400" dirty="0"/>
              <a:t>Provide and pay for most PPE</a:t>
            </a:r>
            <a:endParaRPr lang="en-US" sz="2400" b="1" dirty="0"/>
          </a:p>
          <a:p>
            <a:pPr marL="109537" indent="0" eaLnBrk="1" hangingPunct="1">
              <a:buNone/>
            </a:pPr>
            <a:endParaRPr lang="en-US" sz="2000" dirty="0" smtClean="0"/>
          </a:p>
          <a:p>
            <a:pPr eaLnBrk="1" hangingPunct="1">
              <a:buFont typeface="Wingdings 3" pitchFamily="18" charset="2"/>
              <a:buNone/>
            </a:pPr>
            <a:endParaRPr lang="en-US" b="1" u="sng" dirty="0" smtClean="0"/>
          </a:p>
          <a:p>
            <a:pPr eaLnBrk="1" hangingPunct="1">
              <a:buFont typeface="Wingdings 3" pitchFamily="18" charset="2"/>
              <a:buNone/>
            </a:pPr>
            <a:endParaRPr lang="en-US" b="1" u="sng" dirty="0" smtClean="0"/>
          </a:p>
          <a:p>
            <a:pPr eaLnBrk="1" hangingPunct="1"/>
            <a:endParaRPr lang="en-US" dirty="0" smtClean="0"/>
          </a:p>
        </p:txBody>
      </p:sp>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11</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lstStyle/>
          <a:p>
            <a:r>
              <a:rPr lang="en-US" sz="3200" dirty="0" smtClean="0"/>
              <a:t>Topic 4:</a:t>
            </a:r>
            <a:br>
              <a:rPr lang="en-US" sz="3200" dirty="0" smtClean="0"/>
            </a:br>
            <a:r>
              <a:rPr lang="en-US" sz="3200" dirty="0" smtClean="0"/>
              <a:t>What are OSHA Standards?</a:t>
            </a:r>
          </a:p>
        </p:txBody>
      </p:sp>
      <p:sp>
        <p:nvSpPr>
          <p:cNvPr id="30723" name="Content Placeholder 1"/>
          <p:cNvSpPr>
            <a:spLocks noGrp="1"/>
          </p:cNvSpPr>
          <p:nvPr>
            <p:ph sz="half" idx="1"/>
          </p:nvPr>
        </p:nvSpPr>
        <p:spPr>
          <a:xfrm>
            <a:off x="457200" y="1481138"/>
            <a:ext cx="4800600" cy="4525962"/>
          </a:xfrm>
        </p:spPr>
        <p:txBody>
          <a:bodyPr/>
          <a:lstStyle/>
          <a:p>
            <a:pPr marL="109537" indent="0" eaLnBrk="1" hangingPunct="1">
              <a:buNone/>
            </a:pPr>
            <a:r>
              <a:rPr lang="en-US" b="1" i="1" dirty="0" smtClean="0"/>
              <a:t>OSHA standards are:</a:t>
            </a:r>
          </a:p>
          <a:p>
            <a:pPr eaLnBrk="1" hangingPunct="1"/>
            <a:r>
              <a:rPr lang="en-US" dirty="0"/>
              <a:t>R</a:t>
            </a:r>
            <a:r>
              <a:rPr lang="en-US" dirty="0" smtClean="0"/>
              <a:t>ules that describe the methods employers must use to protect employees from hazards</a:t>
            </a:r>
          </a:p>
          <a:p>
            <a:pPr eaLnBrk="1" hangingPunct="1"/>
            <a:r>
              <a:rPr lang="en-US" dirty="0"/>
              <a:t>D</a:t>
            </a:r>
            <a:r>
              <a:rPr lang="en-US" dirty="0" smtClean="0"/>
              <a:t>esigned to protect workers from a wide range of hazards</a:t>
            </a:r>
          </a:p>
          <a:p>
            <a:pPr eaLnBrk="1" hangingPunct="1"/>
            <a:endParaRPr lang="en-US" dirty="0" smtClean="0"/>
          </a:p>
        </p:txBody>
      </p:sp>
      <p:sp>
        <p:nvSpPr>
          <p:cNvPr id="30724"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CE9ED677-AFA2-47BA-B977-B6559BC03216}" type="slidenum">
              <a:rPr lang="en-US" smtClean="0">
                <a:solidFill>
                  <a:schemeClr val="tx1"/>
                </a:solidFill>
              </a:rPr>
              <a:pPr>
                <a:defRPr/>
              </a:pPr>
              <a:t>12</a:t>
            </a:fld>
            <a:endParaRPr lang="en-US" smtClean="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02614526"/>
              </p:ext>
            </p:extLst>
          </p:nvPr>
        </p:nvGraphicFramePr>
        <p:xfrm>
          <a:off x="5105400" y="1524000"/>
          <a:ext cx="3429000" cy="4038599"/>
        </p:xfrm>
        <a:graphic>
          <a:graphicData uri="http://schemas.openxmlformats.org/drawingml/2006/table">
            <a:tbl>
              <a:tblPr firstRow="1" bandRow="1">
                <a:tableStyleId>{5C22544A-7EE6-4342-B048-85BDC9FD1C3A}</a:tableStyleId>
              </a:tblPr>
              <a:tblGrid>
                <a:gridCol w="3429000"/>
              </a:tblGrid>
              <a:tr h="757238">
                <a:tc>
                  <a:txBody>
                    <a:bodyPr/>
                    <a:lstStyle/>
                    <a:p>
                      <a:pPr algn="ctr"/>
                      <a:r>
                        <a:rPr lang="en-US" sz="2000" b="1" dirty="0" smtClean="0"/>
                        <a:t>Four Groups of</a:t>
                      </a:r>
                    </a:p>
                    <a:p>
                      <a:pPr algn="ctr"/>
                      <a:r>
                        <a:rPr lang="en-US" sz="2000" b="1" dirty="0" smtClean="0"/>
                        <a:t>OSHA Standards</a:t>
                      </a:r>
                      <a:endParaRPr lang="en-US" sz="2000" b="1" dirty="0"/>
                    </a:p>
                  </a:txBody>
                  <a:tcPr anchor="ctr"/>
                </a:tc>
              </a:tr>
              <a:tr h="541944">
                <a:tc>
                  <a:txBody>
                    <a:bodyPr/>
                    <a:lstStyle/>
                    <a:p>
                      <a:pPr algn="ctr"/>
                      <a:r>
                        <a:rPr lang="en-US" sz="2400" b="1" dirty="0" smtClean="0"/>
                        <a:t>General Industry*</a:t>
                      </a:r>
                      <a:endParaRPr lang="en-US" sz="2400" b="1" dirty="0"/>
                    </a:p>
                  </a:txBody>
                  <a:tcPr anchor="ctr"/>
                </a:tc>
              </a:tr>
              <a:tr h="5419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Construction</a:t>
                      </a:r>
                    </a:p>
                  </a:txBody>
                  <a:tcPr anchor="ctr"/>
                </a:tc>
              </a:tr>
              <a:tr h="5419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Maritime</a:t>
                      </a:r>
                    </a:p>
                  </a:txBody>
                  <a:tcPr anchor="ctr"/>
                </a:tc>
              </a:tr>
              <a:tr h="5419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Agriculture</a:t>
                      </a:r>
                    </a:p>
                  </a:txBody>
                  <a:tcPr anchor="ctr"/>
                </a:tc>
              </a:tr>
              <a:tr h="1113585">
                <a:tc>
                  <a:txBody>
                    <a:bodyPr/>
                    <a:lstStyle/>
                    <a:p>
                      <a:pPr algn="ctr"/>
                      <a:r>
                        <a:rPr lang="en-US" sz="1200" i="1" dirty="0" smtClean="0"/>
                        <a:t>*General Industry is the set that applies</a:t>
                      </a:r>
                      <a:r>
                        <a:rPr lang="en-US" sz="1200" i="1" baseline="0" dirty="0" smtClean="0"/>
                        <a:t> to the largest number of workers and worksites</a:t>
                      </a:r>
                      <a:endParaRPr lang="en-US" sz="1200" i="1" dirty="0"/>
                    </a:p>
                  </a:txBody>
                  <a:tcPr anchor="ctr"/>
                </a:tc>
              </a:tr>
            </a:tbl>
          </a:graphicData>
        </a:graphic>
      </p:graphicFrame>
      <p:sp>
        <p:nvSpPr>
          <p:cNvPr id="3" name="TextBox 2"/>
          <p:cNvSpPr txBox="1"/>
          <p:nvPr/>
        </p:nvSpPr>
        <p:spPr>
          <a:xfrm>
            <a:off x="2590800" y="5715000"/>
            <a:ext cx="6477000" cy="646331"/>
          </a:xfrm>
          <a:prstGeom prst="rect">
            <a:avLst/>
          </a:prstGeom>
          <a:noFill/>
          <a:effectLst>
            <a:outerShdw blurRad="50800" dist="38100" dir="13500000" algn="br" rotWithShape="0">
              <a:prstClr val="black">
                <a:alpha val="40000"/>
              </a:prstClr>
            </a:outerShdw>
          </a:effectLst>
        </p:spPr>
        <p:txBody>
          <a:bodyPr wrap="square" rtlCol="0">
            <a:spAutoFit/>
          </a:bodyPr>
          <a:lstStyle/>
          <a:p>
            <a:pPr eaLnBrk="1" hangingPunct="1"/>
            <a:r>
              <a:rPr lang="en-US" dirty="0" smtClean="0">
                <a:latin typeface="+mj-lt"/>
              </a:rPr>
              <a:t>Where </a:t>
            </a:r>
            <a:r>
              <a:rPr lang="en-US" dirty="0">
                <a:latin typeface="+mj-lt"/>
              </a:rPr>
              <a:t>there are no specific standards, employers must comply with the General Duty Clause of the OSH Act.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4294967295"/>
          </p:nvPr>
        </p:nvSpPr>
        <p:spPr/>
        <p:txBody>
          <a:bodyPr/>
          <a:lstStyle/>
          <a:p>
            <a:pPr eaLnBrk="1" hangingPunct="1"/>
            <a:r>
              <a:rPr lang="en-US" dirty="0" smtClean="0"/>
              <a:t>The OSH Act authorizes OSHA compliance safety and health officers (CSHOs) to conduct workplace inspections at reasonable times </a:t>
            </a:r>
          </a:p>
          <a:p>
            <a:pPr eaLnBrk="1" hangingPunct="1"/>
            <a:r>
              <a:rPr lang="en-US" dirty="0" smtClean="0"/>
              <a:t>OSHA conducts inspections without advance notice, except in rare circumstances (e.g. Imminent Danger) </a:t>
            </a:r>
          </a:p>
          <a:p>
            <a:pPr eaLnBrk="1" hangingPunct="1"/>
            <a:r>
              <a:rPr lang="en-US" dirty="0" smtClean="0"/>
              <a:t>In fact, anyone who tells an employer about an OSHA inspection in advance can receive fines and a jail term </a:t>
            </a:r>
          </a:p>
          <a:p>
            <a:pPr eaLnBrk="1" hangingPunct="1">
              <a:buFont typeface="Wingdings 3" pitchFamily="18" charset="2"/>
              <a:buNone/>
            </a:pPr>
            <a:endParaRPr lang="en-US" b="1" u="sng" dirty="0" smtClean="0"/>
          </a:p>
          <a:p>
            <a:pPr eaLnBrk="1" hangingPunct="1"/>
            <a:endParaRPr lang="en-US" dirty="0" smtClean="0"/>
          </a:p>
          <a:p>
            <a:pPr eaLnBrk="1" hangingPunct="1"/>
            <a:endParaRPr lang="en-US" dirty="0" smtClean="0"/>
          </a:p>
        </p:txBody>
      </p:sp>
      <p:pic>
        <p:nvPicPr>
          <p:cNvPr id="36867"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68288" y="219075"/>
            <a:ext cx="8424862" cy="1208088"/>
          </a:xfrm>
        </p:spPr>
      </p:pic>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13</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310" name="Group 38"/>
          <p:cNvGraphicFramePr>
            <a:graphicFrameLocks noGrp="1"/>
          </p:cNvGraphicFramePr>
          <p:nvPr>
            <p:ph idx="4294967295"/>
          </p:nvPr>
        </p:nvGraphicFramePr>
        <p:xfrm>
          <a:off x="533400" y="1371600"/>
          <a:ext cx="8077200" cy="4419600"/>
        </p:xfrm>
        <a:graphic>
          <a:graphicData uri="http://schemas.openxmlformats.org/drawingml/2006/table">
            <a:tbl>
              <a:tblPr/>
              <a:tblGrid>
                <a:gridCol w="4860925"/>
                <a:gridCol w="321627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Calibri" pitchFamily="34" charset="0"/>
                          <a:cs typeface="Times New Roman" pitchFamily="18" charset="0"/>
                        </a:rPr>
                        <a:t>VIOLATION TYPE</a:t>
                      </a:r>
                      <a:endParaRPr kumimoji="0" lang="en-US" sz="16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Calibri" pitchFamily="34" charset="0"/>
                          <a:cs typeface="Times New Roman" pitchFamily="18" charset="0"/>
                        </a:rPr>
                        <a:t>PENALTY</a:t>
                      </a:r>
                      <a:endParaRPr kumimoji="0" lang="en-US" sz="16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763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Calibri" pitchFamily="34" charset="0"/>
                          <a:cs typeface="Times New Roman" pitchFamily="18" charset="0"/>
                        </a:rPr>
                        <a:t>WILLFUL</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A violation that the employer intentionally and knowingly commits or a violation that the employer commits with plain indifference to the law.</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OSHA may propose penalties of up to $70,000 for each willful violation, with a minimum penalty of $5,000 for each willful violation.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1430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Calibri" pitchFamily="34" charset="0"/>
                          <a:cs typeface="Times New Roman" pitchFamily="18" charset="0"/>
                        </a:rPr>
                        <a:t>SERIOUS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A violation where there is substantial probability that death or serious physical harm could result and that the employer knew, or should have known, of the hazard.</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There is a mandatory penalty for serious violations which may be up to $7,000.</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066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Calibri" pitchFamily="34" charset="0"/>
                          <a:cs typeface="Times New Roman" pitchFamily="18" charset="0"/>
                        </a:rPr>
                        <a:t>OTHER-THAN-SERIOUS</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A violation that has a direct relationship to safety and health, but probably would not cause death or serious physical harm.</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OSHA may propose a penalty of up to $7,000 for each other-than-serious violation.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7620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Calibri" pitchFamily="34" charset="0"/>
                          <a:cs typeface="Times New Roman" pitchFamily="18" charset="0"/>
                        </a:rPr>
                        <a:t>REPEATED</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A violation that is the same or similar to a previous violation.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98425"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Calibri" pitchFamily="34" charset="0"/>
                          <a:cs typeface="Times New Roman" pitchFamily="18" charset="0"/>
                        </a:rPr>
                        <a:t>OSHA may propose penalties of up to $70,000 for each repeated violation.</a:t>
                      </a:r>
                      <a:endParaRPr kumimoji="0" 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bl>
          </a:graphicData>
        </a:graphic>
      </p:graphicFrame>
      <p:pic>
        <p:nvPicPr>
          <p:cNvPr id="38934"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31775" y="268288"/>
            <a:ext cx="8461375" cy="1158875"/>
          </a:xfrm>
        </p:spPr>
      </p:pic>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14</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4294967295"/>
          </p:nvPr>
        </p:nvSpPr>
        <p:spPr/>
        <p:txBody>
          <a:bodyPr/>
          <a:lstStyle/>
          <a:p>
            <a:pPr eaLnBrk="1" hangingPunct="1"/>
            <a:r>
              <a:rPr lang="en-US" sz="2400" dirty="0" smtClean="0"/>
              <a:t>Download the OSHA complaint form from OSHA’s website</a:t>
            </a:r>
          </a:p>
          <a:p>
            <a:pPr eaLnBrk="1" hangingPunct="1"/>
            <a:r>
              <a:rPr lang="en-US" sz="2400" dirty="0" smtClean="0"/>
              <a:t>File the complaint online</a:t>
            </a:r>
          </a:p>
          <a:p>
            <a:pPr lvl="1" eaLnBrk="1" hangingPunct="1"/>
            <a:r>
              <a:rPr lang="en-US" sz="2000" dirty="0" smtClean="0"/>
              <a:t>Workers can file a complaint</a:t>
            </a:r>
          </a:p>
          <a:p>
            <a:pPr lvl="1" eaLnBrk="1" hangingPunct="1"/>
            <a:r>
              <a:rPr lang="en-US" sz="2000" dirty="0" smtClean="0"/>
              <a:t>A worker representative can file a complaint</a:t>
            </a:r>
          </a:p>
          <a:p>
            <a:pPr eaLnBrk="1" hangingPunct="1"/>
            <a:r>
              <a:rPr lang="en-US" sz="2400" dirty="0" smtClean="0"/>
              <a:t>Telephone or visit local regional or area offices to discuss your concerns</a:t>
            </a:r>
          </a:p>
          <a:p>
            <a:pPr eaLnBrk="1" hangingPunct="1"/>
            <a:r>
              <a:rPr lang="en-US" sz="2400" dirty="0" smtClean="0"/>
              <a:t>Complete the form – be specific and include appropriate details</a:t>
            </a:r>
          </a:p>
          <a:p>
            <a:pPr eaLnBrk="1" hangingPunct="1"/>
            <a:r>
              <a:rPr lang="en-US" sz="2400" dirty="0" smtClean="0"/>
              <a:t>OSHA determines if an inspection is necessary</a:t>
            </a:r>
          </a:p>
          <a:p>
            <a:pPr eaLnBrk="1" hangingPunct="1"/>
            <a:r>
              <a:rPr lang="en-US" sz="2400" dirty="0" smtClean="0"/>
              <a:t>Workers do not have to reveal their name</a:t>
            </a:r>
          </a:p>
          <a:p>
            <a:pPr eaLnBrk="1" hangingPunct="1">
              <a:buFont typeface="Wingdings 3" pitchFamily="18" charset="2"/>
              <a:buNone/>
            </a:pPr>
            <a:endParaRPr lang="en-US" sz="2400" dirty="0" smtClean="0"/>
          </a:p>
          <a:p>
            <a:pPr eaLnBrk="1" hangingPunct="1">
              <a:buFont typeface="Wingdings 3" pitchFamily="18" charset="2"/>
              <a:buNone/>
            </a:pPr>
            <a:endParaRPr lang="en-US" sz="2400" dirty="0" smtClean="0"/>
          </a:p>
        </p:txBody>
      </p:sp>
      <p:pic>
        <p:nvPicPr>
          <p:cNvPr id="45059"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33363" y="268288"/>
            <a:ext cx="8459787" cy="1158875"/>
          </a:xfrm>
        </p:spPr>
      </p:pic>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15</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4294967295"/>
          </p:nvPr>
        </p:nvSpPr>
        <p:spPr/>
        <p:txBody>
          <a:bodyPr/>
          <a:lstStyle/>
          <a:p>
            <a:pPr eaLnBrk="1" hangingPunct="1">
              <a:buFont typeface="Wingdings 3" pitchFamily="18" charset="2"/>
              <a:buNone/>
            </a:pPr>
            <a:r>
              <a:rPr lang="en-US" smtClean="0"/>
              <a:t>This lesson covered:</a:t>
            </a:r>
          </a:p>
          <a:p>
            <a:pPr eaLnBrk="1" hangingPunct="1"/>
            <a:r>
              <a:rPr lang="en-US" smtClean="0"/>
              <a:t>The importance of OSHA, including the history of safety and health regulation leading to the creation of OSHA and OSHA’s mission;</a:t>
            </a:r>
          </a:p>
          <a:p>
            <a:pPr eaLnBrk="1" hangingPunct="1"/>
            <a:r>
              <a:rPr lang="en-US" smtClean="0"/>
              <a:t>Worker rights under OSHA;</a:t>
            </a:r>
          </a:p>
          <a:p>
            <a:pPr eaLnBrk="1" hangingPunct="1"/>
            <a:r>
              <a:rPr lang="en-US" smtClean="0"/>
              <a:t>Employer responsibilities;</a:t>
            </a:r>
          </a:p>
          <a:p>
            <a:pPr eaLnBrk="1" hangingPunct="1"/>
            <a:r>
              <a:rPr lang="en-US" smtClean="0"/>
              <a:t>OSHA standards;</a:t>
            </a:r>
          </a:p>
          <a:p>
            <a:pPr eaLnBrk="1" hangingPunct="1"/>
            <a:r>
              <a:rPr lang="en-US" smtClean="0"/>
              <a:t>OSHA inspections; and</a:t>
            </a:r>
          </a:p>
          <a:p>
            <a:pPr eaLnBrk="1" hangingPunct="1"/>
            <a:r>
              <a:rPr lang="en-US" smtClean="0"/>
              <a:t>Safety and health resources, including how to file a complaint.</a:t>
            </a:r>
          </a:p>
        </p:txBody>
      </p:sp>
      <p:pic>
        <p:nvPicPr>
          <p:cNvPr id="50179"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33363" y="268288"/>
            <a:ext cx="8459787" cy="1158875"/>
          </a:xfrm>
        </p:spPr>
      </p:pic>
      <p:pic>
        <p:nvPicPr>
          <p:cNvPr id="50181" name="Picture 6" descr="handout"/>
          <p:cNvPicPr>
            <a:picLocks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399213" y="83820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8" descr="C:\Documents and Settings\jtaylor.OSHA\Local Settings\Temporary Internet Files\Content.IE5\FSRY5FTZ\MCj04398570000[1].wmf"/>
          <p:cNvPicPr>
            <a:picLocks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46925" y="1309688"/>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4" descr="C:\Documents and Settings\jtaylor.OSHA\Local Settings\Temporary Internet Files\Content.IE5\FSRY5FTZ\MCj04420000000[1].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086600" y="304800"/>
            <a:ext cx="98901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16</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subTitle" idx="1"/>
          </p:nvPr>
        </p:nvSpPr>
        <p:spPr>
          <a:xfrm>
            <a:off x="1981200" y="3886200"/>
            <a:ext cx="6400800" cy="1752600"/>
          </a:xfrm>
        </p:spPr>
        <p:txBody>
          <a:bodyPr lIns="45720" rIns="45720"/>
          <a:lstStyle/>
          <a:p>
            <a:pPr marL="0" algn="r" eaLnBrk="1" hangingPunct="1">
              <a:defRPr/>
            </a:pPr>
            <a:r>
              <a:rPr lang="en-US" sz="4800" b="1" dirty="0">
                <a:solidFill>
                  <a:schemeClr val="tx2"/>
                </a:solidFill>
                <a:effectLst>
                  <a:outerShdw blurRad="38100" dist="38100" dir="2700000" algn="tl">
                    <a:srgbClr val="C0C0C0"/>
                  </a:outerShdw>
                </a:effectLst>
              </a:rPr>
              <a:t>Thank You!</a:t>
            </a:r>
          </a:p>
        </p:txBody>
      </p:sp>
      <p:sp>
        <p:nvSpPr>
          <p:cNvPr id="3" name="Title 2"/>
          <p:cNvSpPr>
            <a:spLocks noGrp="1"/>
          </p:cNvSpPr>
          <p:nvPr>
            <p:ph type="ctr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smtClean="0"/>
              <a:t>Lesson Overview</a:t>
            </a:r>
          </a:p>
        </p:txBody>
      </p:sp>
      <p:sp>
        <p:nvSpPr>
          <p:cNvPr id="4099" name="Content Placeholder 2"/>
          <p:cNvSpPr>
            <a:spLocks noGrp="1"/>
          </p:cNvSpPr>
          <p:nvPr>
            <p:ph idx="1"/>
          </p:nvPr>
        </p:nvSpPr>
        <p:spPr/>
        <p:txBody>
          <a:bodyPr/>
          <a:lstStyle/>
          <a:p>
            <a:pPr marL="514350" indent="-514350" eaLnBrk="1" hangingPunct="1">
              <a:lnSpc>
                <a:spcPct val="90000"/>
              </a:lnSpc>
              <a:buFont typeface="Wingdings 3" pitchFamily="18" charset="2"/>
              <a:buNone/>
            </a:pPr>
            <a:r>
              <a:rPr lang="en-US" b="1" u="sng" dirty="0" smtClean="0"/>
              <a:t>Purpose:</a:t>
            </a:r>
          </a:p>
          <a:p>
            <a:pPr marL="514350" indent="-514350" eaLnBrk="1" hangingPunct="1">
              <a:lnSpc>
                <a:spcPct val="90000"/>
              </a:lnSpc>
            </a:pPr>
            <a:r>
              <a:rPr lang="en-US" dirty="0" smtClean="0"/>
              <a:t>To provide workers with introductory information about OSHA</a:t>
            </a:r>
          </a:p>
          <a:p>
            <a:pPr marL="514350" indent="-514350" eaLnBrk="1" hangingPunct="1">
              <a:lnSpc>
                <a:spcPct val="90000"/>
              </a:lnSpc>
              <a:buFont typeface="Wingdings 3" pitchFamily="18" charset="2"/>
              <a:buNone/>
            </a:pPr>
            <a:r>
              <a:rPr lang="en-US" b="1" u="sng" dirty="0" smtClean="0"/>
              <a:t>Topics:</a:t>
            </a:r>
          </a:p>
          <a:p>
            <a:pPr marL="1066800" lvl="1" indent="-438150" eaLnBrk="1" hangingPunct="1">
              <a:lnSpc>
                <a:spcPct val="90000"/>
              </a:lnSpc>
              <a:buFont typeface="Lucida Sans Unicode" pitchFamily="34" charset="0"/>
              <a:buAutoNum type="arabicPeriod"/>
            </a:pPr>
            <a:r>
              <a:rPr lang="en-US" dirty="0" smtClean="0"/>
              <a:t>Why is OSHA important to you?</a:t>
            </a:r>
          </a:p>
          <a:p>
            <a:pPr marL="1066800" lvl="1" indent="-438150" eaLnBrk="1" hangingPunct="1">
              <a:lnSpc>
                <a:spcPct val="90000"/>
              </a:lnSpc>
              <a:buFont typeface="Lucida Sans Unicode" pitchFamily="34" charset="0"/>
              <a:buAutoNum type="arabicPeriod"/>
            </a:pPr>
            <a:r>
              <a:rPr lang="en-US" dirty="0" smtClean="0"/>
              <a:t>What rights do you have under OSHA?</a:t>
            </a:r>
          </a:p>
          <a:p>
            <a:pPr marL="1066800" lvl="1" indent="-438150" eaLnBrk="1" hangingPunct="1">
              <a:lnSpc>
                <a:spcPct val="90000"/>
              </a:lnSpc>
              <a:buFont typeface="Lucida Sans Unicode" pitchFamily="34" charset="0"/>
              <a:buAutoNum type="arabicPeriod"/>
            </a:pPr>
            <a:r>
              <a:rPr lang="en-US" dirty="0" smtClean="0"/>
              <a:t>What responsibilities does your employer have under OSHA?</a:t>
            </a:r>
          </a:p>
          <a:p>
            <a:pPr marL="1066800" lvl="1" indent="-438150" eaLnBrk="1" hangingPunct="1">
              <a:lnSpc>
                <a:spcPct val="90000"/>
              </a:lnSpc>
              <a:buFont typeface="Lucida Sans Unicode" pitchFamily="34" charset="0"/>
              <a:buAutoNum type="arabicPeriod"/>
            </a:pPr>
            <a:r>
              <a:rPr lang="en-US" dirty="0" smtClean="0"/>
              <a:t>What are OSHA standards?</a:t>
            </a:r>
          </a:p>
          <a:p>
            <a:pPr marL="1066800" lvl="1" indent="-438150" eaLnBrk="1" hangingPunct="1">
              <a:lnSpc>
                <a:spcPct val="90000"/>
              </a:lnSpc>
              <a:buFont typeface="Lucida Sans Unicode" pitchFamily="34" charset="0"/>
              <a:buAutoNum type="arabicPeriod"/>
            </a:pPr>
            <a:r>
              <a:rPr lang="en-US" dirty="0" smtClean="0"/>
              <a:t>How are OSHA inspections conducted?</a:t>
            </a:r>
          </a:p>
          <a:p>
            <a:pPr marL="1066800" lvl="1" indent="-438150" eaLnBrk="1" hangingPunct="1">
              <a:lnSpc>
                <a:spcPct val="90000"/>
              </a:lnSpc>
              <a:buFont typeface="Lucida Sans Unicode" pitchFamily="34" charset="0"/>
              <a:buAutoNum type="arabicPeriod"/>
            </a:pPr>
            <a:r>
              <a:rPr lang="en-US" dirty="0" smtClean="0"/>
              <a:t>Where can you go for help?</a:t>
            </a:r>
          </a:p>
        </p:txBody>
      </p:sp>
      <p:sp>
        <p:nvSpPr>
          <p:cNvPr id="2"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242F6018-75D2-498F-9F35-463767781C76}" type="slidenum">
              <a:rPr lang="en-US" smtClean="0">
                <a:solidFill>
                  <a:schemeClr val="tx1"/>
                </a:solidFill>
              </a:rPr>
              <a:pPr>
                <a:defRPr/>
              </a:pPr>
              <a:t>2</a:t>
            </a:fld>
            <a:endParaRPr lang="en-US" smtClean="0">
              <a:solidFill>
                <a:schemeClr val="tx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a:spLocks noGrp="1"/>
          </p:cNvSpPr>
          <p:nvPr>
            <p:ph type="title"/>
          </p:nvPr>
        </p:nvSpPr>
        <p:spPr/>
        <p:txBody>
          <a:bodyPr/>
          <a:lstStyle/>
          <a:p>
            <a:r>
              <a:rPr lang="en-US" sz="3200" dirty="0" smtClean="0"/>
              <a:t>Topic 1:</a:t>
            </a:r>
            <a:br>
              <a:rPr lang="en-US" sz="3200" dirty="0" smtClean="0"/>
            </a:br>
            <a:r>
              <a:rPr lang="en-US" sz="3200" dirty="0" smtClean="0"/>
              <a:t>Why is OSHA Important to You?</a:t>
            </a:r>
          </a:p>
        </p:txBody>
      </p:sp>
      <p:sp>
        <p:nvSpPr>
          <p:cNvPr id="5122" name="Content Placeholder 1"/>
          <p:cNvSpPr>
            <a:spLocks noGrp="1"/>
          </p:cNvSpPr>
          <p:nvPr>
            <p:ph sz="half" idx="1"/>
          </p:nvPr>
        </p:nvSpPr>
        <p:spPr>
          <a:xfrm>
            <a:off x="457200" y="1481138"/>
            <a:ext cx="5791200" cy="4525962"/>
          </a:xfrm>
        </p:spPr>
        <p:txBody>
          <a:bodyPr/>
          <a:lstStyle/>
          <a:p>
            <a:r>
              <a:rPr lang="en-US" sz="2400" kern="1200" dirty="0" smtClean="0">
                <a:ea typeface="ＭＳ Ｐゴシック" pitchFamily="-105" charset="-128"/>
              </a:rPr>
              <a:t>4,405 </a:t>
            </a:r>
            <a:r>
              <a:rPr lang="en-US" sz="2400" kern="1200" dirty="0">
                <a:ea typeface="ＭＳ Ｐゴシック" pitchFamily="-105" charset="-128"/>
              </a:rPr>
              <a:t>workers were killed on the job in </a:t>
            </a:r>
            <a:r>
              <a:rPr lang="en-US" sz="2400" kern="1200" dirty="0" smtClean="0">
                <a:ea typeface="ＭＳ Ｐゴシック" pitchFamily="-105" charset="-128"/>
              </a:rPr>
              <a:t>2013 (</a:t>
            </a:r>
            <a:r>
              <a:rPr lang="en-US" sz="2400" kern="1200" dirty="0">
                <a:ea typeface="ＭＳ Ｐゴシック" pitchFamily="-105" charset="-128"/>
              </a:rPr>
              <a:t>3.2 per 100,000 full-time equivalent workers)</a:t>
            </a:r>
          </a:p>
          <a:p>
            <a:r>
              <a:rPr lang="en-US" sz="2400" kern="1200" dirty="0" smtClean="0">
                <a:ea typeface="ＭＳ Ｐゴシック" pitchFamily="-105" charset="-128"/>
              </a:rPr>
              <a:t>An average of nearly 12 workers die every day </a:t>
            </a:r>
          </a:p>
          <a:p>
            <a:r>
              <a:rPr lang="en-US" sz="2400" kern="1200" dirty="0" smtClean="0">
                <a:ea typeface="ＭＳ Ｐゴシック" pitchFamily="-105" charset="-128"/>
              </a:rPr>
              <a:t>797 </a:t>
            </a:r>
            <a:r>
              <a:rPr lang="en-US" sz="2400" kern="1200" dirty="0">
                <a:ea typeface="ＭＳ Ｐゴシック" pitchFamily="-105" charset="-128"/>
              </a:rPr>
              <a:t>Hispanic or Latino workers were killed from work-related injuries in </a:t>
            </a:r>
            <a:r>
              <a:rPr lang="en-US" sz="2400" kern="1200" dirty="0" smtClean="0">
                <a:ea typeface="ＭＳ Ｐゴシック" pitchFamily="-105" charset="-128"/>
              </a:rPr>
              <a:t>2013</a:t>
            </a:r>
          </a:p>
          <a:p>
            <a:r>
              <a:rPr lang="en-US" sz="2400" kern="1200" dirty="0" smtClean="0">
                <a:ea typeface="ＭＳ Ｐゴシック" pitchFamily="-105" charset="-128"/>
              </a:rPr>
              <a:t>Nearly </a:t>
            </a:r>
            <a:r>
              <a:rPr lang="en-US" sz="2400" kern="1200" dirty="0">
                <a:ea typeface="ＭＳ Ｐゴシック" pitchFamily="-105" charset="-128"/>
              </a:rPr>
              <a:t>3.0 million </a:t>
            </a:r>
            <a:r>
              <a:rPr lang="en-US" sz="2400" kern="1200" dirty="0" smtClean="0">
                <a:ea typeface="ＭＳ Ｐゴシック" pitchFamily="-105" charset="-128"/>
              </a:rPr>
              <a:t>serious </a:t>
            </a:r>
            <a:r>
              <a:rPr lang="en-US" sz="2400" kern="1200" dirty="0">
                <a:ea typeface="ＭＳ Ｐゴシック" pitchFamily="-105" charset="-128"/>
              </a:rPr>
              <a:t>workplace injuries and illnesses were reported by private industry </a:t>
            </a:r>
            <a:r>
              <a:rPr lang="en-US" sz="2400" kern="1200" dirty="0" smtClean="0">
                <a:ea typeface="ＭＳ Ｐゴシック" pitchFamily="-105" charset="-128"/>
              </a:rPr>
              <a:t>employers </a:t>
            </a:r>
            <a:r>
              <a:rPr lang="en-US" sz="2400" kern="1200" dirty="0">
                <a:ea typeface="ＭＳ Ｐゴシック" pitchFamily="-105" charset="-128"/>
              </a:rPr>
              <a:t>in </a:t>
            </a:r>
            <a:r>
              <a:rPr lang="en-US" sz="2400" kern="1200" dirty="0" smtClean="0">
                <a:ea typeface="ＭＳ Ｐゴシック" pitchFamily="-105" charset="-128"/>
              </a:rPr>
              <a:t>2012</a:t>
            </a:r>
          </a:p>
          <a:p>
            <a:endParaRPr lang="en-US" sz="2000" kern="1200" dirty="0">
              <a:ea typeface="ＭＳ Ｐゴシック" pitchFamily="-105" charset="-128"/>
            </a:endParaRPr>
          </a:p>
        </p:txBody>
      </p:sp>
      <p:sp>
        <p:nvSpPr>
          <p:cNvPr id="5124" name="Slide Number Placeholder 2"/>
          <p:cNvSpPr>
            <a:spLocks noGrp="1"/>
          </p:cNvSpPr>
          <p:nvPr>
            <p:ph type="sldNum" sz="quarter" idx="4"/>
          </p:nvPr>
        </p:nvSpPr>
        <p:spPr bwMode="auto">
          <a:ln>
            <a:miter lim="800000"/>
            <a:headEnd/>
            <a:tailEnd/>
          </a:ln>
        </p:spPr>
        <p:txBody>
          <a:bodyPr/>
          <a:lstStyle/>
          <a:p>
            <a:pPr>
              <a:defRPr/>
            </a:pPr>
            <a:fld id="{90A3F50C-152F-44C8-8AA1-99836E05A079}" type="slidenum">
              <a:rPr lang="en-US" smtClean="0">
                <a:solidFill>
                  <a:schemeClr val="tx1"/>
                </a:solidFill>
              </a:rPr>
              <a:pPr>
                <a:defRPr/>
              </a:pPr>
              <a:t>3</a:t>
            </a:fld>
            <a:endParaRPr lang="en-US" smtClean="0">
              <a:solidFill>
                <a:schemeClr val="tx1"/>
              </a:solidFill>
            </a:endParaRPr>
          </a:p>
        </p:txBody>
      </p:sp>
      <p:sp>
        <p:nvSpPr>
          <p:cNvPr id="4" name="Rounded Rectangle 3"/>
          <p:cNvSpPr/>
          <p:nvPr/>
        </p:nvSpPr>
        <p:spPr>
          <a:xfrm>
            <a:off x="6248400" y="1524000"/>
            <a:ext cx="2438400" cy="4800600"/>
          </a:xfrm>
          <a:prstGeom prst="roundRect">
            <a:avLst/>
          </a:prstGeom>
          <a:scene3d>
            <a:camera prst="orthographicFront"/>
            <a:lightRig rig="threePt" dir="t"/>
          </a:scene3d>
          <a:sp3d>
            <a:bevelT prst="relaxedInset"/>
          </a:sp3d>
        </p:spPr>
        <p:style>
          <a:lnRef idx="1">
            <a:schemeClr val="accent5"/>
          </a:lnRef>
          <a:fillRef idx="2">
            <a:schemeClr val="accent5"/>
          </a:fillRef>
          <a:effectRef idx="1">
            <a:schemeClr val="accent5"/>
          </a:effectRef>
          <a:fontRef idx="minor">
            <a:schemeClr val="dk1"/>
          </a:fontRef>
        </p:style>
        <p:txBody>
          <a:bodyPr rtlCol="0" anchor="ctr"/>
          <a:lstStyle/>
          <a:p>
            <a:pPr algn="ctr">
              <a:spcAft>
                <a:spcPts val="400"/>
              </a:spcAft>
            </a:pPr>
            <a:r>
              <a:rPr lang="en-US" b="1" u="sng" dirty="0" smtClean="0">
                <a:solidFill>
                  <a:srgbClr val="002060"/>
                </a:solidFill>
              </a:rPr>
              <a:t>OSHA Makes a Difference </a:t>
            </a:r>
          </a:p>
          <a:p>
            <a:pPr marL="285750" indent="-285750">
              <a:spcAft>
                <a:spcPts val="400"/>
              </a:spcAft>
              <a:buFont typeface="Arial" panose="020B0604020202020204" pitchFamily="34" charset="0"/>
              <a:buChar char="•"/>
            </a:pPr>
            <a:r>
              <a:rPr lang="en-US" sz="1600" b="1" dirty="0" smtClean="0">
                <a:solidFill>
                  <a:srgbClr val="002060"/>
                </a:solidFill>
              </a:rPr>
              <a:t>Worker </a:t>
            </a:r>
            <a:r>
              <a:rPr lang="en-US" sz="1600" b="1" dirty="0">
                <a:solidFill>
                  <a:srgbClr val="002060"/>
                </a:solidFill>
              </a:rPr>
              <a:t>deaths in America are down–on average, from about 38 worker deaths a day in 1970 to 12 a day in </a:t>
            </a:r>
            <a:r>
              <a:rPr lang="en-US" sz="1600" b="1" dirty="0" smtClean="0">
                <a:solidFill>
                  <a:srgbClr val="002060"/>
                </a:solidFill>
              </a:rPr>
              <a:t>2013. </a:t>
            </a:r>
            <a:endParaRPr lang="en-US" sz="1600" b="1" dirty="0">
              <a:solidFill>
                <a:srgbClr val="002060"/>
              </a:solidFill>
            </a:endParaRPr>
          </a:p>
          <a:p>
            <a:pPr marL="285750" indent="-285750">
              <a:spcAft>
                <a:spcPts val="400"/>
              </a:spcAft>
              <a:buFont typeface="Arial" panose="020B0604020202020204" pitchFamily="34" charset="0"/>
              <a:buChar char="•"/>
            </a:pPr>
            <a:r>
              <a:rPr lang="en-US" sz="1600" b="1" dirty="0">
                <a:solidFill>
                  <a:srgbClr val="002060"/>
                </a:solidFill>
              </a:rPr>
              <a:t>Worker injuries and illnesses are down–from 10.9 incidents per 100 workers in 1972 to </a:t>
            </a:r>
            <a:r>
              <a:rPr lang="en-US" sz="1600" b="1" dirty="0" smtClean="0">
                <a:solidFill>
                  <a:srgbClr val="002060"/>
                </a:solidFill>
              </a:rPr>
              <a:t>3.0 </a:t>
            </a:r>
            <a:r>
              <a:rPr lang="en-US" sz="1600" b="1" dirty="0">
                <a:solidFill>
                  <a:srgbClr val="002060"/>
                </a:solidFill>
              </a:rPr>
              <a:t>per 100 in </a:t>
            </a:r>
            <a:r>
              <a:rPr lang="en-US" sz="1600" b="1" dirty="0" smtClean="0">
                <a:solidFill>
                  <a:srgbClr val="002060"/>
                </a:solidFill>
              </a:rPr>
              <a:t>2012. </a:t>
            </a:r>
            <a:endParaRPr lang="en-US" sz="1600" b="1" dirty="0">
              <a:solidFill>
                <a:srgbClr val="00206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sz="half" idx="1"/>
          </p:nvPr>
        </p:nvSpPr>
        <p:spPr>
          <a:xfrm>
            <a:off x="457200" y="1481138"/>
            <a:ext cx="4953000" cy="3090862"/>
          </a:xfrm>
        </p:spPr>
        <p:txBody>
          <a:bodyPr/>
          <a:lstStyle/>
          <a:p>
            <a:pPr eaLnBrk="1" hangingPunct="1"/>
            <a:r>
              <a:rPr lang="en-US" sz="2400" dirty="0" smtClean="0"/>
              <a:t>OSHA stands for the Occupational Safety and Health Administration, an agency of the U.S. Department of Labor </a:t>
            </a:r>
          </a:p>
          <a:p>
            <a:pPr eaLnBrk="1" hangingPunct="1"/>
            <a:r>
              <a:rPr lang="en-US" sz="2400" dirty="0" smtClean="0"/>
              <a:t>OSHA’s responsibility is to improve worker safety and health protection</a:t>
            </a:r>
          </a:p>
        </p:txBody>
      </p:sp>
      <p:sp>
        <p:nvSpPr>
          <p:cNvPr id="8196"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A94082DC-3F05-40A2-A2D1-6B106569FF77}" type="slidenum">
              <a:rPr lang="en-US" smtClean="0">
                <a:solidFill>
                  <a:schemeClr val="tx1"/>
                </a:solidFill>
              </a:rPr>
              <a:pPr>
                <a:defRPr/>
              </a:pPr>
              <a:t>4</a:t>
            </a:fld>
            <a:endParaRPr lang="en-US" smtClean="0">
              <a:solidFill>
                <a:schemeClr val="tx1"/>
              </a:solidFill>
            </a:endParaRPr>
          </a:p>
        </p:txBody>
      </p:sp>
      <p:pic>
        <p:nvPicPr>
          <p:cNvPr id="5" name="Content Placeholder 5" descr="Act_1970_new.jpg"/>
          <p:cNvPicPr>
            <a:picLocks noChangeAspect="1"/>
          </p:cNvPicPr>
          <p:nvPr/>
        </p:nvPicPr>
        <p:blipFill>
          <a:blip r:embed="rId3"/>
          <a:stretch>
            <a:fillRect/>
          </a:stretch>
        </p:blipFill>
        <p:spPr>
          <a:xfrm>
            <a:off x="5257800" y="1676400"/>
            <a:ext cx="3043238" cy="2362200"/>
          </a:xfrm>
          <a:prstGeom prst="rect">
            <a:avLst/>
          </a:prstGeom>
          <a:ln>
            <a:solidFill>
              <a:schemeClr val="tx1">
                <a:lumMod val="50000"/>
                <a:lumOff val="50000"/>
              </a:schemeClr>
            </a:solidFill>
          </a:ln>
        </p:spPr>
      </p:pic>
      <p:sp>
        <p:nvSpPr>
          <p:cNvPr id="7" name="TextBox 6"/>
          <p:cNvSpPr txBox="1"/>
          <p:nvPr/>
        </p:nvSpPr>
        <p:spPr>
          <a:xfrm>
            <a:off x="457200" y="4495800"/>
            <a:ext cx="7772400" cy="1898650"/>
          </a:xfrm>
          <a:prstGeom prst="rect">
            <a:avLst/>
          </a:prstGeom>
          <a:noFill/>
        </p:spPr>
        <p:txBody>
          <a:bodyPr>
            <a:spAutoFit/>
          </a:bodyPr>
          <a:lstStyle/>
          <a:p>
            <a:pPr marL="365125" indent="-255588">
              <a:spcBef>
                <a:spcPts val="400"/>
              </a:spcBef>
              <a:buClr>
                <a:schemeClr val="accent1"/>
              </a:buClr>
              <a:buSzPct val="68000"/>
              <a:buFont typeface="Wingdings 3" pitchFamily="18" charset="2"/>
              <a:buChar char=""/>
              <a:defRPr/>
            </a:pPr>
            <a:r>
              <a:rPr lang="en-US" sz="2400" dirty="0">
                <a:latin typeface="+mn-lt"/>
                <a:ea typeface="+mn-ea"/>
              </a:rPr>
              <a:t>On December 29, 1970, President Nixon signed the OSH Act</a:t>
            </a:r>
          </a:p>
          <a:p>
            <a:pPr marL="365125" indent="-255588">
              <a:spcBef>
                <a:spcPts val="400"/>
              </a:spcBef>
              <a:buClr>
                <a:schemeClr val="accent1"/>
              </a:buClr>
              <a:buSzPct val="68000"/>
              <a:buFont typeface="Wingdings 3" pitchFamily="18" charset="2"/>
              <a:buChar char=""/>
              <a:defRPr/>
            </a:pPr>
            <a:r>
              <a:rPr lang="en-US" sz="2400" dirty="0">
                <a:latin typeface="+mn-lt"/>
                <a:ea typeface="+mn-ea"/>
              </a:rPr>
              <a:t>This Act created OSHA, the agency, which formally came into being on April 28, 1971</a:t>
            </a:r>
          </a:p>
          <a:p>
            <a:pPr>
              <a:defRPr/>
            </a:pPr>
            <a:endParaRPr lang="en-US" dirty="0"/>
          </a:p>
        </p:txBody>
      </p:sp>
      <p:sp>
        <p:nvSpPr>
          <p:cNvPr id="8198" name="Title 7"/>
          <p:cNvSpPr>
            <a:spLocks noGrp="1"/>
          </p:cNvSpPr>
          <p:nvPr>
            <p:ph type="title"/>
          </p:nvPr>
        </p:nvSpPr>
        <p:spPr/>
        <p:txBody>
          <a:bodyPr/>
          <a:lstStyle/>
          <a:p>
            <a:r>
              <a:rPr lang="en-US" smtClean="0"/>
              <a:t>History of OSHA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US" smtClean="0"/>
              <a:t>OSHA’s Mission</a:t>
            </a:r>
          </a:p>
        </p:txBody>
      </p:sp>
      <p:sp>
        <p:nvSpPr>
          <p:cNvPr id="10243" name="Content Placeholder 1"/>
          <p:cNvSpPr>
            <a:spLocks noGrp="1"/>
          </p:cNvSpPr>
          <p:nvPr>
            <p:ph idx="1"/>
          </p:nvPr>
        </p:nvSpPr>
        <p:spPr/>
        <p:txBody>
          <a:bodyPr/>
          <a:lstStyle/>
          <a:p>
            <a:pPr eaLnBrk="1" hangingPunct="1"/>
            <a:r>
              <a:rPr lang="en-US" dirty="0" smtClean="0"/>
              <a:t>The mission of OSHA is </a:t>
            </a:r>
            <a:r>
              <a:rPr lang="en-US" dirty="0"/>
              <a:t>to assure safe and healthful working conditions for working men and women by setting and enforcing standards and by providing training, outreach, education and assistance</a:t>
            </a:r>
            <a:r>
              <a:rPr lang="en-US" dirty="0" smtClean="0"/>
              <a:t>. </a:t>
            </a:r>
          </a:p>
          <a:p>
            <a:pPr eaLnBrk="1" hangingPunct="1"/>
            <a:r>
              <a:rPr lang="en-US" dirty="0" smtClean="0"/>
              <a:t>Some of the things OSHA does to carry out its mission are: </a:t>
            </a:r>
          </a:p>
          <a:p>
            <a:pPr lvl="1" eaLnBrk="1" hangingPunct="1"/>
            <a:r>
              <a:rPr lang="en-US" sz="2200" dirty="0" smtClean="0"/>
              <a:t>Developing job safety and health standards and enforcing them through worksite inspections</a:t>
            </a:r>
          </a:p>
          <a:p>
            <a:pPr lvl="1" eaLnBrk="1" hangingPunct="1"/>
            <a:r>
              <a:rPr lang="en-US" sz="2200" dirty="0" smtClean="0"/>
              <a:t>Providing training programs to increase knowledge about occupational safety and health</a:t>
            </a:r>
          </a:p>
        </p:txBody>
      </p:sp>
      <p:sp>
        <p:nvSpPr>
          <p:cNvPr id="10244"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FDE51CB1-B317-48F0-8023-B43DAD2D51D6}" type="slidenum">
              <a:rPr lang="en-US" smtClean="0">
                <a:solidFill>
                  <a:schemeClr val="tx1"/>
                </a:solidFill>
              </a:rPr>
              <a:pPr>
                <a:defRPr/>
              </a:pPr>
              <a:t>5</a:t>
            </a:fld>
            <a:endParaRPr lang="en-US" smtClean="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r>
              <a:rPr lang="en-US" sz="3200" dirty="0" smtClean="0"/>
              <a:t>Topic 2:</a:t>
            </a:r>
            <a:br>
              <a:rPr lang="en-US" sz="3200" dirty="0" smtClean="0"/>
            </a:br>
            <a:r>
              <a:rPr lang="en-US" sz="3200" dirty="0" smtClean="0"/>
              <a:t>What Rights Do You Have Under OSHA?</a:t>
            </a:r>
          </a:p>
        </p:txBody>
      </p:sp>
      <p:sp>
        <p:nvSpPr>
          <p:cNvPr id="12291" name="Content Placeholder 1"/>
          <p:cNvSpPr>
            <a:spLocks noGrp="1"/>
          </p:cNvSpPr>
          <p:nvPr>
            <p:ph idx="1"/>
          </p:nvPr>
        </p:nvSpPr>
        <p:spPr/>
        <p:txBody>
          <a:bodyPr/>
          <a:lstStyle/>
          <a:p>
            <a:pPr eaLnBrk="1" hangingPunct="1"/>
            <a:r>
              <a:rPr lang="en-US" dirty="0" smtClean="0"/>
              <a:t>You have the right to:</a:t>
            </a:r>
          </a:p>
          <a:p>
            <a:pPr lvl="1" eaLnBrk="1" hangingPunct="1"/>
            <a:r>
              <a:rPr lang="en-US" sz="2200" dirty="0" smtClean="0"/>
              <a:t>A safe and healthful workplace </a:t>
            </a:r>
            <a:endParaRPr lang="en-US" sz="2200" b="1" dirty="0" smtClean="0"/>
          </a:p>
          <a:p>
            <a:pPr lvl="1" eaLnBrk="1" hangingPunct="1"/>
            <a:r>
              <a:rPr lang="en-US" sz="2200" dirty="0" smtClean="0"/>
              <a:t>Know about hazardous chemicals</a:t>
            </a:r>
            <a:endParaRPr lang="en-US" sz="2200" b="1" dirty="0" smtClean="0"/>
          </a:p>
          <a:p>
            <a:pPr lvl="1" eaLnBrk="1" hangingPunct="1"/>
            <a:r>
              <a:rPr lang="en-US" sz="2200" dirty="0" smtClean="0"/>
              <a:t>Report injury to employer</a:t>
            </a:r>
          </a:p>
          <a:p>
            <a:pPr lvl="1" eaLnBrk="1" hangingPunct="1"/>
            <a:r>
              <a:rPr lang="en-US" sz="2200" dirty="0" smtClean="0"/>
              <a:t>Complain or request hazard correction from employer </a:t>
            </a:r>
            <a:endParaRPr lang="en-US" sz="2200" b="1" dirty="0" smtClean="0"/>
          </a:p>
          <a:p>
            <a:pPr lvl="1" eaLnBrk="1" hangingPunct="1"/>
            <a:r>
              <a:rPr lang="en-US" sz="2200" dirty="0" smtClean="0"/>
              <a:t>Training</a:t>
            </a:r>
            <a:endParaRPr lang="en-US" sz="2200" b="1" dirty="0" smtClean="0"/>
          </a:p>
          <a:p>
            <a:pPr lvl="1" eaLnBrk="1" hangingPunct="1"/>
            <a:r>
              <a:rPr lang="en-US" sz="2200" dirty="0" smtClean="0"/>
              <a:t>Hazard exposure and medical records</a:t>
            </a:r>
            <a:endParaRPr lang="en-US" sz="2200" b="1" dirty="0" smtClean="0"/>
          </a:p>
          <a:p>
            <a:pPr lvl="1" eaLnBrk="1" hangingPunct="1"/>
            <a:r>
              <a:rPr lang="en-US" sz="2200" dirty="0" smtClean="0"/>
              <a:t>File a complaint with OSHA</a:t>
            </a:r>
            <a:endParaRPr lang="en-US" sz="2200" b="1" dirty="0" smtClean="0"/>
          </a:p>
          <a:p>
            <a:pPr lvl="1" eaLnBrk="1" hangingPunct="1"/>
            <a:r>
              <a:rPr lang="en-US" sz="2200" dirty="0" smtClean="0"/>
              <a:t>Participate in an OSHA inspection</a:t>
            </a:r>
            <a:endParaRPr lang="en-US" sz="2200" b="1" dirty="0" smtClean="0"/>
          </a:p>
          <a:p>
            <a:pPr lvl="1" eaLnBrk="1" hangingPunct="1"/>
            <a:r>
              <a:rPr lang="en-US" sz="2200" dirty="0" smtClean="0"/>
              <a:t>Be free from retaliation for exercising safety and health rights</a:t>
            </a:r>
          </a:p>
        </p:txBody>
      </p:sp>
      <p:sp>
        <p:nvSpPr>
          <p:cNvPr id="12292"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E377CC26-3670-4EC5-AE34-0C0F145F801C}" type="slidenum">
              <a:rPr lang="en-US" smtClean="0">
                <a:solidFill>
                  <a:schemeClr val="tx1"/>
                </a:solidFill>
              </a:rPr>
              <a:pPr>
                <a:defRPr/>
              </a:pPr>
              <a:t>6</a:t>
            </a:fld>
            <a:endParaRPr lang="en-US" smtClean="0">
              <a:solidFill>
                <a:schemeClr val="tx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Title 2"/>
          <p:cNvPicPr>
            <a:picLocks noGrp="1" noChangeArrowheads="1"/>
          </p:cNvPicPr>
          <p:nvPr>
            <p:ph type="title"/>
          </p:nvPr>
        </p:nvPicPr>
        <p:blipFill>
          <a:blip r:embed="rId3" cstate="email">
            <a:extLst>
              <a:ext uri="{28A0092B-C50C-407E-A947-70E740481C1C}">
                <a14:useLocalDpi xmlns:a14="http://schemas.microsoft.com/office/drawing/2010/main"/>
              </a:ext>
            </a:extLst>
          </a:blip>
          <a:stretch>
            <a:fillRect/>
          </a:stretch>
        </p:blipFill>
        <p:spPr>
          <a:xfrm>
            <a:off x="470915" y="288847"/>
            <a:ext cx="8202170" cy="1114581"/>
          </a:xfrm>
        </p:spPr>
      </p:pic>
      <p:sp>
        <p:nvSpPr>
          <p:cNvPr id="15362" name="Content Placeholder 1"/>
          <p:cNvSpPr>
            <a:spLocks noGrp="1"/>
          </p:cNvSpPr>
          <p:nvPr>
            <p:ph sz="half" idx="1"/>
          </p:nvPr>
        </p:nvSpPr>
        <p:spPr>
          <a:xfrm>
            <a:off x="457200" y="1481138"/>
            <a:ext cx="5638800" cy="4525962"/>
          </a:xfrm>
        </p:spPr>
        <p:txBody>
          <a:bodyPr/>
          <a:lstStyle/>
          <a:p>
            <a:pPr eaLnBrk="1" hangingPunct="1"/>
            <a:r>
              <a:rPr lang="en-US" dirty="0" smtClean="0"/>
              <a:t>Employers must have a written, complete hazard communication program that includes information on:</a:t>
            </a:r>
          </a:p>
          <a:p>
            <a:pPr lvl="1" eaLnBrk="1" hangingPunct="1">
              <a:spcBef>
                <a:spcPts val="400"/>
              </a:spcBef>
              <a:buClr>
                <a:schemeClr val="accent1"/>
              </a:buClr>
              <a:buSzPct val="68000"/>
              <a:buFont typeface="Wingdings 3" pitchFamily="18" charset="2"/>
              <a:buChar char=""/>
            </a:pPr>
            <a:r>
              <a:rPr lang="en-US" dirty="0">
                <a:latin typeface="Lucida Sans Unicode" pitchFamily="34" charset="0"/>
              </a:rPr>
              <a:t>Container labeling,</a:t>
            </a:r>
          </a:p>
          <a:p>
            <a:pPr lvl="1" eaLnBrk="1" hangingPunct="1">
              <a:spcBef>
                <a:spcPts val="400"/>
              </a:spcBef>
              <a:buClr>
                <a:schemeClr val="accent1"/>
              </a:buClr>
              <a:buSzPct val="68000"/>
              <a:buFont typeface="Wingdings 3" pitchFamily="18" charset="2"/>
              <a:buChar char=""/>
            </a:pPr>
            <a:r>
              <a:rPr lang="en-US" dirty="0">
                <a:latin typeface="Lucida Sans Unicode" pitchFamily="34" charset="0"/>
              </a:rPr>
              <a:t>Safety Data Sheets (SDSs), and</a:t>
            </a:r>
          </a:p>
          <a:p>
            <a:pPr lvl="1" eaLnBrk="1" hangingPunct="1">
              <a:spcBef>
                <a:spcPts val="400"/>
              </a:spcBef>
              <a:buClr>
                <a:schemeClr val="accent1"/>
              </a:buClr>
              <a:buSzPct val="68000"/>
              <a:buFont typeface="Wingdings 3" pitchFamily="18" charset="2"/>
              <a:buChar char=""/>
            </a:pPr>
            <a:r>
              <a:rPr lang="en-US" dirty="0">
                <a:latin typeface="Lucida Sans Unicode" pitchFamily="34" charset="0"/>
              </a:rPr>
              <a:t>Worker </a:t>
            </a:r>
            <a:r>
              <a:rPr lang="en-US" dirty="0" smtClean="0">
                <a:latin typeface="Lucida Sans Unicode" pitchFamily="34" charset="0"/>
              </a:rPr>
              <a:t>training.</a:t>
            </a:r>
          </a:p>
          <a:p>
            <a:pPr lvl="2" eaLnBrk="1" hangingPunct="1">
              <a:spcBef>
                <a:spcPts val="400"/>
              </a:spcBef>
              <a:buClr>
                <a:schemeClr val="accent1"/>
              </a:buClr>
              <a:buSzPct val="68000"/>
              <a:buFont typeface="Wingdings 3" pitchFamily="18" charset="2"/>
              <a:buChar char=""/>
            </a:pPr>
            <a:r>
              <a:rPr lang="en-US" dirty="0" smtClean="0">
                <a:latin typeface="Lucida Sans Unicode" pitchFamily="34" charset="0"/>
              </a:rPr>
              <a:t>The </a:t>
            </a:r>
            <a:r>
              <a:rPr lang="en-US" dirty="0">
                <a:latin typeface="Lucida Sans Unicode" pitchFamily="34" charset="0"/>
              </a:rPr>
              <a:t>training must include the physical and health hazards of the chemicals and how workers can protect </a:t>
            </a:r>
            <a:r>
              <a:rPr lang="en-US" dirty="0" smtClean="0">
                <a:latin typeface="Lucida Sans Unicode" pitchFamily="34" charset="0"/>
              </a:rPr>
              <a:t>themselves</a:t>
            </a:r>
            <a:endParaRPr lang="en-US" dirty="0" smtClean="0"/>
          </a:p>
        </p:txBody>
      </p:sp>
      <p:sp>
        <p:nvSpPr>
          <p:cNvPr id="15364"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BE63513F-2EB2-478B-96E2-8B630A1751AD}" type="slidenum">
              <a:rPr lang="en-US" smtClean="0">
                <a:solidFill>
                  <a:schemeClr val="tx1"/>
                </a:solidFill>
              </a:rPr>
              <a:pPr>
                <a:defRPr/>
              </a:pPr>
              <a:t>7</a:t>
            </a:fld>
            <a:endParaRPr lang="en-US" smtClean="0">
              <a:solidFill>
                <a:schemeClr val="tx1"/>
              </a:solidFill>
            </a:endParaRPr>
          </a:p>
        </p:txBody>
      </p:sp>
      <p:sp>
        <p:nvSpPr>
          <p:cNvPr id="15365" name="TextBox 4"/>
          <p:cNvSpPr txBox="1">
            <a:spLocks noChangeArrowheads="1"/>
          </p:cNvSpPr>
          <p:nvPr/>
        </p:nvSpPr>
        <p:spPr bwMode="auto">
          <a:xfrm>
            <a:off x="457200"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i="1"/>
              <a:t>Your Right to…</a:t>
            </a:r>
          </a:p>
        </p:txBody>
      </p:sp>
      <p:graphicFrame>
        <p:nvGraphicFramePr>
          <p:cNvPr id="4" name="Table 3"/>
          <p:cNvGraphicFramePr>
            <a:graphicFrameLocks noGrp="1"/>
          </p:cNvGraphicFramePr>
          <p:nvPr>
            <p:extLst>
              <p:ext uri="{D42A27DB-BD31-4B8C-83A1-F6EECF244321}">
                <p14:modId xmlns:p14="http://schemas.microsoft.com/office/powerpoint/2010/main" val="3746760886"/>
              </p:ext>
            </p:extLst>
          </p:nvPr>
        </p:nvGraphicFramePr>
        <p:xfrm>
          <a:off x="6019800" y="3733800"/>
          <a:ext cx="2697876" cy="2473960"/>
        </p:xfrm>
        <a:graphic>
          <a:graphicData uri="http://schemas.openxmlformats.org/drawingml/2006/table">
            <a:tbl>
              <a:tblPr firstRow="1" bandRow="1">
                <a:tableStyleId>{3B4B98B0-60AC-42C2-AFA5-B58CD77FA1E5}</a:tableStyleId>
              </a:tblPr>
              <a:tblGrid>
                <a:gridCol w="2697876"/>
              </a:tblGrid>
              <a:tr h="370840">
                <a:tc>
                  <a:txBody>
                    <a:bodyPr/>
                    <a:lstStyle/>
                    <a:p>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The Hazard Communication Standard (HCS) requires chemical manufacturers, distributors, or importers to provide Safety Data Sheets (SDSs) (formerly known as Material Safety Data Sheets or MSDSs) to communicate the hazards of hazardous chemical products. As of June 1, 2015, the HCS will require new SDSs to be in a uniform format. </a:t>
                      </a:r>
                    </a:p>
                  </a:txBody>
                  <a:tcPr/>
                </a:tc>
              </a:tr>
            </a:tbl>
          </a:graphicData>
        </a:graphic>
      </p:graphicFrame>
      <p:pic>
        <p:nvPicPr>
          <p:cNvPr id="9" name="Picture 8"/>
          <p:cNvPicPr>
            <a:picLocks noChangeAspect="1"/>
          </p:cNvPicPr>
          <p:nvPr/>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6400800" y="1524000"/>
            <a:ext cx="2026920" cy="25146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4294967295"/>
          </p:nvPr>
        </p:nvSpPr>
        <p:spPr>
          <a:xfrm>
            <a:off x="457200" y="1481138"/>
            <a:ext cx="5791200" cy="4691062"/>
          </a:xfrm>
        </p:spPr>
        <p:txBody>
          <a:bodyPr/>
          <a:lstStyle/>
          <a:p>
            <a:pPr eaLnBrk="1" hangingPunct="1"/>
            <a:r>
              <a:rPr lang="en-US" dirty="0" smtClean="0"/>
              <a:t>OSHA’s Recordkeeping rule requires most employers with more than 10 workers to keep a log of injuries and illnesses</a:t>
            </a:r>
          </a:p>
          <a:p>
            <a:pPr eaLnBrk="1" hangingPunct="1"/>
            <a:r>
              <a:rPr lang="en-US" dirty="0" smtClean="0">
                <a:latin typeface="Lucida Sans Unicode" pitchFamily="34" charset="0"/>
              </a:rPr>
              <a:t>Workers </a:t>
            </a:r>
            <a:r>
              <a:rPr lang="en-US" dirty="0">
                <a:latin typeface="Lucida Sans Unicode" pitchFamily="34" charset="0"/>
              </a:rPr>
              <a:t>have the right to report an </a:t>
            </a:r>
            <a:r>
              <a:rPr lang="en-US" dirty="0" smtClean="0">
                <a:latin typeface="Lucida Sans Unicode" pitchFamily="34" charset="0"/>
              </a:rPr>
              <a:t>injury* </a:t>
            </a:r>
            <a:r>
              <a:rPr lang="en-US" dirty="0">
                <a:latin typeface="Lucida Sans Unicode" pitchFamily="34" charset="0"/>
              </a:rPr>
              <a:t>and review current </a:t>
            </a:r>
            <a:r>
              <a:rPr lang="en-US" dirty="0" smtClean="0">
                <a:latin typeface="Lucida Sans Unicode" pitchFamily="34" charset="0"/>
              </a:rPr>
              <a:t>log</a:t>
            </a:r>
          </a:p>
          <a:p>
            <a:pPr eaLnBrk="1" hangingPunct="1"/>
            <a:r>
              <a:rPr lang="en-US" dirty="0" smtClean="0">
                <a:latin typeface="Lucida Sans Unicode" pitchFamily="34" charset="0"/>
              </a:rPr>
              <a:t>Workers </a:t>
            </a:r>
            <a:r>
              <a:rPr lang="en-US" dirty="0">
                <a:latin typeface="Lucida Sans Unicode" pitchFamily="34" charset="0"/>
              </a:rPr>
              <a:t>also have the right to view the annually posted summary of the injuries and illnesses (OSHA 300A)</a:t>
            </a:r>
          </a:p>
          <a:p>
            <a:pPr eaLnBrk="1" hangingPunct="1"/>
            <a:endParaRPr lang="en-US" dirty="0">
              <a:latin typeface="Lucida Sans Unicode" pitchFamily="34" charset="0"/>
            </a:endParaRPr>
          </a:p>
          <a:p>
            <a:pPr eaLnBrk="1" hangingPunct="1"/>
            <a:endParaRPr lang="en-US" dirty="0" smtClean="0"/>
          </a:p>
        </p:txBody>
      </p:sp>
      <p:pic>
        <p:nvPicPr>
          <p:cNvPr id="17411" name="Title 2"/>
          <p:cNvPicPr>
            <a:picLocks noGrp="1" noChangeArrowheads="1"/>
          </p:cNvPicPr>
          <p:nvPr>
            <p:ph type="title" idx="4294967295"/>
          </p:nvPr>
        </p:nvPicPr>
        <p:blipFill>
          <a:blip r:embed="rId3">
            <a:extLst>
              <a:ext uri="{28A0092B-C50C-407E-A947-70E740481C1C}">
                <a14:useLocalDpi xmlns:a14="http://schemas.microsoft.com/office/drawing/2010/main"/>
              </a:ext>
            </a:extLst>
          </a:blip>
          <a:srcRect/>
          <a:stretch>
            <a:fillRect/>
          </a:stretch>
        </p:blipFill>
        <p:spPr>
          <a:xfrm>
            <a:off x="233363" y="268288"/>
            <a:ext cx="8655050" cy="1158875"/>
          </a:xfrm>
        </p:spPr>
      </p:pic>
      <p:sp>
        <p:nvSpPr>
          <p:cNvPr id="17413" name="TextBox 5"/>
          <p:cNvSpPr txBox="1">
            <a:spLocks noChangeArrowheads="1"/>
          </p:cNvSpPr>
          <p:nvPr/>
        </p:nvSpPr>
        <p:spPr bwMode="auto">
          <a:xfrm>
            <a:off x="457200"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i="1"/>
              <a:t>Your Right to…</a:t>
            </a:r>
          </a:p>
        </p:txBody>
      </p:sp>
      <p:pic>
        <p:nvPicPr>
          <p:cNvPr id="17414" name="Picture 7" descr="slide 15 first aid"/>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096000" y="1676400"/>
            <a:ext cx="2514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p:txBody>
          <a:bodyPr/>
          <a:lstStyle/>
          <a:p>
            <a:pPr>
              <a:defRPr/>
            </a:pPr>
            <a:fld id="{65930BFD-9E80-48F7-BE64-7FD442570201}" type="slidenum">
              <a:rPr lang="en-US" smtClean="0">
                <a:solidFill>
                  <a:schemeClr val="tx1"/>
                </a:solidFill>
              </a:rPr>
              <a:pPr>
                <a:defRPr/>
              </a:pPr>
              <a:t>8</a:t>
            </a:fld>
            <a:endParaRPr lang="en-US" dirty="0">
              <a:solidFill>
                <a:schemeClr val="tx1"/>
              </a:solidFill>
            </a:endParaRPr>
          </a:p>
        </p:txBody>
      </p:sp>
      <p:sp>
        <p:nvSpPr>
          <p:cNvPr id="8" name="Rounded Rectangle 7"/>
          <p:cNvSpPr/>
          <p:nvPr/>
        </p:nvSpPr>
        <p:spPr>
          <a:xfrm>
            <a:off x="6096000" y="3810000"/>
            <a:ext cx="2514600" cy="2362200"/>
          </a:xfrm>
          <a:prstGeom prst="roundRect">
            <a:avLst>
              <a:gd name="adj" fmla="val 1194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spcAft>
                <a:spcPts val="400"/>
              </a:spcAft>
            </a:pPr>
            <a:r>
              <a:rPr lang="en-US" b="1" dirty="0" smtClean="0">
                <a:solidFill>
                  <a:srgbClr val="002060"/>
                </a:solidFill>
              </a:rPr>
              <a:t>*It is against the OSHA law to retaliate or discriminate against a worker for reporting an injury or illness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Title 2"/>
          <p:cNvPicPr>
            <a:picLocks noGrp="1" noChangeArrowheads="1"/>
          </p:cNvPicPr>
          <p:nvPr>
            <p:ph type="title"/>
          </p:nvPr>
        </p:nvPicPr>
        <p:blipFill>
          <a:blip r:embed="rId3" cstate="email">
            <a:extLst>
              <a:ext uri="{28A0092B-C50C-407E-A947-70E740481C1C}">
                <a14:useLocalDpi xmlns:a14="http://schemas.microsoft.com/office/drawing/2010/main"/>
              </a:ext>
            </a:extLst>
          </a:blip>
          <a:srcRect/>
          <a:stretch>
            <a:fillRect/>
          </a:stretch>
        </p:blipFill>
        <p:spPr>
          <a:xfrm>
            <a:off x="457200" y="285750"/>
            <a:ext cx="8229600" cy="1120775"/>
          </a:xfrm>
        </p:spPr>
      </p:pic>
      <p:sp>
        <p:nvSpPr>
          <p:cNvPr id="19459" name="Content Placeholder 1"/>
          <p:cNvSpPr>
            <a:spLocks noGrp="1"/>
          </p:cNvSpPr>
          <p:nvPr>
            <p:ph sz="half" idx="1"/>
          </p:nvPr>
        </p:nvSpPr>
        <p:spPr>
          <a:xfrm>
            <a:off x="457200" y="1481138"/>
            <a:ext cx="5105400" cy="2481262"/>
          </a:xfrm>
        </p:spPr>
        <p:txBody>
          <a:bodyPr/>
          <a:lstStyle/>
          <a:p>
            <a:pPr eaLnBrk="1" hangingPunct="1"/>
            <a:r>
              <a:rPr lang="en-US" sz="2400" dirty="0" smtClean="0"/>
              <a:t>Workers have a right to get training from employers on a variety of health and safety hazards and standards that employers must follow</a:t>
            </a:r>
          </a:p>
        </p:txBody>
      </p:sp>
      <p:pic>
        <p:nvPicPr>
          <p:cNvPr id="19460" name="Content Placeholder 6" descr="Slide 17 trg.JPG"/>
          <p:cNvPicPr>
            <a:picLocks noGrp="1" noChangeAspect="1"/>
          </p:cNvPicPr>
          <p:nvPr>
            <p:ph sz="half" idx="2"/>
          </p:nvPr>
        </p:nvPicPr>
        <p:blipFill rotWithShape="1">
          <a:blip r:embed="rId4" cstate="email">
            <a:extLst>
              <a:ext uri="{28A0092B-C50C-407E-A947-70E740481C1C}">
                <a14:useLocalDpi xmlns:a14="http://schemas.microsoft.com/office/drawing/2010/main"/>
              </a:ext>
            </a:extLst>
          </a:blip>
          <a:srcRect/>
          <a:stretch/>
        </p:blipFill>
        <p:spPr>
          <a:xfrm>
            <a:off x="5410200" y="1497330"/>
            <a:ext cx="3144837" cy="1855470"/>
          </a:xfrm>
        </p:spPr>
      </p:pic>
      <p:sp>
        <p:nvSpPr>
          <p:cNvPr id="19461" name="Slide Number Placeholder 3"/>
          <p:cNvSpPr>
            <a:spLocks noGrp="1"/>
          </p:cNvSpPr>
          <p:nvPr>
            <p:ph type="sldNum" sz="quarter" idx="4"/>
          </p:nvPr>
        </p:nvSpPr>
        <p:spPr bwMode="auto">
          <a:xfrm>
            <a:off x="8320088" y="6408738"/>
            <a:ext cx="366712" cy="365125"/>
          </a:xfrm>
          <a:ln>
            <a:miter lim="800000"/>
            <a:headEnd/>
            <a:tailEnd/>
          </a:ln>
        </p:spPr>
        <p:txBody>
          <a:bodyPr/>
          <a:lstStyle/>
          <a:p>
            <a:pPr>
              <a:defRPr/>
            </a:pPr>
            <a:fld id="{1BE6D80D-7439-4A83-9516-7D0F768972F9}" type="slidenum">
              <a:rPr lang="en-US" smtClean="0">
                <a:solidFill>
                  <a:schemeClr val="tx1"/>
                </a:solidFill>
              </a:rPr>
              <a:pPr>
                <a:defRPr/>
              </a:pPr>
              <a:t>9</a:t>
            </a:fld>
            <a:endParaRPr lang="en-US" dirty="0" smtClean="0">
              <a:solidFill>
                <a:schemeClr val="tx1"/>
              </a:solidFill>
            </a:endParaRPr>
          </a:p>
        </p:txBody>
      </p:sp>
      <p:sp>
        <p:nvSpPr>
          <p:cNvPr id="19462" name="TextBox 4"/>
          <p:cNvSpPr txBox="1">
            <a:spLocks noChangeArrowheads="1"/>
          </p:cNvSpPr>
          <p:nvPr/>
        </p:nvSpPr>
        <p:spPr bwMode="auto">
          <a:xfrm>
            <a:off x="457200" y="228600"/>
            <a:ext cx="1751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eaLnBrk="1" hangingPunct="1"/>
            <a:r>
              <a:rPr lang="en-US" i="1"/>
              <a:t>Your Right to…</a:t>
            </a:r>
          </a:p>
        </p:txBody>
      </p:sp>
      <p:sp>
        <p:nvSpPr>
          <p:cNvPr id="8" name="TextBox 7"/>
          <p:cNvSpPr txBox="1"/>
          <p:nvPr/>
        </p:nvSpPr>
        <p:spPr>
          <a:xfrm>
            <a:off x="457200" y="3352800"/>
            <a:ext cx="8229600" cy="3005951"/>
          </a:xfrm>
          <a:prstGeom prst="rect">
            <a:avLst/>
          </a:prstGeom>
          <a:noFill/>
        </p:spPr>
        <p:txBody>
          <a:bodyPr>
            <a:spAutoFit/>
          </a:bodyPr>
          <a:lstStyle/>
          <a:p>
            <a:pPr marL="365125" indent="-255588">
              <a:spcBef>
                <a:spcPts val="400"/>
              </a:spcBef>
              <a:buClr>
                <a:schemeClr val="accent1"/>
              </a:buClr>
              <a:buSzPct val="68000"/>
              <a:buFont typeface="Wingdings 3" pitchFamily="18" charset="2"/>
              <a:buChar char=""/>
              <a:defRPr/>
            </a:pPr>
            <a:r>
              <a:rPr lang="en-US" sz="2400" dirty="0">
                <a:latin typeface="+mn-lt"/>
                <a:ea typeface="+mn-ea"/>
              </a:rPr>
              <a:t>Some required training covers topics such as, </a:t>
            </a:r>
            <a:r>
              <a:rPr lang="en-US" sz="2400" dirty="0" smtClean="0">
                <a:latin typeface="+mn-lt"/>
                <a:ea typeface="+mn-ea"/>
              </a:rPr>
              <a:t>chemical hazards, equipment hazards, noise</a:t>
            </a:r>
            <a:r>
              <a:rPr lang="en-US" sz="2400" dirty="0">
                <a:latin typeface="+mn-lt"/>
                <a:ea typeface="+mn-ea"/>
              </a:rPr>
              <a:t>, confined spaces, fall hazards in construction, personal protective equipment, along with a variety of other </a:t>
            </a:r>
            <a:r>
              <a:rPr lang="en-US" sz="2400" dirty="0" smtClean="0">
                <a:latin typeface="+mn-lt"/>
                <a:ea typeface="+mn-ea"/>
              </a:rPr>
              <a:t>subjects</a:t>
            </a:r>
          </a:p>
          <a:p>
            <a:pPr marL="365125" indent="-255588">
              <a:spcBef>
                <a:spcPts val="400"/>
              </a:spcBef>
              <a:buClr>
                <a:schemeClr val="accent1"/>
              </a:buClr>
              <a:buSzPct val="68000"/>
              <a:buFont typeface="Wingdings 3" pitchFamily="18" charset="2"/>
              <a:buChar char=""/>
              <a:defRPr/>
            </a:pPr>
            <a:r>
              <a:rPr lang="en-US" sz="2400" dirty="0" smtClean="0">
                <a:latin typeface="+mn-lt"/>
                <a:ea typeface="+mn-ea"/>
              </a:rPr>
              <a:t>Training must be in a language and vocabulary workers can understand</a:t>
            </a:r>
            <a:endParaRPr lang="en-US" sz="2400" dirty="0">
              <a:latin typeface="+mn-lt"/>
              <a:ea typeface="+mn-ea"/>
            </a:endParaRPr>
          </a:p>
          <a:p>
            <a:pPr>
              <a:defRPr/>
            </a:pP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_Concourse">
  <a:themeElements>
    <a:clrScheme name="4_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4_Concourse">
      <a:majorFont>
        <a:latin typeface="Lucida Sans Unicode"/>
        <a:ea typeface="ＭＳ Ｐゴシック"/>
        <a:cs typeface=""/>
      </a:majorFont>
      <a:minorFont>
        <a:latin typeface="Lucida Sans Unicod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1779</TotalTime>
  <Words>1341</Words>
  <Application>Microsoft Macintosh PowerPoint</Application>
  <PresentationFormat>On-screen Show (4:3)</PresentationFormat>
  <Paragraphs>186</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Lucida Sans Unicode</vt:lpstr>
      <vt:lpstr>ＭＳ Ｐゴシック</vt:lpstr>
      <vt:lpstr>Times New Roman</vt:lpstr>
      <vt:lpstr>Verdana</vt:lpstr>
      <vt:lpstr>Wingdings 2</vt:lpstr>
      <vt:lpstr>Wingdings 3</vt:lpstr>
      <vt:lpstr>4_Concourse</vt:lpstr>
      <vt:lpstr>Introduction to OSHA</vt:lpstr>
      <vt:lpstr>Lesson Overview</vt:lpstr>
      <vt:lpstr>Topic 1: Why is OSHA Important to You?</vt:lpstr>
      <vt:lpstr>History of OSHA</vt:lpstr>
      <vt:lpstr>OSHA’s Mission</vt:lpstr>
      <vt:lpstr>Topic 2: What Rights Do You Have Under OSHA?</vt:lpstr>
      <vt:lpstr>PowerPoint Presentation</vt:lpstr>
      <vt:lpstr>PowerPoint Presentation</vt:lpstr>
      <vt:lpstr>PowerPoint Presentation</vt:lpstr>
      <vt:lpstr>PowerPoint Presentation</vt:lpstr>
      <vt:lpstr>PowerPoint Presentation</vt:lpstr>
      <vt:lpstr>Topic 4: What are OSHA Standards?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dmichalski</dc:creator>
  <cp:lastModifiedBy>O'Grady-Cunniff, Dianne (CCPS)</cp:lastModifiedBy>
  <cp:revision>186</cp:revision>
  <cp:lastPrinted>2014-04-14T12:07:40Z</cp:lastPrinted>
  <dcterms:created xsi:type="dcterms:W3CDTF">2010-02-14T20:51:48Z</dcterms:created>
  <dcterms:modified xsi:type="dcterms:W3CDTF">2016-10-25T00:25:40Z</dcterms:modified>
</cp:coreProperties>
</file>